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handoutMasterIdLst>
    <p:handoutMasterId r:id="rId161"/>
  </p:handoutMasterIdLst>
  <p:sldIdLst>
    <p:sldId id="1154" r:id="rId3"/>
    <p:sldId id="256" r:id="rId4"/>
    <p:sldId id="740" r:id="rId6"/>
    <p:sldId id="756" r:id="rId7"/>
    <p:sldId id="874" r:id="rId8"/>
    <p:sldId id="875" r:id="rId9"/>
    <p:sldId id="757" r:id="rId10"/>
    <p:sldId id="876" r:id="rId11"/>
    <p:sldId id="758" r:id="rId12"/>
    <p:sldId id="759" r:id="rId13"/>
    <p:sldId id="1017" r:id="rId14"/>
    <p:sldId id="890" r:id="rId15"/>
    <p:sldId id="877" r:id="rId16"/>
    <p:sldId id="731" r:id="rId17"/>
    <p:sldId id="741" r:id="rId18"/>
    <p:sldId id="753" r:id="rId19"/>
    <p:sldId id="755" r:id="rId20"/>
    <p:sldId id="742" r:id="rId21"/>
    <p:sldId id="743" r:id="rId22"/>
    <p:sldId id="744" r:id="rId23"/>
    <p:sldId id="745" r:id="rId24"/>
    <p:sldId id="746" r:id="rId25"/>
    <p:sldId id="747" r:id="rId26"/>
    <p:sldId id="748" r:id="rId27"/>
    <p:sldId id="749" r:id="rId28"/>
    <p:sldId id="750" r:id="rId29"/>
    <p:sldId id="751" r:id="rId30"/>
    <p:sldId id="752" r:id="rId31"/>
    <p:sldId id="891" r:id="rId32"/>
    <p:sldId id="878" r:id="rId33"/>
    <p:sldId id="879" r:id="rId34"/>
    <p:sldId id="1018" r:id="rId35"/>
    <p:sldId id="1019" r:id="rId36"/>
    <p:sldId id="883" r:id="rId37"/>
    <p:sldId id="884" r:id="rId38"/>
    <p:sldId id="885" r:id="rId39"/>
    <p:sldId id="886" r:id="rId40"/>
    <p:sldId id="887" r:id="rId41"/>
    <p:sldId id="888" r:id="rId42"/>
    <p:sldId id="889" r:id="rId43"/>
    <p:sldId id="1159" r:id="rId44"/>
    <p:sldId id="1160" r:id="rId45"/>
    <p:sldId id="1161" r:id="rId46"/>
    <p:sldId id="1162" r:id="rId47"/>
    <p:sldId id="1163" r:id="rId48"/>
    <p:sldId id="762" r:id="rId49"/>
    <p:sldId id="765" r:id="rId50"/>
    <p:sldId id="767" r:id="rId51"/>
    <p:sldId id="768" r:id="rId52"/>
    <p:sldId id="769" r:id="rId53"/>
    <p:sldId id="770" r:id="rId54"/>
    <p:sldId id="771" r:id="rId55"/>
    <p:sldId id="772" r:id="rId56"/>
    <p:sldId id="773" r:id="rId57"/>
    <p:sldId id="776" r:id="rId58"/>
    <p:sldId id="777" r:id="rId59"/>
    <p:sldId id="778" r:id="rId60"/>
    <p:sldId id="779" r:id="rId61"/>
    <p:sldId id="780" r:id="rId62"/>
    <p:sldId id="781" r:id="rId63"/>
    <p:sldId id="782" r:id="rId64"/>
    <p:sldId id="783" r:id="rId65"/>
    <p:sldId id="892" r:id="rId66"/>
    <p:sldId id="786" r:id="rId67"/>
    <p:sldId id="787" r:id="rId68"/>
    <p:sldId id="788" r:id="rId69"/>
    <p:sldId id="790" r:id="rId70"/>
    <p:sldId id="793" r:id="rId71"/>
    <p:sldId id="794" r:id="rId72"/>
    <p:sldId id="795" r:id="rId73"/>
    <p:sldId id="796" r:id="rId74"/>
    <p:sldId id="797" r:id="rId75"/>
    <p:sldId id="798" r:id="rId76"/>
    <p:sldId id="799" r:id="rId77"/>
    <p:sldId id="1155" r:id="rId78"/>
    <p:sldId id="1156" r:id="rId79"/>
    <p:sldId id="1157" r:id="rId80"/>
    <p:sldId id="1158" r:id="rId81"/>
    <p:sldId id="1309" r:id="rId82"/>
    <p:sldId id="1310" r:id="rId83"/>
    <p:sldId id="1311" r:id="rId84"/>
    <p:sldId id="1312" r:id="rId85"/>
    <p:sldId id="1315" r:id="rId86"/>
    <p:sldId id="1316" r:id="rId87"/>
    <p:sldId id="1317" r:id="rId88"/>
    <p:sldId id="1318" r:id="rId89"/>
    <p:sldId id="1319" r:id="rId90"/>
    <p:sldId id="1320" r:id="rId91"/>
    <p:sldId id="1321" r:id="rId92"/>
    <p:sldId id="1322" r:id="rId93"/>
    <p:sldId id="1323" r:id="rId94"/>
    <p:sldId id="1324" r:id="rId95"/>
    <p:sldId id="1326" r:id="rId96"/>
    <p:sldId id="1327" r:id="rId97"/>
    <p:sldId id="1328" r:id="rId98"/>
    <p:sldId id="1329" r:id="rId99"/>
    <p:sldId id="1330" r:id="rId100"/>
    <p:sldId id="1331" r:id="rId101"/>
    <p:sldId id="1332" r:id="rId102"/>
    <p:sldId id="1333" r:id="rId103"/>
    <p:sldId id="1334" r:id="rId104"/>
    <p:sldId id="1335" r:id="rId105"/>
    <p:sldId id="1336" r:id="rId106"/>
    <p:sldId id="1337" r:id="rId107"/>
    <p:sldId id="1338" r:id="rId108"/>
    <p:sldId id="1339" r:id="rId109"/>
    <p:sldId id="1340" r:id="rId110"/>
    <p:sldId id="1341" r:id="rId111"/>
    <p:sldId id="1342" r:id="rId112"/>
    <p:sldId id="1343" r:id="rId113"/>
    <p:sldId id="1344" r:id="rId114"/>
    <p:sldId id="1345" r:id="rId115"/>
    <p:sldId id="1346" r:id="rId116"/>
    <p:sldId id="1347" r:id="rId117"/>
    <p:sldId id="1404" r:id="rId118"/>
    <p:sldId id="1405" r:id="rId119"/>
    <p:sldId id="1348" r:id="rId120"/>
    <p:sldId id="1349" r:id="rId121"/>
    <p:sldId id="1350" r:id="rId122"/>
    <p:sldId id="1351" r:id="rId123"/>
    <p:sldId id="1352" r:id="rId124"/>
    <p:sldId id="1353" r:id="rId125"/>
    <p:sldId id="1354" r:id="rId126"/>
    <p:sldId id="1355" r:id="rId127"/>
    <p:sldId id="1369" r:id="rId128"/>
    <p:sldId id="1372" r:id="rId129"/>
    <p:sldId id="1370" r:id="rId130"/>
    <p:sldId id="1371" r:id="rId131"/>
    <p:sldId id="1374" r:id="rId132"/>
    <p:sldId id="1373" r:id="rId133"/>
    <p:sldId id="1375" r:id="rId134"/>
    <p:sldId id="1376" r:id="rId135"/>
    <p:sldId id="1377" r:id="rId136"/>
    <p:sldId id="1379" r:id="rId137"/>
    <p:sldId id="1380" r:id="rId138"/>
    <p:sldId id="1381" r:id="rId139"/>
    <p:sldId id="1382" r:id="rId140"/>
    <p:sldId id="1383" r:id="rId141"/>
    <p:sldId id="1384" r:id="rId142"/>
    <p:sldId id="1386" r:id="rId143"/>
    <p:sldId id="1387" r:id="rId144"/>
    <p:sldId id="1406" r:id="rId145"/>
    <p:sldId id="1407" r:id="rId146"/>
    <p:sldId id="1408" r:id="rId147"/>
    <p:sldId id="1388" r:id="rId148"/>
    <p:sldId id="1389" r:id="rId149"/>
    <p:sldId id="1393" r:id="rId150"/>
    <p:sldId id="1409" r:id="rId151"/>
    <p:sldId id="1394" r:id="rId152"/>
    <p:sldId id="1395" r:id="rId153"/>
    <p:sldId id="1396" r:id="rId154"/>
    <p:sldId id="1397" r:id="rId155"/>
    <p:sldId id="1398" r:id="rId156"/>
    <p:sldId id="1399" r:id="rId157"/>
    <p:sldId id="1400" r:id="rId158"/>
    <p:sldId id="1401" r:id="rId159"/>
    <p:sldId id="1402" r:id="rId160"/>
  </p:sldIdLst>
  <p:sldSz cx="12192000" cy="6858000"/>
  <p:notesSz cx="6858000" cy="9144000"/>
  <p:embeddedFontLst>
    <p:embeddedFont>
      <p:font typeface="Calibri" panose="020F0502020204030204"/>
      <p:regular r:id="rId165"/>
      <p:bold r:id="rId166"/>
      <p:italic r:id="rId167"/>
      <p:boldItalic r:id="rId168"/>
    </p:embeddedFont>
    <p:embeddedFont>
      <p:font typeface="微软雅黑" panose="020B0503020204020204" charset="-122"/>
      <p:regular r:id="rId169"/>
    </p:embeddedFont>
    <p:embeddedFont>
      <p:font typeface="黑体" panose="02010609060101010101" pitchFamily="49" charset="-122"/>
      <p:regular r:id="rId170"/>
    </p:embeddedFont>
    <p:embeddedFont>
      <p:font typeface="Arial Unicode MS" panose="020B0604020202020204" charset="0"/>
      <p:regular r:id="rId171"/>
    </p:embeddedFont>
    <p:embeddedFont>
      <p:font typeface="楷体" panose="02010609060101010101" pitchFamily="49" charset="-122"/>
      <p:regular r:id="rId172"/>
    </p:embeddedFont>
    <p:embeddedFont>
      <p:font typeface="Arial Unicode MS" panose="020B0604020202020204" charset="-122"/>
      <p:regular r:id="rId173"/>
    </p:embeddedFont>
    <p:embeddedFont>
      <p:font typeface="Webdings" panose="05030102010509060703" pitchFamily="18" charset="2"/>
      <p:regular r:id="rId174"/>
    </p:embeddedFont>
  </p:embeddedFont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71" autoAdjust="0"/>
    <p:restoredTop sz="96379" autoAdjust="0"/>
  </p:normalViewPr>
  <p:slideViewPr>
    <p:cSldViewPr snapToGrid="0" snapToObjects="1">
      <p:cViewPr varScale="1">
        <p:scale>
          <a:sx n="115" d="100"/>
          <a:sy n="115" d="100"/>
        </p:scale>
        <p:origin x="330" y="96"/>
      </p:cViewPr>
      <p:guideLst>
        <p:guide orient="horz" pos="2060"/>
        <p:guide pos="3863"/>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4" Type="http://schemas.openxmlformats.org/officeDocument/2006/relationships/font" Target="fonts/font10.fntdata"/><Relationship Id="rId173" Type="http://schemas.openxmlformats.org/officeDocument/2006/relationships/font" Target="fonts/font9.fntdata"/><Relationship Id="rId172" Type="http://schemas.openxmlformats.org/officeDocument/2006/relationships/font" Target="fonts/font8.fntdata"/><Relationship Id="rId171" Type="http://schemas.openxmlformats.org/officeDocument/2006/relationships/font" Target="fonts/font7.fntdata"/><Relationship Id="rId170" Type="http://schemas.openxmlformats.org/officeDocument/2006/relationships/font" Target="fonts/font6.fntdata"/><Relationship Id="rId17" Type="http://schemas.openxmlformats.org/officeDocument/2006/relationships/slide" Target="slides/slide14.xml"/><Relationship Id="rId169" Type="http://schemas.openxmlformats.org/officeDocument/2006/relationships/font" Target="fonts/font5.fntdata"/><Relationship Id="rId168" Type="http://schemas.openxmlformats.org/officeDocument/2006/relationships/font" Target="fonts/font4.fntdata"/><Relationship Id="rId167" Type="http://schemas.openxmlformats.org/officeDocument/2006/relationships/font" Target="fonts/font3.fntdata"/><Relationship Id="rId166" Type="http://schemas.openxmlformats.org/officeDocument/2006/relationships/font" Target="fonts/font2.fntdata"/><Relationship Id="rId165" Type="http://schemas.openxmlformats.org/officeDocument/2006/relationships/font" Target="fonts/font1.fntdata"/><Relationship Id="rId164" Type="http://schemas.openxmlformats.org/officeDocument/2006/relationships/tableStyles" Target="tableStyles.xml"/><Relationship Id="rId163" Type="http://schemas.openxmlformats.org/officeDocument/2006/relationships/viewProps" Target="viewProps.xml"/><Relationship Id="rId162" Type="http://schemas.openxmlformats.org/officeDocument/2006/relationships/presProps" Target="presProps.xml"/><Relationship Id="rId161" Type="http://schemas.openxmlformats.org/officeDocument/2006/relationships/handoutMaster" Target="handoutMasters/handoutMaster1.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ltLang="zh-CN"/>
              <a:t>1111</a:t>
            </a: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ADC98D-650C-4426-A9FC-69A3AB5800F9}"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a:t>1111</a:t>
            </a: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0ACD6-471C-465B-B453-648E5805FF15}" type="slidenum">
              <a:rPr lang="zh-CN" altLang="en-US" smtClean="0"/>
            </a:fld>
            <a:endParaRPr lang="zh-CN" altLang="en-US"/>
          </a:p>
        </p:txBody>
      </p:sp>
    </p:spTree>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0" name="Shape 110"/>
          <p:cNvSpPr>
            <a:spLocks noGrp="1" noRot="1" noChangeAspect="1"/>
          </p:cNvSpPr>
          <p:nvPr>
            <p:ph type="sldImg"/>
          </p:nvPr>
        </p:nvSpPr>
        <p:spPr>
          <a:xfrm>
            <a:off x="1143000" y="685800"/>
            <a:ext cx="4572000" cy="3429000"/>
          </a:xfrm>
          <a:prstGeom prst="rect">
            <a:avLst/>
          </a:prstGeom>
        </p:spPr>
        <p:txBody>
          <a:bodyPr/>
          <a:lstStyle/>
          <a:p/>
        </p:txBody>
      </p:sp>
      <p:sp>
        <p:nvSpPr>
          <p:cNvPr id="111" name="Shape 111"/>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hf dt="0"/>
  <p:notesStyle>
    <a:lvl1pPr latinLnBrk="0">
      <a:defRPr sz="1200">
        <a:latin typeface="+mj-lt"/>
        <a:ea typeface="+mj-ea"/>
        <a:cs typeface="+mj-cs"/>
        <a:sym typeface="等线" panose="02010600030101010101" charset="-122"/>
      </a:defRPr>
    </a:lvl1pPr>
    <a:lvl2pPr indent="228600" latinLnBrk="0">
      <a:defRPr sz="1200">
        <a:latin typeface="+mj-lt"/>
        <a:ea typeface="+mj-ea"/>
        <a:cs typeface="+mj-cs"/>
        <a:sym typeface="等线" panose="02010600030101010101" charset="-122"/>
      </a:defRPr>
    </a:lvl2pPr>
    <a:lvl3pPr indent="457200" latinLnBrk="0">
      <a:defRPr sz="1200">
        <a:latin typeface="+mj-lt"/>
        <a:ea typeface="+mj-ea"/>
        <a:cs typeface="+mj-cs"/>
        <a:sym typeface="等线" panose="02010600030101010101" charset="-122"/>
      </a:defRPr>
    </a:lvl3pPr>
    <a:lvl4pPr indent="685800" latinLnBrk="0">
      <a:defRPr sz="1200">
        <a:latin typeface="+mj-lt"/>
        <a:ea typeface="+mj-ea"/>
        <a:cs typeface="+mj-cs"/>
        <a:sym typeface="等线" panose="02010600030101010101" charset="-122"/>
      </a:defRPr>
    </a:lvl4pPr>
    <a:lvl5pPr indent="914400" latinLnBrk="0">
      <a:defRPr sz="1200">
        <a:latin typeface="+mj-lt"/>
        <a:ea typeface="+mj-ea"/>
        <a:cs typeface="+mj-cs"/>
        <a:sym typeface="等线" panose="02010600030101010101" charset="-122"/>
      </a:defRPr>
    </a:lvl5pPr>
    <a:lvl6pPr indent="1143000" latinLnBrk="0">
      <a:defRPr sz="1200">
        <a:latin typeface="+mj-lt"/>
        <a:ea typeface="+mj-ea"/>
        <a:cs typeface="+mj-cs"/>
        <a:sym typeface="等线" panose="02010600030101010101" charset="-122"/>
      </a:defRPr>
    </a:lvl6pPr>
    <a:lvl7pPr indent="1371600" latinLnBrk="0">
      <a:defRPr sz="1200">
        <a:latin typeface="+mj-lt"/>
        <a:ea typeface="+mj-ea"/>
        <a:cs typeface="+mj-cs"/>
        <a:sym typeface="等线" panose="02010600030101010101" charset="-122"/>
      </a:defRPr>
    </a:lvl7pPr>
    <a:lvl8pPr indent="1600200" latinLnBrk="0">
      <a:defRPr sz="1200">
        <a:latin typeface="+mj-lt"/>
        <a:ea typeface="+mj-ea"/>
        <a:cs typeface="+mj-cs"/>
        <a:sym typeface="等线" panose="02010600030101010101" charset="-122"/>
      </a:defRPr>
    </a:lvl8pPr>
    <a:lvl9pPr indent="1828800" latinLnBrk="0">
      <a:defRPr sz="1200">
        <a:latin typeface="+mj-lt"/>
        <a:ea typeface="+mj-ea"/>
        <a:cs typeface="+mj-cs"/>
        <a:sym typeface="等线" panose="02010600030101010101"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标题和内容">
    <p:spTree>
      <p:nvGrpSpPr>
        <p:cNvPr id="1" name=""/>
        <p:cNvGrpSpPr/>
        <p:nvPr/>
      </p:nvGrpSpPr>
      <p:grpSpPr>
        <a:xfrm>
          <a:off x="0" y="0"/>
          <a:ext cx="0" cy="0"/>
          <a:chOff x="0" y="0"/>
          <a:chExt cx="0" cy="0"/>
        </a:xfrm>
      </p:grpSpPr>
      <p:sp>
        <p:nvSpPr>
          <p:cNvPr id="22" name="标题文本"/>
          <p:cNvSpPr txBox="1">
            <a:spLocks noGrp="1"/>
          </p:cNvSpPr>
          <p:nvPr>
            <p:ph type="title" hasCustomPrompt="1"/>
          </p:nvPr>
        </p:nvSpPr>
        <p:spPr>
          <a:xfrm>
            <a:off x="962527" y="176378"/>
            <a:ext cx="7603960" cy="786149"/>
          </a:xfrm>
          <a:prstGeom prst="rect">
            <a:avLst/>
          </a:prstGeom>
        </p:spPr>
        <p:txBody>
          <a:bodyPr/>
          <a:lstStyle>
            <a:lvl1pPr algn="l">
              <a:defRPr b="1">
                <a:latin typeface="+mj-ea"/>
                <a:ea typeface="+mj-ea"/>
              </a:defRPr>
            </a:lvl1pPr>
          </a:lstStyle>
          <a:p>
            <a:r>
              <a:rPr dirty="0" err="1"/>
              <a:t>标题文本</a:t>
            </a:r>
            <a:endParaRPr dirty="0"/>
          </a:p>
        </p:txBody>
      </p:sp>
      <p:sp>
        <p:nvSpPr>
          <p:cNvPr id="23" name="正文级别 1…"/>
          <p:cNvSpPr txBox="1">
            <a:spLocks noGrp="1"/>
          </p:cNvSpPr>
          <p:nvPr>
            <p:ph type="body" idx="1" hasCustomPrompt="1"/>
          </p:nvPr>
        </p:nvSpPr>
        <p:spPr>
          <a:xfrm>
            <a:off x="609600" y="1155033"/>
            <a:ext cx="10972800" cy="4686147"/>
          </a:xfrm>
          <a:prstGeom prst="rect">
            <a:avLst/>
          </a:prstGeom>
        </p:spPr>
        <p:txBody>
          <a:bodyPr>
            <a:normAutofit/>
          </a:bodyPr>
          <a:lstStyle>
            <a:lvl1pPr marL="257175" marR="0" indent="-257175" algn="l" defTabSz="914400" rtl="0" latinLnBrk="0">
              <a:lnSpc>
                <a:spcPct val="100000"/>
              </a:lnSpc>
              <a:spcBef>
                <a:spcPts val="400"/>
              </a:spcBef>
              <a:spcAft>
                <a:spcPts val="0"/>
              </a:spcAft>
              <a:buClrTx/>
              <a:buSzPct val="100000"/>
              <a:buFont typeface="Arial" panose="020B0604020202020204"/>
              <a:buChar char="•"/>
              <a:defRPr sz="2000" b="0" i="0" u="none" strike="noStrike" cap="none" spc="0" baseline="0" dirty="0" smtClean="0">
                <a:solidFill>
                  <a:srgbClr val="000000"/>
                </a:solidFill>
                <a:uFillTx/>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defRPr>
            </a:lvl1pPr>
            <a:lvl2pPr marL="610870" marR="0" indent="0" algn="l" defTabSz="914400" rtl="0" latinLnBrk="0">
              <a:lnSpc>
                <a:spcPct val="100000"/>
              </a:lnSpc>
              <a:spcBef>
                <a:spcPts val="400"/>
              </a:spcBef>
              <a:spcAft>
                <a:spcPts val="0"/>
              </a:spcAft>
              <a:buClrTx/>
              <a:buSzPct val="100000"/>
              <a:buFont typeface="Arial" panose="020B0604020202020204"/>
              <a:defRPr sz="1800" b="0" i="0" u="none" strike="noStrike" cap="none" spc="0" baseline="0" dirty="0">
                <a:solidFill>
                  <a:srgbClr val="000000"/>
                </a:solidFill>
                <a:uFillTx/>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defRPr>
            </a:lvl2pPr>
            <a:lvl3pPr marL="930910" marR="0" indent="-245110" algn="l" defTabSz="914400" rtl="0" latinLnBrk="0">
              <a:lnSpc>
                <a:spcPct val="100000"/>
              </a:lnSpc>
              <a:spcBef>
                <a:spcPts val="400"/>
              </a:spcBef>
              <a:spcAft>
                <a:spcPts val="0"/>
              </a:spcAft>
              <a:buClrTx/>
              <a:buSzPct val="100000"/>
              <a:buFont typeface="Arial" panose="020B0604020202020204"/>
              <a:defRPr sz="1600" b="0" i="0" u="none" strike="noStrike" cap="none" spc="0" baseline="0" dirty="0">
                <a:solidFill>
                  <a:srgbClr val="000000"/>
                </a:solidFill>
                <a:uFillTx/>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defRPr>
            </a:lvl3pPr>
            <a:lvl4pPr marL="1273810" marR="0" indent="-245110" algn="l" defTabSz="914400" rtl="0" latinLnBrk="0">
              <a:lnSpc>
                <a:spcPct val="100000"/>
              </a:lnSpc>
              <a:spcBef>
                <a:spcPts val="400"/>
              </a:spcBef>
              <a:spcAft>
                <a:spcPts val="0"/>
              </a:spcAft>
              <a:buClrTx/>
              <a:buSzPct val="100000"/>
              <a:buFont typeface="Arial" panose="020B0604020202020204"/>
              <a:defRPr sz="1400" b="0" i="0" u="none" strike="noStrike" cap="none" spc="0" baseline="0" dirty="0">
                <a:solidFill>
                  <a:srgbClr val="000000"/>
                </a:solidFill>
                <a:uFillTx/>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defRPr>
            </a:lvl4pPr>
            <a:lvl5pPr marL="1616710" marR="0" indent="-245110" algn="l" defTabSz="914400" rtl="0" latinLnBrk="0">
              <a:lnSpc>
                <a:spcPct val="100000"/>
              </a:lnSpc>
              <a:spcBef>
                <a:spcPts val="400"/>
              </a:spcBef>
              <a:spcAft>
                <a:spcPts val="0"/>
              </a:spcAft>
              <a:buClrTx/>
              <a:buSzPct val="100000"/>
              <a:buFont typeface="Arial" panose="020B0604020202020204"/>
              <a:defRPr sz="1400" b="0" i="0" u="none" strike="noStrike" cap="none" spc="0" baseline="0" dirty="0">
                <a:solidFill>
                  <a:srgbClr val="000000"/>
                </a:solidFill>
                <a:uFillTx/>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defRPr>
            </a:lvl5pPr>
          </a:lstStyle>
          <a:p>
            <a:r>
              <a:rPr dirty="0" err="1"/>
              <a:t>正文级别</a:t>
            </a:r>
            <a:r>
              <a:rPr dirty="0"/>
              <a:t> 1</a:t>
            </a:r>
            <a:endParaRPr dirty="0"/>
          </a:p>
          <a:p>
            <a:pPr lvl="1"/>
            <a:r>
              <a:rPr lang="en-US" altLang="zh-CN" dirty="0"/>
              <a:t> </a:t>
            </a:r>
            <a:r>
              <a:rPr dirty="0" err="1"/>
              <a:t>正文级别</a:t>
            </a:r>
            <a:r>
              <a:rPr dirty="0"/>
              <a:t> 2</a:t>
            </a:r>
            <a:endParaRPr dirty="0"/>
          </a:p>
          <a:p>
            <a:pPr lvl="2"/>
            <a:r>
              <a:rPr dirty="0" err="1"/>
              <a:t>正文级别</a:t>
            </a:r>
            <a:r>
              <a:rPr dirty="0"/>
              <a:t> 3</a:t>
            </a:r>
            <a:endParaRPr dirty="0"/>
          </a:p>
          <a:p>
            <a:pPr lvl="3"/>
            <a:r>
              <a:rPr lang="zh-CN" altLang="en-US" dirty="0"/>
              <a:t>正文级别 </a:t>
            </a:r>
            <a:r>
              <a:rPr lang="en-US" altLang="zh-CN" dirty="0"/>
              <a:t>4</a:t>
            </a:r>
            <a:endParaRPr dirty="0"/>
          </a:p>
          <a:p>
            <a:pPr lvl="4"/>
            <a:r>
              <a:rPr dirty="0" err="1"/>
              <a:t>正文级别</a:t>
            </a:r>
            <a:r>
              <a:rPr dirty="0"/>
              <a:t> 5</a:t>
            </a:r>
            <a:endParaRPr dirty="0"/>
          </a:p>
        </p:txBody>
      </p:sp>
      <p:sp>
        <p:nvSpPr>
          <p:cNvPr id="24" name="矩形 23"/>
          <p:cNvSpPr/>
          <p:nvPr/>
        </p:nvSpPr>
        <p:spPr>
          <a:xfrm>
            <a:off x="911423" y="944428"/>
            <a:ext cx="7199632" cy="36196"/>
          </a:xfrm>
          <a:prstGeom prst="rect">
            <a:avLst/>
          </a:prstGeom>
          <a:solidFill>
            <a:srgbClr val="75BDA7"/>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1300">
                <a:solidFill>
                  <a:srgbClr val="A5A5A5">
                    <a:lumOff val="44000"/>
                  </a:srgbClr>
                </a:solidFill>
                <a:latin typeface="Arial" panose="020B0604020202020204"/>
                <a:ea typeface="Arial" panose="020B0604020202020204"/>
                <a:cs typeface="Arial" panose="020B0604020202020204"/>
                <a:sym typeface="Arial" panose="020B0604020202020204"/>
              </a:defRPr>
            </a:pPr>
            <a:endParaRPr kumimoji="0" sz="1300" b="0" i="0" u="none" strike="noStrike" kern="0" cap="none" spc="0" normalizeH="0" baseline="0" noProof="0">
              <a:ln>
                <a:noFill/>
              </a:ln>
              <a:solidFill>
                <a:srgbClr val="A5A5A5">
                  <a:lumOff val="44000"/>
                </a:srgbClr>
              </a:solidFill>
              <a:effectLst/>
              <a:uLnTx/>
              <a:uFillTx/>
              <a:latin typeface="Arial" panose="020B0604020202020204"/>
              <a:cs typeface="Arial" panose="020B0604020202020204"/>
              <a:sym typeface="Arial" panose="020B0604020202020204"/>
            </a:endParaRPr>
          </a:p>
        </p:txBody>
      </p:sp>
      <p:sp>
        <p:nvSpPr>
          <p:cNvPr id="6" name="幻灯片编号"/>
          <p:cNvSpPr txBox="1">
            <a:spLocks noGrp="1"/>
          </p:cNvSpPr>
          <p:nvPr>
            <p:ph type="sldNum" sz="quarter" idx="2"/>
          </p:nvPr>
        </p:nvSpPr>
        <p:spPr>
          <a:xfrm>
            <a:off x="10246053" y="6123801"/>
            <a:ext cx="578041" cy="276999"/>
          </a:xfrm>
          <a:prstGeom prst="rect">
            <a:avLst/>
          </a:prstGeom>
          <a:ln w="12700">
            <a:miter lim="400000"/>
          </a:ln>
        </p:spPr>
        <p:txBody>
          <a:bodyPr wrap="none" lIns="45719" rIns="45719" anchor="ctr">
            <a:spAutoFit/>
          </a:bodyPr>
          <a:lstStyle>
            <a:lvl1pPr algn="r">
              <a:defRPr sz="1200">
                <a:latin typeface="Arial" panose="020B0604020202020204"/>
                <a:ea typeface="FZLanTingKanHei-R-GBK" panose="02000000000000000000"/>
                <a:cs typeface="Arial" panose="020B0604020202020204"/>
                <a:sym typeface="Arial" panose="020B0604020202020204"/>
              </a:defRPr>
            </a:lvl1pPr>
          </a:lstStyle>
          <a:p>
            <a:pPr>
              <a:defRPr/>
            </a:pPr>
            <a:fld id="{86CB4B4D-7CA3-9044-876B-883B54F8677D}" type="slidenum">
              <a:rPr lang="en-US" altLang="zh-CN" smtClean="0"/>
            </a:fld>
            <a:r>
              <a:rPr lang="en-US" altLang="zh-CN" dirty="0" smtClean="0"/>
              <a:t>/150</a:t>
            </a:r>
            <a:endParaRPr lang="zh-CN" altLang="en-US"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userDrawn="1"/>
        </p:nvPicPr>
        <p:blipFill rotWithShape="1">
          <a:blip r:embed="rId3">
            <a:alphaModFix amt="35000"/>
            <a:extLst>
              <a:ext uri="{28A0092B-C50C-407E-A947-70E740481C1C}">
                <a14:useLocalDpi xmlns:a14="http://schemas.microsoft.com/office/drawing/2010/main" val="0"/>
              </a:ext>
            </a:extLst>
          </a:blip>
          <a:srcRect l="5687" r="5688"/>
          <a:stretch>
            <a:fillRect/>
          </a:stretch>
        </p:blipFill>
        <p:spPr>
          <a:xfrm>
            <a:off x="0" y="-27384"/>
            <a:ext cx="12191999" cy="6878487"/>
          </a:xfrm>
          <a:prstGeom prst="rect">
            <a:avLst/>
          </a:prstGeom>
        </p:spPr>
      </p:pic>
      <p:sp>
        <p:nvSpPr>
          <p:cNvPr id="4" name="标题 3"/>
          <p:cNvSpPr>
            <a:spLocks noGrp="1"/>
          </p:cNvSpPr>
          <p:nvPr>
            <p:ph type="title"/>
          </p:nvPr>
        </p:nvSpPr>
        <p:spPr>
          <a:xfrm>
            <a:off x="609600" y="2857500"/>
            <a:ext cx="10972800" cy="1143000"/>
          </a:xfrm>
        </p:spPr>
        <p:txBody>
          <a:bodyPr>
            <a:normAutofit/>
          </a:bodyPr>
          <a:lstStyle>
            <a:lvl1pPr>
              <a:defRPr sz="4400">
                <a:solidFill>
                  <a:schemeClr val="bg1"/>
                </a:solidFill>
                <a:latin typeface="+mj-ea"/>
                <a:ea typeface="+mj-ea"/>
              </a:defRPr>
            </a:lvl1pPr>
          </a:lstStyle>
          <a:p>
            <a:r>
              <a:rPr lang="zh-CN" altLang="en-US" dirty="0"/>
              <a:t>单击此处编辑母版标题样式</a:t>
            </a:r>
            <a:endParaRPr lang="zh-CN" altLang="en-US"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3">
            <a:lumOff val="44000"/>
          </a:schemeClr>
        </a:solidFill>
        <a:effectLst/>
      </p:bgPr>
    </p:bg>
    <p:spTree>
      <p:nvGrpSpPr>
        <p:cNvPr id="1" name=""/>
        <p:cNvGrpSpPr/>
        <p:nvPr/>
      </p:nvGrpSpPr>
      <p:grpSpPr>
        <a:xfrm>
          <a:off x="0" y="0"/>
          <a:ext cx="0" cy="0"/>
          <a:chOff x="0" y="0"/>
          <a:chExt cx="0" cy="0"/>
        </a:xfrm>
      </p:grpSpPr>
      <p:sp>
        <p:nvSpPr>
          <p:cNvPr id="2" name="平行四边形 17"/>
          <p:cNvSpPr/>
          <p:nvPr/>
        </p:nvSpPr>
        <p:spPr>
          <a:xfrm>
            <a:off x="2089784" y="6664026"/>
            <a:ext cx="10102217" cy="193974"/>
          </a:xfrm>
          <a:custGeom>
            <a:avLst/>
            <a:gdLst/>
            <a:ahLst/>
            <a:cxnLst>
              <a:cxn ang="0">
                <a:pos x="wd2" y="hd2"/>
              </a:cxn>
              <a:cxn ang="5400000">
                <a:pos x="wd2" y="hd2"/>
              </a:cxn>
              <a:cxn ang="10800000">
                <a:pos x="wd2" y="hd2"/>
              </a:cxn>
              <a:cxn ang="16200000">
                <a:pos x="wd2" y="hd2"/>
              </a:cxn>
            </a:cxnLst>
            <a:rect l="0" t="0" r="r" b="b"/>
            <a:pathLst>
              <a:path w="21600" h="21600" extrusionOk="0">
                <a:moveTo>
                  <a:pt x="0" y="21568"/>
                </a:moveTo>
                <a:lnTo>
                  <a:pt x="464" y="0"/>
                </a:lnTo>
                <a:lnTo>
                  <a:pt x="21600" y="0"/>
                </a:lnTo>
                <a:cubicBezTo>
                  <a:pt x="21598" y="6162"/>
                  <a:pt x="21597" y="14411"/>
                  <a:pt x="21595" y="21600"/>
                </a:cubicBezTo>
                <a:lnTo>
                  <a:pt x="0" y="21600"/>
                </a:lnTo>
                <a:lnTo>
                  <a:pt x="0" y="21568"/>
                </a:lnTo>
                <a:lnTo>
                  <a:pt x="21595" y="21568"/>
                </a:lnTo>
                <a:lnTo>
                  <a:pt x="0" y="21568"/>
                </a:lnTo>
                <a:lnTo>
                  <a:pt x="21595" y="21568"/>
                </a:lnTo>
                <a:close/>
              </a:path>
            </a:pathLst>
          </a:custGeom>
          <a:solidFill>
            <a:srgbClr val="243848">
              <a:alpha val="75000"/>
            </a:srgbClr>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a:solidFill>
                  <a:srgbClr val="A5A5A5">
                    <a:lumOff val="44000"/>
                  </a:srgbClr>
                </a:solidFill>
              </a:defRPr>
            </a:pPr>
            <a:endParaRPr kumimoji="0" sz="1800" b="0" i="0" u="none" strike="noStrike" kern="0" cap="none" spc="0" normalizeH="0" baseline="0" noProof="0">
              <a:ln>
                <a:noFill/>
              </a:ln>
              <a:solidFill>
                <a:srgbClr val="A5A5A5">
                  <a:lumOff val="44000"/>
                </a:srgbClr>
              </a:solidFill>
              <a:effectLst/>
              <a:uLnTx/>
              <a:uFillTx/>
              <a:latin typeface="Calibri" panose="020F0502020204030204"/>
              <a:cs typeface="Calibri" panose="020F0502020204030204"/>
              <a:sym typeface="Calibri" panose="020F0502020204030204"/>
            </a:endParaRPr>
          </a:p>
        </p:txBody>
      </p:sp>
      <p:sp>
        <p:nvSpPr>
          <p:cNvPr id="3" name="流程图: 手动输入 16"/>
          <p:cNvSpPr/>
          <p:nvPr/>
        </p:nvSpPr>
        <p:spPr>
          <a:xfrm rot="5400000">
            <a:off x="942975" y="5711825"/>
            <a:ext cx="203201" cy="2089786"/>
          </a:xfrm>
          <a:custGeom>
            <a:avLst/>
            <a:gdLst/>
            <a:ahLst/>
            <a:cxnLst>
              <a:cxn ang="0">
                <a:pos x="wd2" y="hd2"/>
              </a:cxn>
              <a:cxn ang="5400000">
                <a:pos x="wd2" y="hd2"/>
              </a:cxn>
              <a:cxn ang="10800000">
                <a:pos x="wd2" y="hd2"/>
              </a:cxn>
              <a:cxn ang="16200000">
                <a:pos x="wd2" y="hd2"/>
              </a:cxn>
            </a:cxnLst>
            <a:rect l="0" t="0" r="r" b="b"/>
            <a:pathLst>
              <a:path w="21600" h="21600" extrusionOk="0">
                <a:moveTo>
                  <a:pt x="0" y="2028"/>
                </a:moveTo>
                <a:lnTo>
                  <a:pt x="21600" y="0"/>
                </a:lnTo>
                <a:lnTo>
                  <a:pt x="21600" y="21600"/>
                </a:lnTo>
                <a:lnTo>
                  <a:pt x="0" y="21600"/>
                </a:lnTo>
                <a:lnTo>
                  <a:pt x="0" y="2028"/>
                </a:lnTo>
                <a:close/>
              </a:path>
            </a:pathLst>
          </a:custGeom>
          <a:solidFill>
            <a:srgbClr val="7A8C8E">
              <a:alpha val="68000"/>
            </a:srgbClr>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a:solidFill>
                  <a:srgbClr val="A5A5A5">
                    <a:lumOff val="44000"/>
                  </a:srgbClr>
                </a:solidFill>
              </a:defRPr>
            </a:pPr>
            <a:endParaRPr kumimoji="0" sz="1800" b="0" i="0" u="none" strike="noStrike" kern="0" cap="none" spc="0" normalizeH="0" baseline="0" noProof="0">
              <a:ln>
                <a:noFill/>
              </a:ln>
              <a:solidFill>
                <a:srgbClr val="A5A5A5">
                  <a:lumOff val="44000"/>
                </a:srgbClr>
              </a:solidFill>
              <a:effectLst/>
              <a:uLnTx/>
              <a:uFillTx/>
              <a:latin typeface="Calibri" panose="020F0502020204030204"/>
              <a:cs typeface="Calibri" panose="020F0502020204030204"/>
              <a:sym typeface="Calibri" panose="020F0502020204030204"/>
            </a:endParaRPr>
          </a:p>
        </p:txBody>
      </p:sp>
      <p:sp>
        <p:nvSpPr>
          <p:cNvPr id="4" name="标题文本"/>
          <p:cNvSpPr txBox="1">
            <a:spLocks noGrp="1"/>
          </p:cNvSpPr>
          <p:nvPr>
            <p:ph type="title"/>
          </p:nvPr>
        </p:nvSpPr>
        <p:spPr>
          <a:xfrm>
            <a:off x="609600" y="457200"/>
            <a:ext cx="10972800" cy="1143000"/>
          </a:xfrm>
          <a:prstGeom prst="rect">
            <a:avLst/>
          </a:prstGeom>
          <a:ln w="12700">
            <a:miter lim="400000"/>
          </a:ln>
        </p:spPr>
        <p:txBody>
          <a:bodyPr lIns="45719" rIns="45719" anchor="ctr">
            <a:normAutofit/>
          </a:bodyPr>
          <a:lstStyle/>
          <a:p>
            <a:r>
              <a:rPr dirty="0" err="1"/>
              <a:t>标题文本</a:t>
            </a:r>
            <a:endParaRPr dirty="0"/>
          </a:p>
        </p:txBody>
      </p:sp>
      <p:sp>
        <p:nvSpPr>
          <p:cNvPr id="5" name="正文级别 1…"/>
          <p:cNvSpPr txBox="1">
            <a:spLocks noGrp="1"/>
          </p:cNvSpPr>
          <p:nvPr>
            <p:ph type="body" idx="1"/>
          </p:nvPr>
        </p:nvSpPr>
        <p:spPr>
          <a:xfrm>
            <a:off x="609600" y="1600200"/>
            <a:ext cx="10972800" cy="5257800"/>
          </a:xfrm>
          <a:prstGeom prst="rect">
            <a:avLst/>
          </a:prstGeom>
          <a:ln w="12700">
            <a:miter lim="400000"/>
          </a:ln>
        </p:spPr>
        <p:txBody>
          <a:bodyPr lIns="45719" rIns="45719"/>
          <a:lstStyle/>
          <a:p>
            <a:r>
              <a:rPr dirty="0" err="1"/>
              <a:t>正文级别</a:t>
            </a:r>
            <a:r>
              <a:rPr dirty="0"/>
              <a:t> 1</a:t>
            </a:r>
            <a:endParaRPr dirty="0"/>
          </a:p>
          <a:p>
            <a:pPr lvl="1"/>
            <a:r>
              <a:rPr dirty="0" err="1"/>
              <a:t>正文级别</a:t>
            </a:r>
            <a:r>
              <a:rPr dirty="0"/>
              <a:t> 2</a:t>
            </a:r>
            <a:endParaRPr dirty="0"/>
          </a:p>
          <a:p>
            <a:pPr lvl="2"/>
            <a:r>
              <a:rPr dirty="0" err="1"/>
              <a:t>正文级别</a:t>
            </a:r>
            <a:r>
              <a:rPr dirty="0"/>
              <a:t> 3</a:t>
            </a:r>
            <a:endParaRPr dirty="0"/>
          </a:p>
          <a:p>
            <a:pPr lvl="3"/>
            <a:r>
              <a:rPr dirty="0" err="1"/>
              <a:t>正文级别</a:t>
            </a:r>
            <a:r>
              <a:rPr dirty="0"/>
              <a:t> 4</a:t>
            </a:r>
            <a:endParaRPr dirty="0"/>
          </a:p>
          <a:p>
            <a:pPr lvl="4"/>
            <a:r>
              <a:rPr dirty="0" err="1"/>
              <a:t>正文级别</a:t>
            </a:r>
            <a:r>
              <a:rPr dirty="0"/>
              <a:t> 5</a:t>
            </a:r>
            <a:endParaRPr dirty="0"/>
          </a:p>
        </p:txBody>
      </p:sp>
      <p:sp>
        <p:nvSpPr>
          <p:cNvPr id="6" name="幻灯片编号"/>
          <p:cNvSpPr txBox="1">
            <a:spLocks noGrp="1"/>
          </p:cNvSpPr>
          <p:nvPr>
            <p:ph type="sldNum" sz="quarter" idx="2"/>
          </p:nvPr>
        </p:nvSpPr>
        <p:spPr>
          <a:xfrm>
            <a:off x="10246053" y="6123801"/>
            <a:ext cx="578041" cy="276999"/>
          </a:xfrm>
          <a:prstGeom prst="rect">
            <a:avLst/>
          </a:prstGeom>
          <a:ln w="12700">
            <a:miter lim="400000"/>
          </a:ln>
        </p:spPr>
        <p:txBody>
          <a:bodyPr wrap="none" lIns="45719" rIns="45719" anchor="ctr">
            <a:spAutoFit/>
          </a:bodyPr>
          <a:lstStyle>
            <a:lvl1pPr algn="r">
              <a:defRPr sz="1200">
                <a:latin typeface="Arial" panose="020B0604020202020204"/>
                <a:ea typeface="FZLanTingKanHei-R-GBK" panose="02000000000000000000"/>
                <a:cs typeface="Arial" panose="020B0604020202020204"/>
                <a:sym typeface="Arial" panose="020B0604020202020204"/>
              </a:defRPr>
            </a:lvl1pPr>
          </a:lstStyle>
          <a:p>
            <a:pPr>
              <a:defRPr/>
            </a:pPr>
            <a:fld id="{86CB4B4D-7CA3-9044-876B-883B54F8677D}" type="slidenum">
              <a:rPr lang="en-US" altLang="zh-CN" smtClean="0"/>
            </a:fld>
            <a:r>
              <a:rPr lang="en-US" altLang="zh-CN" dirty="0" smtClean="0"/>
              <a:t>/150</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hf hdr="0" ftr="0" dt="0"/>
  <p:txStyles>
    <p:titleStyle>
      <a:lvl1pPr marL="685800" marR="0" indent="-685800" algn="ctr" defTabSz="914400" rtl="0" latinLnBrk="0">
        <a:lnSpc>
          <a:spcPct val="100000"/>
        </a:lnSpc>
        <a:spcBef>
          <a:spcPts val="0"/>
        </a:spcBef>
        <a:spcAft>
          <a:spcPts val="0"/>
        </a:spcAft>
        <a:buClrTx/>
        <a:buSzTx/>
        <a:buFontTx/>
        <a:buNone/>
        <a:defRPr sz="2400" b="1" i="0" u="none" strike="noStrike" cap="none" spc="0" baseline="0">
          <a:solidFill>
            <a:srgbClr val="000000"/>
          </a:solidFill>
          <a:uFillTx/>
          <a:latin typeface="微软雅黑" panose="020B0503020204020204" charset="-122"/>
          <a:ea typeface="FZLanTingKanHei-R-GBK" panose="02000000000000000000"/>
          <a:cs typeface="FZLanTingKanHei-R-GBK" panose="02000000000000000000"/>
          <a:sym typeface="微软雅黑" panose="020B0503020204020204" charset="-122"/>
        </a:defRPr>
      </a:lvl1pPr>
      <a:lvl2pPr marL="685800" marR="0" indent="-685800" algn="ctr" defTabSz="914400" rtl="0" latinLnBrk="0">
        <a:lnSpc>
          <a:spcPct val="100000"/>
        </a:lnSpc>
        <a:spcBef>
          <a:spcPts val="0"/>
        </a:spcBef>
        <a:spcAft>
          <a:spcPts val="0"/>
        </a:spcAft>
        <a:buClrTx/>
        <a:buSzTx/>
        <a:buFontTx/>
        <a:buNone/>
        <a:defRPr sz="2400"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685800" marR="0" indent="-685800" algn="ctr" defTabSz="914400" rtl="0" latinLnBrk="0">
        <a:lnSpc>
          <a:spcPct val="100000"/>
        </a:lnSpc>
        <a:spcBef>
          <a:spcPts val="0"/>
        </a:spcBef>
        <a:spcAft>
          <a:spcPts val="0"/>
        </a:spcAft>
        <a:buClrTx/>
        <a:buSzTx/>
        <a:buFontTx/>
        <a:buNone/>
        <a:defRPr sz="2400"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685800" marR="0" indent="-685800" algn="ctr" defTabSz="914400" rtl="0" latinLnBrk="0">
        <a:lnSpc>
          <a:spcPct val="100000"/>
        </a:lnSpc>
        <a:spcBef>
          <a:spcPts val="0"/>
        </a:spcBef>
        <a:spcAft>
          <a:spcPts val="0"/>
        </a:spcAft>
        <a:buClrTx/>
        <a:buSzTx/>
        <a:buFontTx/>
        <a:buNone/>
        <a:defRPr sz="2400"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685800" marR="0" indent="-685800" algn="ctr" defTabSz="914400" rtl="0" latinLnBrk="0">
        <a:lnSpc>
          <a:spcPct val="100000"/>
        </a:lnSpc>
        <a:spcBef>
          <a:spcPts val="0"/>
        </a:spcBef>
        <a:spcAft>
          <a:spcPts val="0"/>
        </a:spcAft>
        <a:buClrTx/>
        <a:buSzTx/>
        <a:buFontTx/>
        <a:buNone/>
        <a:defRPr sz="2400"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685800" marR="0" indent="-342900" algn="ctr" defTabSz="914400" rtl="0" latinLnBrk="0">
        <a:lnSpc>
          <a:spcPct val="100000"/>
        </a:lnSpc>
        <a:spcBef>
          <a:spcPts val="0"/>
        </a:spcBef>
        <a:spcAft>
          <a:spcPts val="0"/>
        </a:spcAft>
        <a:buClrTx/>
        <a:buSzTx/>
        <a:buFontTx/>
        <a:buNone/>
        <a:defRPr sz="2400"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685800" marR="0" indent="0" algn="ctr" defTabSz="914400" rtl="0" latinLnBrk="0">
        <a:lnSpc>
          <a:spcPct val="100000"/>
        </a:lnSpc>
        <a:spcBef>
          <a:spcPts val="0"/>
        </a:spcBef>
        <a:spcAft>
          <a:spcPts val="0"/>
        </a:spcAft>
        <a:buClrTx/>
        <a:buSzTx/>
        <a:buFontTx/>
        <a:buNone/>
        <a:defRPr sz="2400"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685800" marR="0" indent="342900" algn="ctr" defTabSz="914400" rtl="0" latinLnBrk="0">
        <a:lnSpc>
          <a:spcPct val="100000"/>
        </a:lnSpc>
        <a:spcBef>
          <a:spcPts val="0"/>
        </a:spcBef>
        <a:spcAft>
          <a:spcPts val="0"/>
        </a:spcAft>
        <a:buClrTx/>
        <a:buSzTx/>
        <a:buFontTx/>
        <a:buNone/>
        <a:defRPr sz="2400"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685800" marR="0" indent="685800" algn="ctr" defTabSz="914400" rtl="0" latinLnBrk="0">
        <a:lnSpc>
          <a:spcPct val="100000"/>
        </a:lnSpc>
        <a:spcBef>
          <a:spcPts val="0"/>
        </a:spcBef>
        <a:spcAft>
          <a:spcPts val="0"/>
        </a:spcAft>
        <a:buClrTx/>
        <a:buSzTx/>
        <a:buFontTx/>
        <a:buNone/>
        <a:defRPr sz="2400"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titleStyle>
    <p:bodyStyle>
      <a:lvl1pPr marL="257175" marR="0" indent="-257175"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FZLanTingKanHei-R-GBK" panose="02000000000000000000"/>
          <a:cs typeface="FZLanTingKanHei-R-GBK" panose="02000000000000000000"/>
          <a:sym typeface="微软雅黑" panose="020B0503020204020204" charset="-122"/>
        </a:defRPr>
      </a:lvl1pPr>
      <a:lvl2pPr marL="643255" marR="0" indent="-300355"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FZLanTingKanHei-R-GBK" panose="02000000000000000000"/>
          <a:cs typeface="FZLanTingKanHei-R-GBK" panose="02000000000000000000"/>
          <a:sym typeface="微软雅黑" panose="020B0503020204020204" charset="-122"/>
        </a:defRPr>
      </a:lvl2pPr>
      <a:lvl3pPr marL="885825" marR="0" indent="-200025"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FZLanTingKanHei-R-GBK" panose="02000000000000000000"/>
          <a:cs typeface="FZLanTingKanHei-R-GBK" panose="02000000000000000000"/>
          <a:sym typeface="微软雅黑" panose="020B0503020204020204" charset="-122"/>
        </a:defRPr>
      </a:lvl3pPr>
      <a:lvl4pPr marL="1328420" marR="0" indent="-299720"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FZLanTingKanHei-R-GBK" panose="02000000000000000000"/>
          <a:cs typeface="FZLanTingKanHei-R-GBK" panose="02000000000000000000"/>
          <a:sym typeface="微软雅黑" panose="020B0503020204020204" charset="-122"/>
        </a:defRPr>
      </a:lvl4pPr>
      <a:lvl5pPr marL="1671320" marR="0" indent="-299720"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FZLanTingKanHei-R-GBK" panose="02000000000000000000"/>
          <a:cs typeface="FZLanTingKanHei-R-GBK" panose="02000000000000000000"/>
          <a:sym typeface="微软雅黑" panose="020B0503020204020204" charset="-122"/>
        </a:defRPr>
      </a:lvl5pPr>
      <a:lvl6pPr marL="2014220" marR="0" indent="-299720"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2357120" marR="0" indent="-299720"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2700020" marR="0" indent="-299720"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3042920" marR="0" indent="-299720"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5.png"/><Relationship Id="rId1" Type="http://schemas.openxmlformats.org/officeDocument/2006/relationships/image" Target="../media/image84.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6.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7.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8.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4.png"/><Relationship Id="rId1" Type="http://schemas.openxmlformats.org/officeDocument/2006/relationships/image" Target="../media/image89.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1.png"/><Relationship Id="rId1" Type="http://schemas.openxmlformats.org/officeDocument/2006/relationships/tags" Target="../tags/tag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5.png"/><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image" Target="../media/image92.png"/></Relationships>
</file>

<file path=ppt/slides/_rels/slide1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4.png"/><Relationship Id="rId2" Type="http://schemas.openxmlformats.org/officeDocument/2006/relationships/image" Target="../media/image95.png"/><Relationship Id="rId1" Type="http://schemas.openxmlformats.org/officeDocument/2006/relationships/image" Target="../media/image93.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6.jpeg"/></Relationships>
</file>

<file path=ppt/slides/_rels/slide1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2.png"/><Relationship Id="rId1" Type="http://schemas.openxmlformats.org/officeDocument/2006/relationships/image" Target="../media/image101.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2.png"/><Relationship Id="rId1" Type="http://schemas.openxmlformats.org/officeDocument/2006/relationships/image" Target="../media/image84.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3.png"/><Relationship Id="rId1" Type="http://schemas.openxmlformats.org/officeDocument/2006/relationships/image" Target="../media/image85.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4.png"/><Relationship Id="rId1" Type="http://schemas.openxmlformats.org/officeDocument/2006/relationships/hyperlink" Target="https://grouplens.org/datasets/movielens/" TargetMode="Externa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5.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7.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8.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9.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3.png"/><Relationship Id="rId1" Type="http://schemas.openxmlformats.org/officeDocument/2006/relationships/image" Target="../media/image11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5.png"/><Relationship Id="rId1" Type="http://schemas.openxmlformats.org/officeDocument/2006/relationships/image" Target="../media/image114.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7.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8.png"/></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0.jpeg"/><Relationship Id="rId1" Type="http://schemas.openxmlformats.org/officeDocument/2006/relationships/image" Target="../media/image119.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1.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jpe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3.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3.pn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5.png"/><Relationship Id="rId1" Type="http://schemas.openxmlformats.org/officeDocument/2006/relationships/image" Target="../media/image12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6.png"/></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8.png"/><Relationship Id="rId1" Type="http://schemas.openxmlformats.org/officeDocument/2006/relationships/image" Target="../media/image1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9.pn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0.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1.png"/></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2.png"/></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4.png"/><Relationship Id="rId1" Type="http://schemas.openxmlformats.org/officeDocument/2006/relationships/image" Target="../media/image133.pn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5.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6.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4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6.png"/><Relationship Id="rId1" Type="http://schemas.openxmlformats.org/officeDocument/2006/relationships/image" Target="../media/image45.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tags" Target="../tags/tag3.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8.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1.png"/><Relationship Id="rId1" Type="http://schemas.openxmlformats.org/officeDocument/2006/relationships/image" Target="../media/image60.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2.png"/><Relationship Id="rId1" Type="http://schemas.openxmlformats.org/officeDocument/2006/relationships/image" Target="../media/image60.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4.png"/><Relationship Id="rId1" Type="http://schemas.openxmlformats.org/officeDocument/2006/relationships/image" Target="../media/image63.png"/></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5.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8.png"/><Relationship Id="rId1" Type="http://schemas.openxmlformats.org/officeDocument/2006/relationships/image" Target="../media/image67.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9.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1.png"/><Relationship Id="rId1" Type="http://schemas.openxmlformats.org/officeDocument/2006/relationships/image" Target="../media/image60.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0.png"/><Relationship Id="rId1" Type="http://schemas.openxmlformats.org/officeDocument/2006/relationships/image" Target="../media/image63.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71.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2.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4.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5.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6.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7.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9.png"/><Relationship Id="rId1" Type="http://schemas.openxmlformats.org/officeDocument/2006/relationships/image" Target="../media/image78.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1.png"/><Relationship Id="rId1" Type="http://schemas.openxmlformats.org/officeDocument/2006/relationships/image" Target="../media/image8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3.png"/><Relationship Id="rId1" Type="http://schemas.openxmlformats.org/officeDocument/2006/relationships/image" Target="../media/image8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txBox="1">
            <a:spLocks noGrp="1"/>
          </p:cNvSpPr>
          <p:nvPr>
            <p:ph type="title"/>
          </p:nvPr>
        </p:nvSpPr>
        <p:spPr>
          <a:xfrm>
            <a:off x="1675130" y="3634105"/>
            <a:ext cx="8188960" cy="1804670"/>
          </a:xfrm>
          <a:prstGeom prst="rect">
            <a:avLst/>
          </a:prstGeom>
        </p:spPr>
        <p:txBody>
          <a:bodyPr>
            <a:normAutofit/>
          </a:bodyPr>
          <a:lstStyle/>
          <a:p>
            <a:pPr algn="ctr" hangingPunct="0"/>
            <a:r>
              <a:rPr kumimoji="1" lang="zh-CN" altLang="en-US" dirty="0">
                <a:latin typeface="黑体" panose="02010609060101010101" pitchFamily="49" charset="-122"/>
                <a:ea typeface="黑体" panose="02010609060101010101" pitchFamily="49" charset="-122"/>
                <a:cs typeface="Calibri" panose="020F0502020204030204"/>
                <a:sym typeface="Calibri" panose="020F0502020204030204"/>
              </a:rPr>
              <a:t>智能推荐系统</a:t>
            </a:r>
            <a:br>
              <a:rPr kumimoji="1" lang="zh-CN" altLang="en-US" dirty="0">
                <a:latin typeface="黑体" panose="02010609060101010101" pitchFamily="49" charset="-122"/>
                <a:ea typeface="黑体" panose="02010609060101010101" pitchFamily="49" charset="-122"/>
                <a:cs typeface="Calibri" panose="020F0502020204030204"/>
                <a:sym typeface="Calibri" panose="020F0502020204030204"/>
              </a:rPr>
            </a:br>
            <a:br>
              <a:rPr kumimoji="1" lang="zh-CN" altLang="en-US" dirty="0">
                <a:latin typeface="黑体" panose="02010609060101010101" pitchFamily="49" charset="-122"/>
                <a:ea typeface="黑体" panose="02010609060101010101" pitchFamily="49" charset="-122"/>
                <a:cs typeface="Calibri" panose="020F0502020204030204"/>
                <a:sym typeface="Calibri" panose="020F0502020204030204"/>
              </a:rPr>
            </a:br>
            <a:r>
              <a:rPr kumimoji="1" lang="zh-CN" altLang="en-US" sz="2200" dirty="0">
                <a:latin typeface="黑体" panose="02010609060101010101" pitchFamily="49" charset="-122"/>
                <a:ea typeface="黑体" panose="02010609060101010101" pitchFamily="49" charset="-122"/>
                <a:cs typeface="Calibri" panose="020F0502020204030204"/>
                <a:sym typeface="Calibri" panose="020F0502020204030204"/>
              </a:rPr>
              <a:t>薛 峰</a:t>
            </a:r>
            <a:endParaRPr kumimoji="1" lang="zh-CN" altLang="en-US" sz="2200" dirty="0">
              <a:latin typeface="黑体" panose="02010609060101010101" pitchFamily="49" charset="-122"/>
              <a:ea typeface="黑体" panose="02010609060101010101" pitchFamily="49" charset="-122"/>
              <a:cs typeface="Calibri" panose="020F0502020204030204"/>
              <a:sym typeface="Calibri" panose="020F0502020204030204"/>
            </a:endParaRPr>
          </a:p>
        </p:txBody>
      </p:sp>
      <p:pic>
        <p:nvPicPr>
          <p:cNvPr id="2" name="图片 1"/>
          <p:cNvPicPr>
            <a:picLocks noChangeAspect="1"/>
          </p:cNvPicPr>
          <p:nvPr/>
        </p:nvPicPr>
        <p:blipFill>
          <a:blip r:embed="rId1" cstate="print"/>
          <a:stretch>
            <a:fillRect/>
          </a:stretch>
        </p:blipFill>
        <p:spPr>
          <a:xfrm>
            <a:off x="0" y="542925"/>
            <a:ext cx="12192000" cy="2746375"/>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3.1.3</a:t>
            </a:r>
            <a:r>
              <a:rPr kumimoji="1" lang="zh-CN" altLang="en-US" b="0" dirty="0" smtClean="0">
                <a:sym typeface="+mn-ea"/>
              </a:rPr>
              <a:t>、推荐系统中的两类损失函数</a:t>
            </a:r>
            <a:endParaRPr kumimoji="1" lang="zh-CN" altLang="en-US" b="0" dirty="0">
              <a:sym typeface="+mn-ea"/>
            </a:endParaRPr>
          </a:p>
        </p:txBody>
      </p:sp>
      <p:sp>
        <p:nvSpPr>
          <p:cNvPr id="3" name="文本占位符 2"/>
          <p:cNvSpPr>
            <a:spLocks noGrp="1"/>
          </p:cNvSpPr>
          <p:nvPr>
            <p:ph type="body" idx="1"/>
          </p:nvPr>
        </p:nvSpPr>
        <p:spPr>
          <a:xfrm>
            <a:off x="609600" y="1155065"/>
            <a:ext cx="10972800" cy="5136515"/>
          </a:xfrm>
        </p:spPr>
        <p:txBody>
          <a:bodyPr/>
          <a:lstStyle/>
          <a:p>
            <a:pPr>
              <a:lnSpc>
                <a:spcPct val="150000"/>
              </a:lnSpc>
            </a:pPr>
            <a:r>
              <a:rPr lang="en-US" altLang="zh-CN" sz="1600" dirty="0">
                <a:solidFill>
                  <a:srgbClr val="0000FF"/>
                </a:solidFill>
                <a:latin typeface="Times New Roman" panose="02020603050405020304" pitchFamily="18" charset="0"/>
                <a:cs typeface="Times New Roman" panose="02020603050405020304" pitchFamily="18" charset="0"/>
              </a:rPr>
              <a:t>pair-wise</a:t>
            </a:r>
            <a:r>
              <a:rPr lang="zh-CN" altLang="en-US" sz="1600" dirty="0">
                <a:solidFill>
                  <a:srgbClr val="0000FF"/>
                </a:solidFill>
                <a:latin typeface="Times New Roman" panose="02020603050405020304" pitchFamily="18" charset="0"/>
                <a:cs typeface="Times New Roman" panose="02020603050405020304" pitchFamily="18" charset="0"/>
              </a:rPr>
              <a:t>损失函数</a:t>
            </a:r>
            <a:r>
              <a:rPr lang="zh-CN" altLang="en-US" sz="1600" dirty="0">
                <a:latin typeface="Times New Roman" panose="02020603050405020304" pitchFamily="18" charset="0"/>
                <a:cs typeface="Times New Roman" panose="02020603050405020304" pitchFamily="18" charset="0"/>
              </a:rPr>
              <a:t>：是以一对（</a:t>
            </a:r>
            <a:r>
              <a:rPr lang="en-US" altLang="zh-CN" sz="1600" dirty="0">
                <a:latin typeface="Times New Roman" panose="02020603050405020304" pitchFamily="18" charset="0"/>
                <a:cs typeface="Times New Roman" panose="02020603050405020304" pitchFamily="18" charset="0"/>
              </a:rPr>
              <a:t>pair</a:t>
            </a:r>
            <a:r>
              <a:rPr lang="zh-CN" altLang="en-US" sz="1600" dirty="0">
                <a:latin typeface="Times New Roman" panose="02020603050405020304" pitchFamily="18" charset="0"/>
                <a:cs typeface="Times New Roman" panose="02020603050405020304" pitchFamily="18" charset="0"/>
              </a:rPr>
              <a:t>）、两组评分作为最小计算单位，其中一组为正样本（用户对当前物品有交互），另一组为负样本（用户对当前物品无交互）。</a:t>
            </a:r>
            <a:r>
              <a:rPr lang="zh-CN" altLang="en-US" sz="1600" dirty="0">
                <a:solidFill>
                  <a:srgbClr val="0000FF"/>
                </a:solidFill>
                <a:latin typeface="Times New Roman" panose="02020603050405020304" pitchFamily="18" charset="0"/>
                <a:cs typeface="Times New Roman" panose="02020603050405020304" pitchFamily="18" charset="0"/>
              </a:rPr>
              <a:t>无交互</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1</a:t>
            </a:r>
            <a:r>
              <a:rPr lang="zh-CN" altLang="en-US" sz="1600" dirty="0">
                <a:latin typeface="Times New Roman" panose="02020603050405020304" pitchFamily="18" charset="0"/>
                <a:cs typeface="Times New Roman" panose="02020603050405020304" pitchFamily="18" charset="0"/>
              </a:rPr>
              <a:t>）用户没看到；</a:t>
            </a:r>
            <a:r>
              <a:rPr lang="en-US" altLang="zh-CN" sz="1600" dirty="0">
                <a:latin typeface="Times New Roman" panose="02020603050405020304" pitchFamily="18" charset="0"/>
                <a:cs typeface="Times New Roman" panose="02020603050405020304" pitchFamily="18" charset="0"/>
              </a:rPr>
              <a:t>2</a:t>
            </a:r>
            <a:r>
              <a:rPr lang="zh-CN" altLang="en-US" sz="1600" dirty="0">
                <a:latin typeface="Times New Roman" panose="02020603050405020304" pitchFamily="18" charset="0"/>
                <a:cs typeface="Times New Roman" panose="02020603050405020304" pitchFamily="18" charset="0"/>
              </a:rPr>
              <a:t>）看到了不喜欢，没点击；</a:t>
            </a:r>
            <a:endParaRPr lang="zh-CN" altLang="en-US" sz="1600" dirty="0">
              <a:latin typeface="Times New Roman" panose="02020603050405020304" pitchFamily="18" charset="0"/>
              <a:cs typeface="Times New Roman" panose="02020603050405020304" pitchFamily="18" charset="0"/>
            </a:endParaRPr>
          </a:p>
          <a:p>
            <a:pPr>
              <a:lnSpc>
                <a:spcPct val="150000"/>
              </a:lnSpc>
            </a:pPr>
            <a:r>
              <a:rPr lang="en-US" altLang="zh-CN" sz="1600" dirty="0">
                <a:solidFill>
                  <a:srgbClr val="0000FF"/>
                </a:solidFill>
                <a:latin typeface="Times New Roman" panose="02020603050405020304" pitchFamily="18" charset="0"/>
                <a:cs typeface="Times New Roman" panose="02020603050405020304" pitchFamily="18" charset="0"/>
              </a:rPr>
              <a:t>pair-wise</a:t>
            </a:r>
            <a:r>
              <a:rPr lang="zh-CN" altLang="en-US" sz="1600" dirty="0">
                <a:solidFill>
                  <a:srgbClr val="0000FF"/>
                </a:solidFill>
                <a:latin typeface="Times New Roman" panose="02020603050405020304" pitchFamily="18" charset="0"/>
                <a:cs typeface="Times New Roman" panose="02020603050405020304" pitchFamily="18" charset="0"/>
              </a:rPr>
              <a:t>损失函数认为</a:t>
            </a:r>
            <a:r>
              <a:rPr lang="zh-CN" altLang="en-US" sz="1600" dirty="0">
                <a:latin typeface="Times New Roman" panose="02020603050405020304" pitchFamily="18" charset="0"/>
                <a:cs typeface="Times New Roman" panose="02020603050405020304" pitchFamily="18" charset="0"/>
              </a:rPr>
              <a:t>：用户对交互过的物品的评分，会比没有交互过的物品的评分更高</a:t>
            </a:r>
            <a:r>
              <a:rPr lang="en-US" altLang="zh-CN" sz="1600" dirty="0">
                <a:latin typeface="Times New Roman" panose="02020603050405020304" pitchFamily="18" charset="0"/>
                <a:cs typeface="Times New Roman" panose="02020603050405020304" pitchFamily="18" charset="0"/>
              </a:rPr>
              <a:t>yi'd</a:t>
            </a:r>
            <a:r>
              <a:rPr lang="zh-CN" altLang="en-US" sz="1600" dirty="0">
                <a:latin typeface="Times New Roman" panose="02020603050405020304" pitchFamily="18" charset="0"/>
                <a:cs typeface="Times New Roman" panose="02020603050405020304" pitchFamily="18" charset="0"/>
              </a:rPr>
              <a:t>，因此，</a:t>
            </a:r>
            <a:r>
              <a:rPr lang="en-US" altLang="zh-CN" sz="1600" dirty="0">
                <a:latin typeface="Times New Roman" panose="02020603050405020304" pitchFamily="18" charset="0"/>
                <a:cs typeface="Times New Roman" panose="02020603050405020304" pitchFamily="18" charset="0"/>
              </a:rPr>
              <a:t>pair-wise</a:t>
            </a:r>
            <a:r>
              <a:rPr lang="zh-CN" altLang="en-US" sz="1600" dirty="0">
                <a:latin typeface="Times New Roman" panose="02020603050405020304" pitchFamily="18" charset="0"/>
                <a:cs typeface="Times New Roman" panose="02020603050405020304" pitchFamily="18" charset="0"/>
              </a:rPr>
              <a:t>损失函数的目的：</a:t>
            </a:r>
            <a:r>
              <a:rPr lang="zh-CN" altLang="en-US" sz="1600" u="sng" dirty="0">
                <a:latin typeface="Times New Roman" panose="02020603050405020304" pitchFamily="18" charset="0"/>
                <a:cs typeface="Times New Roman" panose="02020603050405020304" pitchFamily="18" charset="0"/>
              </a:rPr>
              <a:t>最大化正样本评分和负样本评分之间的距离</a:t>
            </a:r>
            <a:r>
              <a:rPr lang="zh-CN" altLang="en-US"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a:p>
            <a:pPr>
              <a:lnSpc>
                <a:spcPct val="150000"/>
              </a:lnSpc>
            </a:pPr>
            <a:r>
              <a:rPr lang="zh-CN" altLang="en-US" sz="1600" dirty="0">
                <a:latin typeface="Times New Roman" panose="02020603050405020304" pitchFamily="18" charset="0"/>
                <a:cs typeface="Times New Roman" panose="02020603050405020304" pitchFamily="18" charset="0"/>
              </a:rPr>
              <a:t>常见的</a:t>
            </a:r>
            <a:r>
              <a:rPr lang="en-US" altLang="zh-CN" sz="1600" dirty="0">
                <a:latin typeface="Times New Roman" panose="02020603050405020304" pitchFamily="18" charset="0"/>
                <a:cs typeface="Times New Roman" panose="02020603050405020304" pitchFamily="18" charset="0"/>
              </a:rPr>
              <a:t>pair-wise</a:t>
            </a:r>
            <a:r>
              <a:rPr lang="zh-CN" altLang="en-US" sz="1600" dirty="0">
                <a:latin typeface="Times New Roman" panose="02020603050405020304" pitchFamily="18" charset="0"/>
                <a:cs typeface="Times New Roman" panose="02020603050405020304" pitchFamily="18" charset="0"/>
              </a:rPr>
              <a:t>损失函数为</a:t>
            </a:r>
            <a:r>
              <a:rPr lang="en-US" altLang="zh-CN" sz="1600" dirty="0">
                <a:solidFill>
                  <a:srgbClr val="0000FF"/>
                </a:solidFill>
                <a:latin typeface="Times New Roman" panose="02020603050405020304" pitchFamily="18" charset="0"/>
                <a:cs typeface="Times New Roman" panose="02020603050405020304" pitchFamily="18" charset="0"/>
              </a:rPr>
              <a:t>Bayesian Personalized Ranking (</a:t>
            </a:r>
            <a:r>
              <a:rPr lang="en-US" altLang="zh-CN" sz="1600" dirty="0" err="1">
                <a:solidFill>
                  <a:srgbClr val="0000FF"/>
                </a:solidFill>
                <a:latin typeface="Times New Roman" panose="02020603050405020304" pitchFamily="18" charset="0"/>
                <a:cs typeface="Times New Roman" panose="02020603050405020304" pitchFamily="18" charset="0"/>
              </a:rPr>
              <a:t>BPR</a:t>
            </a:r>
            <a:r>
              <a:rPr lang="en-US" altLang="zh-CN" sz="1600" dirty="0">
                <a:solidFill>
                  <a:srgbClr val="0000FF"/>
                </a:solidFill>
                <a:latin typeface="Times New Roman" panose="02020603050405020304" pitchFamily="18" charset="0"/>
                <a:cs typeface="Times New Roman" panose="02020603050405020304" pitchFamily="18" charset="0"/>
              </a:rPr>
              <a:t>) loss</a:t>
            </a:r>
            <a:r>
              <a:rPr lang="zh-CN" altLang="en-US" sz="1600" dirty="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a:p>
            <a:pPr>
              <a:lnSpc>
                <a:spcPct val="150000"/>
              </a:lnSpc>
            </a:pPr>
            <a:endParaRPr lang="en-US" altLang="zh-CN" sz="1600" dirty="0">
              <a:latin typeface="Times New Roman" panose="02020603050405020304" pitchFamily="18" charset="0"/>
              <a:cs typeface="Times New Roman" panose="02020603050405020304" pitchFamily="18" charset="0"/>
            </a:endParaRPr>
          </a:p>
          <a:p>
            <a:pPr>
              <a:lnSpc>
                <a:spcPct val="150000"/>
              </a:lnSpc>
            </a:pPr>
            <a:endParaRPr lang="en-US" altLang="zh-CN" sz="1600"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sz="1600" dirty="0">
              <a:latin typeface="Times New Roman" panose="02020603050405020304" pitchFamily="18" charset="0"/>
              <a:cs typeface="Times New Roman" panose="02020603050405020304" pitchFamily="18" charset="0"/>
            </a:endParaRPr>
          </a:p>
          <a:p>
            <a:pPr>
              <a:lnSpc>
                <a:spcPct val="150000"/>
              </a:lnSpc>
            </a:pPr>
            <a:r>
              <a:rPr lang="zh-CN" altLang="en-US" sz="1600" dirty="0">
                <a:latin typeface="Times New Roman" panose="02020603050405020304" pitchFamily="18" charset="0"/>
                <a:cs typeface="Times New Roman" panose="02020603050405020304" pitchFamily="18" charset="0"/>
              </a:rPr>
              <a:t>其中，</a:t>
            </a:r>
            <a:r>
              <a:rPr lang="zh-CN" altLang="en-US" sz="1600" dirty="0">
                <a:solidFill>
                  <a:srgbClr val="0000FF"/>
                </a:solidFill>
                <a:latin typeface="Times New Roman" panose="02020603050405020304" pitchFamily="18" charset="0"/>
                <a:cs typeface="Times New Roman" panose="02020603050405020304" pitchFamily="18" charset="0"/>
              </a:rPr>
              <a:t>物品</a:t>
            </a:r>
            <a:r>
              <a:rPr lang="en-US" altLang="zh-CN" sz="1600" dirty="0" err="1">
                <a:solidFill>
                  <a:srgbClr val="0000FF"/>
                </a:solidFill>
                <a:latin typeface="Times New Roman" panose="02020603050405020304" pitchFamily="18" charset="0"/>
                <a:cs typeface="Times New Roman" panose="02020603050405020304" pitchFamily="18" charset="0"/>
              </a:rPr>
              <a:t>i</a:t>
            </a:r>
            <a:r>
              <a:rPr lang="zh-CN" altLang="en-US" sz="1600">
                <a:solidFill>
                  <a:srgbClr val="0000FF"/>
                </a:solidFill>
                <a:latin typeface="Times New Roman" panose="02020603050405020304" pitchFamily="18" charset="0"/>
                <a:cs typeface="Times New Roman" panose="02020603050405020304" pitchFamily="18" charset="0"/>
                <a:sym typeface="+mn-ea"/>
              </a:rPr>
              <a:t>（正样本）</a:t>
            </a:r>
            <a:r>
              <a:rPr lang="zh-CN" altLang="en-US" sz="1600" dirty="0">
                <a:latin typeface="Times New Roman" panose="02020603050405020304" pitchFamily="18" charset="0"/>
                <a:cs typeface="Times New Roman" panose="02020603050405020304" pitchFamily="18" charset="0"/>
              </a:rPr>
              <a:t>是用户</a:t>
            </a:r>
            <a:r>
              <a:rPr lang="en-US" altLang="zh-CN" sz="1600" dirty="0">
                <a:latin typeface="Times New Roman" panose="02020603050405020304" pitchFamily="18" charset="0"/>
                <a:cs typeface="Times New Roman" panose="02020603050405020304" pitchFamily="18" charset="0"/>
              </a:rPr>
              <a:t>u</a:t>
            </a:r>
            <a:r>
              <a:rPr lang="zh-CN" altLang="en-US" sz="1600" dirty="0">
                <a:latin typeface="Times New Roman" panose="02020603050405020304" pitchFamily="18" charset="0"/>
                <a:cs typeface="Times New Roman" panose="02020603050405020304" pitchFamily="18" charset="0"/>
              </a:rPr>
              <a:t>交互过的物品，</a:t>
            </a:r>
            <a:r>
              <a:rPr lang="zh-CN" altLang="en-US" sz="1600" dirty="0">
                <a:solidFill>
                  <a:srgbClr val="0000FF"/>
                </a:solidFill>
                <a:latin typeface="Times New Roman" panose="02020603050405020304" pitchFamily="18" charset="0"/>
                <a:cs typeface="Times New Roman" panose="02020603050405020304" pitchFamily="18" charset="0"/>
              </a:rPr>
              <a:t>物品</a:t>
            </a:r>
            <a:r>
              <a:rPr lang="en-US" altLang="zh-CN" sz="1600" dirty="0">
                <a:solidFill>
                  <a:srgbClr val="0000FF"/>
                </a:solidFill>
                <a:latin typeface="Times New Roman" panose="02020603050405020304" pitchFamily="18" charset="0"/>
                <a:cs typeface="Times New Roman" panose="02020603050405020304" pitchFamily="18" charset="0"/>
              </a:rPr>
              <a:t>j</a:t>
            </a:r>
            <a:r>
              <a:rPr lang="zh-CN" altLang="en-US" sz="1600">
                <a:solidFill>
                  <a:srgbClr val="0000FF"/>
                </a:solidFill>
                <a:latin typeface="Times New Roman" panose="02020603050405020304" pitchFamily="18" charset="0"/>
                <a:cs typeface="Times New Roman" panose="02020603050405020304" pitchFamily="18" charset="0"/>
                <a:sym typeface="+mn-ea"/>
              </a:rPr>
              <a:t>（负样本）</a:t>
            </a:r>
            <a:r>
              <a:rPr lang="zh-CN" altLang="en-US" sz="1600" dirty="0">
                <a:latin typeface="Times New Roman" panose="02020603050405020304" pitchFamily="18" charset="0"/>
                <a:cs typeface="Times New Roman" panose="02020603050405020304" pitchFamily="18" charset="0"/>
              </a:rPr>
              <a:t>是用户</a:t>
            </a:r>
            <a:r>
              <a:rPr lang="en-US" altLang="zh-CN" sz="1600" dirty="0">
                <a:latin typeface="Times New Roman" panose="02020603050405020304" pitchFamily="18" charset="0"/>
                <a:cs typeface="Times New Roman" panose="02020603050405020304" pitchFamily="18" charset="0"/>
              </a:rPr>
              <a:t>u</a:t>
            </a:r>
            <a:r>
              <a:rPr lang="zh-CN" altLang="en-US" sz="1600" dirty="0">
                <a:latin typeface="Times New Roman" panose="02020603050405020304" pitchFamily="18" charset="0"/>
                <a:cs typeface="Times New Roman" panose="02020603050405020304" pitchFamily="18" charset="0"/>
              </a:rPr>
              <a:t>从未交互过的物品，</a:t>
            </a:r>
            <a:r>
              <a:rPr lang="en-US" altLang="zh-CN" sz="1600" dirty="0" err="1">
                <a:latin typeface="Times New Roman" panose="02020603050405020304" pitchFamily="18" charset="0"/>
                <a:cs typeface="Times New Roman" panose="02020603050405020304" pitchFamily="18" charset="0"/>
              </a:rPr>
              <a:t>r_ui</a:t>
            </a:r>
            <a:r>
              <a:rPr lang="zh-CN" altLang="en-US" sz="1600" dirty="0">
                <a:latin typeface="Times New Roman" panose="02020603050405020304" pitchFamily="18" charset="0"/>
                <a:cs typeface="Times New Roman" panose="02020603050405020304" pitchFamily="18" charset="0"/>
              </a:rPr>
              <a:t>和</a:t>
            </a:r>
            <a:r>
              <a:rPr lang="en-US" altLang="zh-CN" sz="1600" dirty="0" err="1">
                <a:latin typeface="Times New Roman" panose="02020603050405020304" pitchFamily="18" charset="0"/>
                <a:cs typeface="Times New Roman" panose="02020603050405020304" pitchFamily="18" charset="0"/>
              </a:rPr>
              <a:t>r_uj</a:t>
            </a:r>
            <a:r>
              <a:rPr lang="zh-CN" altLang="en-US" sz="1600" dirty="0">
                <a:latin typeface="Times New Roman" panose="02020603050405020304" pitchFamily="18" charset="0"/>
                <a:cs typeface="Times New Roman" panose="02020603050405020304" pitchFamily="18" charset="0"/>
              </a:rPr>
              <a:t>分别表示用户对物品</a:t>
            </a:r>
            <a:r>
              <a:rPr lang="en-US" altLang="zh-CN" sz="1600" dirty="0" err="1">
                <a:latin typeface="Times New Roman" panose="02020603050405020304" pitchFamily="18" charset="0"/>
                <a:cs typeface="Times New Roman" panose="02020603050405020304" pitchFamily="18" charset="0"/>
              </a:rPr>
              <a:t>i</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j</a:t>
            </a:r>
            <a:r>
              <a:rPr lang="zh-CN" altLang="en-US" sz="1600" dirty="0">
                <a:latin typeface="Times New Roman" panose="02020603050405020304" pitchFamily="18" charset="0"/>
                <a:cs typeface="Times New Roman" panose="02020603050405020304" pitchFamily="18" charset="0"/>
              </a:rPr>
              <a:t>的预测评分后，</a:t>
            </a:r>
            <a:r>
              <a:rPr lang="en-US" altLang="zh-CN" sz="1600" dirty="0">
                <a:latin typeface="Times New Roman" panose="02020603050405020304" pitchFamily="18" charset="0"/>
                <a:cs typeface="Times New Roman" panose="02020603050405020304" pitchFamily="18" charset="0"/>
              </a:rPr>
              <a:t>E</a:t>
            </a:r>
            <a:r>
              <a:rPr lang="zh-CN" altLang="en-US" sz="1600" dirty="0">
                <a:latin typeface="Times New Roman" panose="02020603050405020304" pitchFamily="18" charset="0"/>
                <a:cs typeface="Times New Roman" panose="02020603050405020304" pitchFamily="18" charset="0"/>
              </a:rPr>
              <a:t>是模型参数矩阵，</a:t>
            </a:r>
            <a:r>
              <a:rPr lang="en-US" altLang="zh-CN" sz="1600" dirty="0">
                <a:latin typeface="Times New Roman" panose="02020603050405020304" pitchFamily="18" charset="0"/>
                <a:cs typeface="Times New Roman" panose="02020603050405020304" pitchFamily="18" charset="0"/>
              </a:rPr>
              <a:t>σ</a:t>
            </a:r>
            <a:r>
              <a:rPr lang="zh-CN" altLang="en-US" sz="1600" dirty="0">
                <a:latin typeface="Times New Roman" panose="02020603050405020304" pitchFamily="18" charset="0"/>
                <a:cs typeface="Times New Roman" panose="02020603050405020304" pitchFamily="18" charset="0"/>
              </a:rPr>
              <a:t>是</a:t>
            </a:r>
            <a:r>
              <a:rPr lang="en-US" altLang="zh-CN" sz="1600" dirty="0">
                <a:latin typeface="Times New Roman" panose="02020603050405020304" pitchFamily="18" charset="0"/>
                <a:cs typeface="Times New Roman" panose="02020603050405020304" pitchFamily="18" charset="0"/>
              </a:rPr>
              <a:t>sigmoid</a:t>
            </a:r>
            <a:r>
              <a:rPr lang="zh-CN" altLang="en-US" sz="1600" dirty="0">
                <a:latin typeface="Times New Roman" panose="02020603050405020304" pitchFamily="18" charset="0"/>
                <a:cs typeface="Times New Roman" panose="02020603050405020304" pitchFamily="18" charset="0"/>
              </a:rPr>
              <a:t>激活函数。</a:t>
            </a:r>
            <a:endParaRPr lang="en-US" altLang="zh-CN" sz="1600" dirty="0">
              <a:latin typeface="Times New Roman" panose="02020603050405020304" pitchFamily="18" charset="0"/>
              <a:cs typeface="Times New Roman" panose="02020603050405020304" pitchFamily="18" charset="0"/>
            </a:endParaRPr>
          </a:p>
          <a:p>
            <a:pPr>
              <a:lnSpc>
                <a:spcPct val="150000"/>
              </a:lnSpc>
            </a:pPr>
            <a:r>
              <a:rPr lang="zh-CN" altLang="en-US" sz="1600" dirty="0">
                <a:solidFill>
                  <a:srgbClr val="0000FF"/>
                </a:solidFill>
                <a:latin typeface="Times New Roman" panose="02020603050405020304" pitchFamily="18" charset="0"/>
                <a:cs typeface="Times New Roman" panose="02020603050405020304" pitchFamily="18" charset="0"/>
              </a:rPr>
              <a:t>取负号</a:t>
            </a:r>
            <a:r>
              <a:rPr lang="zh-CN" altLang="en-US" sz="1600" dirty="0">
                <a:latin typeface="Times New Roman" panose="02020603050405020304" pitchFamily="18" charset="0"/>
                <a:cs typeface="Times New Roman" panose="02020603050405020304" pitchFamily="18" charset="0"/>
              </a:rPr>
              <a:t>：最小化上述</a:t>
            </a:r>
            <a:r>
              <a:rPr lang="en-US" altLang="zh-CN" sz="1600" dirty="0">
                <a:latin typeface="Times New Roman" panose="02020603050405020304" pitchFamily="18" charset="0"/>
                <a:cs typeface="Times New Roman" panose="02020603050405020304" pitchFamily="18" charset="0"/>
              </a:rPr>
              <a:t>BPR loss</a:t>
            </a:r>
            <a:r>
              <a:rPr lang="zh-CN" altLang="en-US" sz="1600" dirty="0">
                <a:latin typeface="Times New Roman" panose="02020603050405020304" pitchFamily="18" charset="0"/>
                <a:cs typeface="Times New Roman" panose="02020603050405020304" pitchFamily="18" charset="0"/>
              </a:rPr>
              <a:t>就相当于最大化正样本评分和负样本评分之间的距离；</a:t>
            </a:r>
            <a:endParaRPr lang="zh-CN" altLang="en-US" sz="1600" dirty="0">
              <a:latin typeface="Times New Roman" panose="02020603050405020304" pitchFamily="18" charset="0"/>
              <a:cs typeface="Times New Roman" panose="02020603050405020304" pitchFamily="18" charset="0"/>
            </a:endParaRPr>
          </a:p>
          <a:p>
            <a:pPr>
              <a:lnSpc>
                <a:spcPct val="150000"/>
              </a:lnSpc>
            </a:pPr>
            <a:endParaRPr lang="zh-CN" altLang="en-US" sz="1800" dirty="0">
              <a:latin typeface="Times New Roman" panose="02020603050405020304" pitchFamily="18" charset="0"/>
              <a:cs typeface="Times New Roman" panose="02020603050405020304" pitchFamily="18" charset="0"/>
            </a:endParaRPr>
          </a:p>
          <a:p>
            <a:pPr>
              <a:lnSpc>
                <a:spcPct val="150000"/>
              </a:lnSpc>
            </a:pPr>
            <a:endParaRPr lang="zh-CN" altLang="en-US" sz="18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400315" y="3507945"/>
            <a:ext cx="5025793" cy="950174"/>
          </a:xfrm>
          <a:prstGeom prst="rect">
            <a:avLst/>
          </a:prstGeom>
        </p:spPr>
      </p:pic>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latin typeface="Times New Roman" panose="02020603050405020304" pitchFamily="18" charset="0"/>
                <a:cs typeface="Times New Roman" panose="02020603050405020304" pitchFamily="18" charset="0"/>
                <a:sym typeface="+mn-ea"/>
              </a:rPr>
              <a:t>3.5.4</a:t>
            </a:r>
            <a:r>
              <a:rPr kumimoji="1" lang="zh-CN" altLang="en-US" b="0" dirty="0">
                <a:latin typeface="Times New Roman" panose="02020603050405020304" pitchFamily="18" charset="0"/>
                <a:cs typeface="Times New Roman" panose="02020603050405020304" pitchFamily="18" charset="0"/>
                <a:sym typeface="+mn-ea"/>
              </a:rPr>
              <a:t>、</a:t>
            </a:r>
            <a:r>
              <a:rPr kumimoji="1" lang="en-US" altLang="zh-CN" b="0" dirty="0" err="1">
                <a:latin typeface="Times New Roman" panose="02020603050405020304" pitchFamily="18" charset="0"/>
                <a:cs typeface="Times New Roman" panose="02020603050405020304" pitchFamily="18" charset="0"/>
                <a:sym typeface="+mn-ea"/>
              </a:rPr>
              <a:t>SVD</a:t>
            </a:r>
            <a:r>
              <a:rPr kumimoji="1" lang="en-US" altLang="zh-CN" b="0" dirty="0">
                <a:latin typeface="Times New Roman" panose="02020603050405020304" pitchFamily="18" charset="0"/>
                <a:cs typeface="Times New Roman" panose="02020603050405020304" pitchFamily="18" charset="0"/>
                <a:sym typeface="+mn-ea"/>
              </a:rPr>
              <a:t>++</a:t>
            </a:r>
            <a:r>
              <a:rPr kumimoji="1" lang="zh-CN" altLang="en-US" b="0" dirty="0">
                <a:latin typeface="Times New Roman" panose="02020603050405020304" pitchFamily="18" charset="0"/>
                <a:cs typeface="Times New Roman" panose="02020603050405020304" pitchFamily="18" charset="0"/>
                <a:sym typeface="+mn-ea"/>
              </a:rPr>
              <a:t>算法</a:t>
            </a:r>
            <a:endParaRPr kumimoji="1" lang="zh-CN" altLang="en-US" b="0" dirty="0">
              <a:latin typeface="Times New Roman" panose="02020603050405020304" pitchFamily="18" charset="0"/>
              <a:cs typeface="Times New Roman" panose="02020603050405020304" pitchFamily="18" charset="0"/>
              <a:sym typeface="+mn-ea"/>
            </a:endParaRPr>
          </a:p>
        </p:txBody>
      </p:sp>
      <p:sp>
        <p:nvSpPr>
          <p:cNvPr id="3" name="文本占位符 2"/>
          <p:cNvSpPr>
            <a:spLocks noGrp="1"/>
          </p:cNvSpPr>
          <p:nvPr>
            <p:ph type="body" idx="1"/>
          </p:nvPr>
        </p:nvSpPr>
        <p:spPr>
          <a:xfrm>
            <a:off x="962526" y="1155033"/>
            <a:ext cx="9935460" cy="5309937"/>
          </a:xfrm>
        </p:spPr>
        <p:txBody>
          <a:bodyPr>
            <a:normAutofit/>
          </a:bodyPr>
          <a:lstStyle/>
          <a:p>
            <a:pPr>
              <a:lnSpc>
                <a:spcPct val="150000"/>
              </a:lnSpc>
            </a:pPr>
            <a:r>
              <a:rPr lang="en-US" altLang="zh-CN" sz="1800" dirty="0">
                <a:latin typeface="Times New Roman" panose="02020603050405020304" pitchFamily="18" charset="0"/>
                <a:cs typeface="Times New Roman" panose="02020603050405020304" pitchFamily="18" charset="0"/>
              </a:rPr>
              <a:t>SVD++</a:t>
            </a:r>
            <a:r>
              <a:rPr lang="zh-CN" altLang="en-US" sz="1800" dirty="0">
                <a:latin typeface="Times New Roman" panose="02020603050405020304" pitchFamily="18" charset="0"/>
                <a:cs typeface="Times New Roman" panose="02020603050405020304" pitchFamily="18" charset="0"/>
              </a:rPr>
              <a:t>的模型评分公式： </a:t>
            </a:r>
            <a:endParaRPr lang="zh-CN" altLang="en-US" sz="1800" dirty="0">
              <a:latin typeface="Times New Roman" panose="02020603050405020304" pitchFamily="18" charset="0"/>
              <a:cs typeface="Times New Roman" panose="02020603050405020304" pitchFamily="18" charset="0"/>
            </a:endParaRPr>
          </a:p>
          <a:p>
            <a:pPr>
              <a:lnSpc>
                <a:spcPct val="150000"/>
              </a:lnSpc>
            </a:pPr>
            <a:endParaRPr lang="en-US" altLang="zh-CN" sz="1800" dirty="0">
              <a:latin typeface="Times New Roman" panose="02020603050405020304" pitchFamily="18" charset="0"/>
              <a:cs typeface="Times New Roman" panose="02020603050405020304" pitchFamily="18" charset="0"/>
            </a:endParaRPr>
          </a:p>
          <a:p>
            <a:pPr>
              <a:lnSpc>
                <a:spcPct val="150000"/>
              </a:lnSpc>
            </a:pPr>
            <a:endParaRPr lang="en-US" altLang="zh-CN" sz="1800" dirty="0">
              <a:latin typeface="Times New Roman" panose="02020603050405020304" pitchFamily="18" charset="0"/>
              <a:cs typeface="Times New Roman" panose="02020603050405020304" pitchFamily="18" charset="0"/>
            </a:endParaRPr>
          </a:p>
          <a:p>
            <a:pPr>
              <a:lnSpc>
                <a:spcPct val="150000"/>
              </a:lnSpc>
            </a:pPr>
            <a:endParaRPr lang="zh-CN" altLang="en-US" sz="1800" dirty="0">
              <a:latin typeface="Times New Roman" panose="02020603050405020304" pitchFamily="18" charset="0"/>
              <a:cs typeface="Times New Roman" panose="02020603050405020304" pitchFamily="18" charset="0"/>
            </a:endParaRPr>
          </a:p>
          <a:p>
            <a:pPr lvl="1">
              <a:lnSpc>
                <a:spcPct val="150000"/>
              </a:lnSpc>
            </a:pPr>
            <a:r>
              <a:rPr lang="en-US" altLang="zh-CN" dirty="0">
                <a:latin typeface="Times New Roman" panose="02020603050405020304" pitchFamily="18" charset="0"/>
                <a:cs typeface="Times New Roman" panose="02020603050405020304" pitchFamily="18" charset="0"/>
              </a:rPr>
              <a:t>N(u)</a:t>
            </a:r>
            <a:r>
              <a:rPr lang="zh-CN" altLang="en-US" dirty="0">
                <a:latin typeface="Times New Roman" panose="02020603050405020304" pitchFamily="18" charset="0"/>
                <a:cs typeface="Times New Roman" panose="02020603050405020304" pitchFamily="18" charset="0"/>
              </a:rPr>
              <a:t>为用户</a:t>
            </a:r>
            <a:r>
              <a:rPr lang="en-US" altLang="zh-CN" dirty="0">
                <a:latin typeface="Times New Roman" panose="02020603050405020304" pitchFamily="18" charset="0"/>
                <a:cs typeface="Times New Roman" panose="02020603050405020304" pitchFamily="18" charset="0"/>
              </a:rPr>
              <a:t>u</a:t>
            </a:r>
            <a:r>
              <a:rPr lang="zh-CN" altLang="en-US" dirty="0">
                <a:latin typeface="Times New Roman" panose="02020603050405020304" pitchFamily="18" charset="0"/>
                <a:cs typeface="Times New Roman" panose="02020603050405020304" pitchFamily="18" charset="0"/>
              </a:rPr>
              <a:t>的历史交互物品集合，则</a:t>
            </a:r>
            <a:r>
              <a:rPr lang="en-US" altLang="zh-CN" dirty="0">
                <a:latin typeface="Times New Roman" panose="02020603050405020304" pitchFamily="18" charset="0"/>
                <a:cs typeface="Times New Roman" panose="02020603050405020304" pitchFamily="18" charset="0"/>
              </a:rPr>
              <a:t>|N(u)|</a:t>
            </a:r>
            <a:r>
              <a:rPr lang="zh-CN" altLang="en-US" dirty="0">
                <a:latin typeface="Times New Roman" panose="02020603050405020304" pitchFamily="18" charset="0"/>
                <a:cs typeface="Times New Roman" panose="02020603050405020304" pitchFamily="18" charset="0"/>
              </a:rPr>
              <a:t>代表用户</a:t>
            </a:r>
            <a:r>
              <a:rPr lang="en-US" altLang="zh-CN" dirty="0">
                <a:latin typeface="Times New Roman" panose="02020603050405020304" pitchFamily="18" charset="0"/>
                <a:cs typeface="Times New Roman" panose="02020603050405020304" pitchFamily="18" charset="0"/>
              </a:rPr>
              <a:t>u</a:t>
            </a:r>
            <a:r>
              <a:rPr lang="zh-CN" altLang="en-US" dirty="0">
                <a:latin typeface="Times New Roman" panose="02020603050405020304" pitchFamily="18" charset="0"/>
                <a:cs typeface="Times New Roman" panose="02020603050405020304" pitchFamily="18" charset="0"/>
              </a:rPr>
              <a:t>的历史交互物品个数，引入该标准化项是为了</a:t>
            </a:r>
            <a:r>
              <a:rPr lang="zh-CN" altLang="en-US" dirty="0">
                <a:solidFill>
                  <a:srgbClr val="0000FF"/>
                </a:solidFill>
                <a:latin typeface="Times New Roman" panose="02020603050405020304" pitchFamily="18" charset="0"/>
                <a:cs typeface="Times New Roman" panose="02020603050405020304" pitchFamily="18" charset="0"/>
              </a:rPr>
              <a:t>消除不同</a:t>
            </a:r>
            <a:r>
              <a:rPr lang="en-US" altLang="zh-CN" dirty="0">
                <a:solidFill>
                  <a:srgbClr val="0000FF"/>
                </a:solidFill>
                <a:latin typeface="Times New Roman" panose="02020603050405020304" pitchFamily="18" charset="0"/>
                <a:cs typeface="Times New Roman" panose="02020603050405020304" pitchFamily="18" charset="0"/>
              </a:rPr>
              <a:t>|N(i)|</a:t>
            </a:r>
            <a:r>
              <a:rPr lang="zh-CN" altLang="en-US" dirty="0">
                <a:solidFill>
                  <a:srgbClr val="0000FF"/>
                </a:solidFill>
                <a:latin typeface="Times New Roman" panose="02020603050405020304" pitchFamily="18" charset="0"/>
                <a:cs typeface="Times New Roman" panose="02020603050405020304" pitchFamily="18" charset="0"/>
              </a:rPr>
              <a:t>个数的差异</a:t>
            </a:r>
            <a:r>
              <a:rPr lang="zh-CN" altLang="en-US"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p>
            <a:pPr lvl="1">
              <a:lnSpc>
                <a:spcPct val="150000"/>
              </a:lnSpc>
            </a:pPr>
            <a:r>
              <a:rPr lang="en-US" altLang="zh-CN" dirty="0" err="1">
                <a:latin typeface="Times New Roman" panose="02020603050405020304" pitchFamily="18" charset="0"/>
                <a:cs typeface="Times New Roman" panose="02020603050405020304" pitchFamily="18" charset="0"/>
              </a:rPr>
              <a:t>y_i</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为用户</a:t>
            </a:r>
            <a:r>
              <a:rPr lang="en-US" altLang="zh-CN" dirty="0">
                <a:latin typeface="Times New Roman" panose="02020603050405020304" pitchFamily="18" charset="0"/>
                <a:cs typeface="Times New Roman" panose="02020603050405020304" pitchFamily="18" charset="0"/>
              </a:rPr>
              <a:t>u</a:t>
            </a:r>
            <a:r>
              <a:rPr lang="zh-CN" altLang="en-US" dirty="0">
                <a:latin typeface="Times New Roman" panose="02020603050405020304" pitchFamily="18" charset="0"/>
                <a:cs typeface="Times New Roman" panose="02020603050405020304" pitchFamily="18" charset="0"/>
              </a:rPr>
              <a:t>的历史交互物品</a:t>
            </a:r>
            <a:r>
              <a:rPr lang="en-US" altLang="zh-CN" dirty="0" err="1">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所对应的特征向量。</a:t>
            </a:r>
            <a:endParaRPr lang="zh-CN" altLang="en-US" dirty="0">
              <a:latin typeface="Times New Roman" panose="02020603050405020304" pitchFamily="18" charset="0"/>
              <a:cs typeface="Times New Roman" panose="02020603050405020304" pitchFamily="18" charset="0"/>
            </a:endParaRPr>
          </a:p>
          <a:p>
            <a:pPr>
              <a:lnSpc>
                <a:spcPct val="150000"/>
              </a:lnSpc>
            </a:pPr>
            <a:r>
              <a:rPr lang="zh-CN" altLang="en-US" sz="1800" dirty="0">
                <a:latin typeface="Times New Roman" panose="02020603050405020304" pitchFamily="18" charset="0"/>
                <a:cs typeface="Times New Roman" panose="02020603050405020304" pitchFamily="18" charset="0"/>
              </a:rPr>
              <a:t>损失函数为：</a:t>
            </a:r>
            <a:endParaRPr lang="zh-CN" altLang="en-US" sz="1800"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nSpc>
                <a:spcPct val="150000"/>
              </a:lnSpc>
              <a:buNone/>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3115047" y="1836152"/>
            <a:ext cx="5961905" cy="1257143"/>
          </a:xfrm>
          <a:prstGeom prst="rect">
            <a:avLst/>
          </a:prstGeom>
        </p:spPr>
      </p:pic>
      <p:pic>
        <p:nvPicPr>
          <p:cNvPr id="7" name="图片 6"/>
          <p:cNvPicPr>
            <a:picLocks noChangeAspect="1"/>
          </p:cNvPicPr>
          <p:nvPr/>
        </p:nvPicPr>
        <p:blipFill>
          <a:blip r:embed="rId2"/>
          <a:stretch>
            <a:fillRect/>
          </a:stretch>
        </p:blipFill>
        <p:spPr>
          <a:xfrm>
            <a:off x="1809488" y="4855762"/>
            <a:ext cx="8573021" cy="1438674"/>
          </a:xfrm>
          <a:prstGeom prst="rect">
            <a:avLst/>
          </a:prstGeom>
        </p:spPr>
      </p:pic>
      <p:sp>
        <p:nvSpPr>
          <p:cNvPr id="6" name="灯片编号占位符 5"/>
          <p:cNvSpPr>
            <a:spLocks noGrp="1"/>
          </p:cNvSpPr>
          <p:nvPr>
            <p:ph type="sldNum" sz="quarter" idx="2"/>
          </p:nvPr>
        </p:nvSpPr>
        <p:spPr>
          <a:xfrm>
            <a:off x="9880600" y="6124575"/>
            <a:ext cx="943610" cy="275590"/>
          </a:xfrm>
        </p:spPr>
        <p:txBody>
          <a:bodyPr wrap="square"/>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smtClean="0">
                <a:sym typeface="+mn-ea"/>
              </a:rPr>
              <a:t>3.5.5</a:t>
            </a:r>
            <a:r>
              <a:rPr kumimoji="1" lang="zh-CN" altLang="en-US" b="0" dirty="0" smtClean="0">
                <a:sym typeface="+mn-ea"/>
              </a:rPr>
              <a:t>、</a:t>
            </a:r>
            <a:r>
              <a:rPr kumimoji="1" lang="zh-CN" altLang="en-US" b="0" dirty="0">
                <a:sym typeface="+mn-ea"/>
              </a:rPr>
              <a:t>实验</a:t>
            </a:r>
            <a:r>
              <a:rPr kumimoji="1" lang="en-US" altLang="zh-CN" b="0" dirty="0">
                <a:sym typeface="+mn-ea"/>
              </a:rPr>
              <a:t>-SVD/BiasSVD/SVD++</a:t>
            </a:r>
            <a:endParaRPr kumimoji="1" lang="en-US" altLang="zh-CN" b="0" dirty="0">
              <a:sym typeface="+mn-ea"/>
            </a:endParaRPr>
          </a:p>
        </p:txBody>
      </p:sp>
      <p:sp>
        <p:nvSpPr>
          <p:cNvPr id="3" name="文本占位符 2"/>
          <p:cNvSpPr>
            <a:spLocks noGrp="1"/>
          </p:cNvSpPr>
          <p:nvPr>
            <p:ph type="body" idx="1"/>
          </p:nvPr>
        </p:nvSpPr>
        <p:spPr>
          <a:xfrm>
            <a:off x="962526" y="1155033"/>
            <a:ext cx="9935460" cy="5309937"/>
          </a:xfrm>
        </p:spPr>
        <p:txBody>
          <a:bodyPr>
            <a:normAutofit/>
          </a:bodyPr>
          <a:lstStyle/>
          <a:p>
            <a:pPr>
              <a:lnSpc>
                <a:spcPct val="150000"/>
              </a:lnSpc>
            </a:pPr>
            <a:r>
              <a:rPr lang="zh-CN" altLang="en-US" dirty="0">
                <a:latin typeface="Times New Roman" panose="02020603050405020304" pitchFamily="18" charset="0"/>
                <a:cs typeface="Times New Roman" panose="02020603050405020304" pitchFamily="18" charset="0"/>
              </a:rPr>
              <a:t>代码目录结构</a:t>
            </a:r>
            <a:endParaRPr lang="zh-CN" altLang="en-US" dirty="0">
              <a:latin typeface="Times New Roman" panose="02020603050405020304" pitchFamily="18" charset="0"/>
              <a:cs typeface="Times New Roman" panose="02020603050405020304" pitchFamily="18" charset="0"/>
            </a:endParaRPr>
          </a:p>
          <a:p>
            <a:pPr lvl="1">
              <a:lnSpc>
                <a:spcPct val="150000"/>
              </a:lnSpc>
            </a:pPr>
            <a:r>
              <a:rPr lang="en-US" altLang="zh-CN" dirty="0" err="1">
                <a:solidFill>
                  <a:srgbClr val="0000FF"/>
                </a:solidFill>
                <a:latin typeface="Times New Roman" panose="02020603050405020304" pitchFamily="18" charset="0"/>
                <a:cs typeface="Times New Roman" panose="02020603050405020304" pitchFamily="18" charset="0"/>
              </a:rPr>
              <a:t>u.data</a:t>
            </a:r>
            <a:r>
              <a:rPr lang="zh-CN" altLang="en-US" dirty="0">
                <a:latin typeface="Times New Roman" panose="02020603050405020304" pitchFamily="18" charset="0"/>
                <a:cs typeface="Times New Roman" panose="02020603050405020304" pitchFamily="18" charset="0"/>
              </a:rPr>
              <a:t>：数据集</a:t>
            </a:r>
            <a:endParaRPr lang="zh-CN" altLang="en-US" dirty="0">
              <a:latin typeface="Times New Roman" panose="02020603050405020304" pitchFamily="18" charset="0"/>
              <a:cs typeface="Times New Roman" panose="02020603050405020304" pitchFamily="18" charset="0"/>
            </a:endParaRPr>
          </a:p>
          <a:p>
            <a:pPr lvl="1">
              <a:lnSpc>
                <a:spcPct val="150000"/>
              </a:lnSpc>
            </a:pPr>
            <a:r>
              <a:rPr lang="en-US" altLang="zh-CN" dirty="0">
                <a:latin typeface="Times New Roman" panose="02020603050405020304" pitchFamily="18" charset="0"/>
                <a:cs typeface="Times New Roman" panose="02020603050405020304" pitchFamily="18" charset="0"/>
              </a:rPr>
              <a:t>BiasSVD.py</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BiasSVD</a:t>
            </a:r>
            <a:r>
              <a:rPr lang="zh-CN" altLang="en-US" dirty="0">
                <a:latin typeface="Times New Roman" panose="02020603050405020304" pitchFamily="18" charset="0"/>
                <a:cs typeface="Times New Roman" panose="02020603050405020304" pitchFamily="18" charset="0"/>
              </a:rPr>
              <a:t>模型</a:t>
            </a:r>
            <a:endParaRPr lang="zh-CN" altLang="en-US" dirty="0">
              <a:latin typeface="Times New Roman" panose="02020603050405020304" pitchFamily="18" charset="0"/>
              <a:cs typeface="Times New Roman" panose="02020603050405020304" pitchFamily="18" charset="0"/>
            </a:endParaRPr>
          </a:p>
          <a:p>
            <a:pPr lvl="1">
              <a:lnSpc>
                <a:spcPct val="150000"/>
              </a:lnSpc>
            </a:pPr>
            <a:r>
              <a:rPr lang="en-US" altLang="zh-CN" dirty="0">
                <a:latin typeface="Times New Roman" panose="02020603050405020304" pitchFamily="18" charset="0"/>
                <a:cs typeface="Times New Roman" panose="02020603050405020304" pitchFamily="18" charset="0"/>
              </a:rPr>
              <a:t>Draw.py</a:t>
            </a:r>
            <a:r>
              <a:rPr lang="zh-CN" altLang="en-US" dirty="0">
                <a:latin typeface="Times New Roman" panose="02020603050405020304" pitchFamily="18" charset="0"/>
                <a:cs typeface="Times New Roman" panose="02020603050405020304" pitchFamily="18" charset="0"/>
              </a:rPr>
              <a:t>：画图</a:t>
            </a:r>
            <a:endParaRPr lang="zh-CN" altLang="en-US" dirty="0">
              <a:latin typeface="Times New Roman" panose="02020603050405020304" pitchFamily="18" charset="0"/>
              <a:cs typeface="Times New Roman" panose="02020603050405020304" pitchFamily="18" charset="0"/>
            </a:endParaRPr>
          </a:p>
          <a:p>
            <a:pPr lvl="1">
              <a:lnSpc>
                <a:spcPct val="150000"/>
              </a:lnSpc>
            </a:pPr>
            <a:r>
              <a:rPr lang="en-US" altLang="zh-CN" dirty="0">
                <a:latin typeface="Times New Roman" panose="02020603050405020304" pitchFamily="18" charset="0"/>
                <a:cs typeface="Times New Roman" panose="02020603050405020304" pitchFamily="18" charset="0"/>
              </a:rPr>
              <a:t>SVD++.py</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SVD++</a:t>
            </a:r>
            <a:r>
              <a:rPr lang="zh-CN" altLang="en-US" dirty="0">
                <a:latin typeface="Times New Roman" panose="02020603050405020304" pitchFamily="18" charset="0"/>
                <a:cs typeface="Times New Roman" panose="02020603050405020304" pitchFamily="18" charset="0"/>
              </a:rPr>
              <a:t>模型</a:t>
            </a:r>
            <a:endParaRPr lang="zh-CN" altLang="en-US" dirty="0">
              <a:latin typeface="Times New Roman" panose="02020603050405020304" pitchFamily="18" charset="0"/>
              <a:cs typeface="Times New Roman" panose="02020603050405020304" pitchFamily="18" charset="0"/>
            </a:endParaRPr>
          </a:p>
          <a:p>
            <a:pPr lvl="1">
              <a:lnSpc>
                <a:spcPct val="150000"/>
              </a:lnSpc>
            </a:pPr>
            <a:r>
              <a:rPr lang="en-US" altLang="zh-CN" dirty="0">
                <a:latin typeface="Times New Roman" panose="02020603050405020304" pitchFamily="18" charset="0"/>
                <a:cs typeface="Times New Roman" panose="02020603050405020304" pitchFamily="18" charset="0"/>
              </a:rPr>
              <a:t>SVD.py</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SVD</a:t>
            </a:r>
            <a:r>
              <a:rPr lang="zh-CN" altLang="en-US" dirty="0">
                <a:latin typeface="Times New Roman" panose="02020603050405020304" pitchFamily="18" charset="0"/>
                <a:cs typeface="Times New Roman" panose="02020603050405020304" pitchFamily="18" charset="0"/>
              </a:rPr>
              <a:t>模型</a:t>
            </a: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nSpc>
                <a:spcPct val="150000"/>
              </a:lnSpc>
              <a:buNone/>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rotWithShape="1">
          <a:blip r:embed="rId1"/>
          <a:srcRect r="36804"/>
          <a:stretch>
            <a:fillRect/>
          </a:stretch>
        </p:blipFill>
        <p:spPr>
          <a:xfrm>
            <a:off x="6409008" y="3135898"/>
            <a:ext cx="3428450" cy="1930098"/>
          </a:xfrm>
          <a:prstGeom prst="rect">
            <a:avLst/>
          </a:prstGeom>
        </p:spPr>
      </p:pic>
      <p:sp>
        <p:nvSpPr>
          <p:cNvPr id="5" name="灯片编号占位符 4"/>
          <p:cNvSpPr>
            <a:spLocks noGrp="1"/>
          </p:cNvSpPr>
          <p:nvPr>
            <p:ph type="sldNum" sz="quarter" idx="2"/>
          </p:nvPr>
        </p:nvSpPr>
        <p:spPr>
          <a:xfrm>
            <a:off x="9837420" y="6124575"/>
            <a:ext cx="986790" cy="275590"/>
          </a:xfrm>
        </p:spPr>
        <p:txBody>
          <a:bodyPr wrap="square"/>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3.5.5</a:t>
            </a:r>
            <a:r>
              <a:rPr kumimoji="1" lang="zh-CN" altLang="en-US" b="0" dirty="0">
                <a:sym typeface="+mn-ea"/>
              </a:rPr>
              <a:t>、实验</a:t>
            </a:r>
            <a:r>
              <a:rPr kumimoji="1" lang="en-US" altLang="zh-CN" b="0" dirty="0">
                <a:sym typeface="+mn-ea"/>
              </a:rPr>
              <a:t>-</a:t>
            </a:r>
            <a:r>
              <a:rPr kumimoji="1" lang="en-US" altLang="zh-CN" b="0" dirty="0" err="1">
                <a:sym typeface="+mn-ea"/>
              </a:rPr>
              <a:t>SVD</a:t>
            </a:r>
            <a:r>
              <a:rPr kumimoji="1" lang="en-US" altLang="zh-CN" b="0" dirty="0">
                <a:sym typeface="+mn-ea"/>
              </a:rPr>
              <a:t>/</a:t>
            </a:r>
            <a:r>
              <a:rPr kumimoji="1" lang="en-US" altLang="zh-CN" b="0" dirty="0" err="1">
                <a:sym typeface="+mn-ea"/>
              </a:rPr>
              <a:t>BiasSVD</a:t>
            </a:r>
            <a:r>
              <a:rPr kumimoji="1" lang="en-US" altLang="zh-CN" b="0" dirty="0">
                <a:sym typeface="+mn-ea"/>
              </a:rPr>
              <a:t>/</a:t>
            </a:r>
            <a:r>
              <a:rPr kumimoji="1" lang="en-US" altLang="zh-CN" b="0" dirty="0" err="1">
                <a:sym typeface="+mn-ea"/>
              </a:rPr>
              <a:t>SVD</a:t>
            </a:r>
            <a:r>
              <a:rPr kumimoji="1" lang="en-US" altLang="zh-CN" b="0" dirty="0">
                <a:sym typeface="+mn-ea"/>
              </a:rPr>
              <a:t>++</a:t>
            </a:r>
            <a:endParaRPr kumimoji="1" lang="en-US" altLang="zh-CN" b="0" dirty="0">
              <a:sym typeface="+mn-ea"/>
            </a:endParaRPr>
          </a:p>
        </p:txBody>
      </p:sp>
      <p:sp>
        <p:nvSpPr>
          <p:cNvPr id="3" name="文本占位符 2"/>
          <p:cNvSpPr>
            <a:spLocks noGrp="1"/>
          </p:cNvSpPr>
          <p:nvPr>
            <p:ph type="body" idx="1"/>
          </p:nvPr>
        </p:nvSpPr>
        <p:spPr>
          <a:xfrm>
            <a:off x="962526" y="1155033"/>
            <a:ext cx="9935460" cy="5309937"/>
          </a:xfrm>
        </p:spPr>
        <p:txBody>
          <a:bodyPr>
            <a:normAutofit/>
          </a:bodyPr>
          <a:lstStyle/>
          <a:p>
            <a:pPr>
              <a:lnSpc>
                <a:spcPct val="150000"/>
              </a:lnSpc>
            </a:pPr>
            <a:r>
              <a:rPr lang="zh-CN" altLang="en-US" dirty="0"/>
              <a:t>核心代码</a:t>
            </a:r>
            <a:r>
              <a:rPr lang="en-US" altLang="zh-CN" dirty="0"/>
              <a:t>——SVD.py:</a:t>
            </a: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zh-CN" altLang="en-US" dirty="0"/>
          </a:p>
          <a:p>
            <a:pPr>
              <a:lnSpc>
                <a:spcPct val="150000"/>
              </a:lnSpc>
            </a:pPr>
            <a:endParaRPr lang="en-US" altLang="zh-CN" dirty="0"/>
          </a:p>
          <a:p>
            <a:pPr>
              <a:lnSpc>
                <a:spcPct val="150000"/>
              </a:lnSpc>
            </a:pPr>
            <a:endParaRPr lang="en-US" altLang="zh-CN" dirty="0"/>
          </a:p>
          <a:p>
            <a:pPr>
              <a:lnSpc>
                <a:spcPct val="150000"/>
              </a:lnSpc>
            </a:pPr>
            <a:endParaRPr lang="zh-CN" altLang="en-US" dirty="0"/>
          </a:p>
          <a:p>
            <a:pPr>
              <a:lnSpc>
                <a:spcPct val="150000"/>
              </a:lnSpc>
            </a:pPr>
            <a:endParaRPr lang="en-US" altLang="zh-CN" dirty="0"/>
          </a:p>
          <a:p>
            <a:pPr marL="0" indent="0">
              <a:lnSpc>
                <a:spcPct val="150000"/>
              </a:lnSpc>
              <a:buNone/>
            </a:pPr>
            <a:endParaRPr lang="en-US" altLang="zh-CN" dirty="0"/>
          </a:p>
          <a:p>
            <a:pPr marL="0" indent="0">
              <a:lnSpc>
                <a:spcPct val="150000"/>
              </a:lnSpc>
              <a:buNone/>
            </a:pPr>
            <a:endParaRPr lang="zh-CN" altLang="en-US" dirty="0"/>
          </a:p>
          <a:p>
            <a:pPr>
              <a:lnSpc>
                <a:spcPct val="150000"/>
              </a:lnSpc>
            </a:pPr>
            <a:endParaRPr lang="en-US" altLang="zh-CN" dirty="0"/>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pic>
        <p:nvPicPr>
          <p:cNvPr id="5" name="图片 4"/>
          <p:cNvPicPr>
            <a:picLocks noChangeAspect="1"/>
          </p:cNvPicPr>
          <p:nvPr/>
        </p:nvPicPr>
        <p:blipFill>
          <a:blip r:embed="rId1"/>
          <a:stretch>
            <a:fillRect/>
          </a:stretch>
        </p:blipFill>
        <p:spPr>
          <a:xfrm>
            <a:off x="760158" y="2575646"/>
            <a:ext cx="7238095" cy="3390476"/>
          </a:xfrm>
          <a:prstGeom prst="rect">
            <a:avLst/>
          </a:prstGeom>
        </p:spPr>
      </p:pic>
      <p:sp>
        <p:nvSpPr>
          <p:cNvPr id="7" name="文本框 6"/>
          <p:cNvSpPr txBox="1"/>
          <p:nvPr/>
        </p:nvSpPr>
        <p:spPr>
          <a:xfrm>
            <a:off x="6818659" y="1815624"/>
            <a:ext cx="2317028" cy="400110"/>
          </a:xfrm>
          <a:prstGeom prst="rect">
            <a:avLst/>
          </a:prstGeom>
          <a:noFill/>
          <a:ln w="19050">
            <a:solidFill>
              <a:srgbClr val="0000FF"/>
            </a:solidFill>
          </a:ln>
        </p:spPr>
        <p:txBody>
          <a:bodyPr wrap="square" rtlCol="0">
            <a:spAutoFit/>
          </a:bodyPr>
          <a:lstStyle/>
          <a:p>
            <a:r>
              <a:rPr lang="en-US" altLang="zh-CN" sz="2000" dirty="0">
                <a:solidFill>
                  <a:srgbClr val="0000FF"/>
                </a:solidFill>
                <a:latin typeface="+mn-ea"/>
                <a:ea typeface="+mn-ea"/>
                <a:cs typeface="黑体" panose="02010609060101010101" pitchFamily="49" charset="-122"/>
              </a:rPr>
              <a:t>SVD</a:t>
            </a:r>
            <a:r>
              <a:rPr lang="zh-CN" altLang="en-US" sz="2000" dirty="0">
                <a:solidFill>
                  <a:srgbClr val="0000FF"/>
                </a:solidFill>
                <a:latin typeface="+mn-ea"/>
                <a:ea typeface="+mn-ea"/>
                <a:cs typeface="黑体" panose="02010609060101010101" pitchFamily="49" charset="-122"/>
              </a:rPr>
              <a:t>损失函数</a:t>
            </a:r>
            <a:endParaRPr lang="zh-CN" altLang="en-US" sz="2000" dirty="0">
              <a:solidFill>
                <a:srgbClr val="0000FF"/>
              </a:solidFill>
              <a:latin typeface="+mn-ea"/>
              <a:ea typeface="+mn-ea"/>
              <a:cs typeface="黑体" panose="02010609060101010101" pitchFamily="49" charset="-122"/>
            </a:endParaRPr>
          </a:p>
        </p:txBody>
      </p:sp>
      <p:cxnSp>
        <p:nvCxnSpPr>
          <p:cNvPr id="8" name="直接箭头连接符 7"/>
          <p:cNvCxnSpPr/>
          <p:nvPr/>
        </p:nvCxnSpPr>
        <p:spPr>
          <a:xfrm flipH="1">
            <a:off x="6900594" y="2226057"/>
            <a:ext cx="791979" cy="133851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724111" y="3591943"/>
            <a:ext cx="7274142" cy="42236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3.5.5</a:t>
            </a:r>
            <a:r>
              <a:rPr kumimoji="1" lang="zh-CN" altLang="en-US" b="0" dirty="0">
                <a:sym typeface="+mn-ea"/>
              </a:rPr>
              <a:t>、实验</a:t>
            </a:r>
            <a:r>
              <a:rPr kumimoji="1" lang="en-US" altLang="zh-CN" b="0" dirty="0">
                <a:sym typeface="+mn-ea"/>
              </a:rPr>
              <a:t>-</a:t>
            </a:r>
            <a:r>
              <a:rPr kumimoji="1" lang="en-US" altLang="zh-CN" b="0" dirty="0" err="1">
                <a:sym typeface="+mn-ea"/>
              </a:rPr>
              <a:t>SVD</a:t>
            </a:r>
            <a:r>
              <a:rPr kumimoji="1" lang="en-US" altLang="zh-CN" b="0" dirty="0">
                <a:sym typeface="+mn-ea"/>
              </a:rPr>
              <a:t>/</a:t>
            </a:r>
            <a:r>
              <a:rPr kumimoji="1" lang="en-US" altLang="zh-CN" b="0" dirty="0" err="1">
                <a:sym typeface="+mn-ea"/>
              </a:rPr>
              <a:t>BiasSVD</a:t>
            </a:r>
            <a:r>
              <a:rPr kumimoji="1" lang="en-US" altLang="zh-CN" b="0" dirty="0">
                <a:sym typeface="+mn-ea"/>
              </a:rPr>
              <a:t>/</a:t>
            </a:r>
            <a:r>
              <a:rPr kumimoji="1" lang="en-US" altLang="zh-CN" b="0" dirty="0" err="1">
                <a:sym typeface="+mn-ea"/>
              </a:rPr>
              <a:t>SVD</a:t>
            </a:r>
            <a:r>
              <a:rPr kumimoji="1" lang="en-US" altLang="zh-CN" b="0" dirty="0">
                <a:sym typeface="+mn-ea"/>
              </a:rPr>
              <a:t>++</a:t>
            </a:r>
            <a:endParaRPr kumimoji="1" lang="en-US" altLang="zh-CN" b="0" dirty="0">
              <a:sym typeface="+mn-ea"/>
            </a:endParaRPr>
          </a:p>
        </p:txBody>
      </p:sp>
      <p:sp>
        <p:nvSpPr>
          <p:cNvPr id="3" name="文本占位符 2"/>
          <p:cNvSpPr>
            <a:spLocks noGrp="1"/>
          </p:cNvSpPr>
          <p:nvPr>
            <p:ph type="body" idx="1"/>
          </p:nvPr>
        </p:nvSpPr>
        <p:spPr>
          <a:xfrm>
            <a:off x="962526" y="1155033"/>
            <a:ext cx="9935460" cy="5309937"/>
          </a:xfrm>
        </p:spPr>
        <p:txBody>
          <a:bodyPr>
            <a:normAutofit/>
          </a:bodyPr>
          <a:lstStyle/>
          <a:p>
            <a:pPr>
              <a:lnSpc>
                <a:spcPct val="150000"/>
              </a:lnSpc>
            </a:pPr>
            <a:r>
              <a:rPr lang="zh-CN" altLang="en-US" dirty="0"/>
              <a:t>核心代码</a:t>
            </a:r>
            <a:r>
              <a:rPr lang="en-US" altLang="zh-CN" dirty="0"/>
              <a:t>——BiasSVD.py</a:t>
            </a: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zh-CN" altLang="en-US" dirty="0"/>
          </a:p>
          <a:p>
            <a:pPr>
              <a:lnSpc>
                <a:spcPct val="150000"/>
              </a:lnSpc>
            </a:pPr>
            <a:endParaRPr lang="en-US" altLang="zh-CN" dirty="0"/>
          </a:p>
          <a:p>
            <a:pPr>
              <a:lnSpc>
                <a:spcPct val="150000"/>
              </a:lnSpc>
            </a:pPr>
            <a:endParaRPr lang="en-US" altLang="zh-CN" dirty="0"/>
          </a:p>
          <a:p>
            <a:pPr>
              <a:lnSpc>
                <a:spcPct val="150000"/>
              </a:lnSpc>
            </a:pPr>
            <a:endParaRPr lang="zh-CN" altLang="en-US" dirty="0"/>
          </a:p>
          <a:p>
            <a:pPr>
              <a:lnSpc>
                <a:spcPct val="150000"/>
              </a:lnSpc>
            </a:pPr>
            <a:endParaRPr lang="en-US" altLang="zh-CN" dirty="0"/>
          </a:p>
          <a:p>
            <a:pPr marL="0" indent="0">
              <a:lnSpc>
                <a:spcPct val="150000"/>
              </a:lnSpc>
              <a:buNone/>
            </a:pPr>
            <a:endParaRPr lang="en-US" altLang="zh-CN" dirty="0"/>
          </a:p>
          <a:p>
            <a:pPr marL="0" indent="0">
              <a:lnSpc>
                <a:spcPct val="150000"/>
              </a:lnSpc>
              <a:buNone/>
            </a:pPr>
            <a:endParaRPr lang="zh-CN" altLang="en-US" dirty="0"/>
          </a:p>
          <a:p>
            <a:pPr>
              <a:lnSpc>
                <a:spcPct val="150000"/>
              </a:lnSpc>
            </a:pPr>
            <a:endParaRPr lang="en-US" altLang="zh-CN" dirty="0"/>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pic>
        <p:nvPicPr>
          <p:cNvPr id="11" name="图片 10"/>
          <p:cNvPicPr>
            <a:picLocks noChangeAspect="1"/>
          </p:cNvPicPr>
          <p:nvPr/>
        </p:nvPicPr>
        <p:blipFill>
          <a:blip r:embed="rId1"/>
          <a:stretch>
            <a:fillRect/>
          </a:stretch>
        </p:blipFill>
        <p:spPr>
          <a:xfrm>
            <a:off x="646542" y="2607638"/>
            <a:ext cx="8266667" cy="3580952"/>
          </a:xfrm>
          <a:prstGeom prst="rect">
            <a:avLst/>
          </a:prstGeom>
        </p:spPr>
      </p:pic>
      <p:sp>
        <p:nvSpPr>
          <p:cNvPr id="12" name="文本框 11"/>
          <p:cNvSpPr txBox="1"/>
          <p:nvPr/>
        </p:nvSpPr>
        <p:spPr>
          <a:xfrm>
            <a:off x="6817973" y="1801561"/>
            <a:ext cx="1902754" cy="707886"/>
          </a:xfrm>
          <a:prstGeom prst="rect">
            <a:avLst/>
          </a:prstGeom>
          <a:noFill/>
          <a:ln w="19050">
            <a:solidFill>
              <a:srgbClr val="0000FF"/>
            </a:solidFill>
          </a:ln>
        </p:spPr>
        <p:txBody>
          <a:bodyPr wrap="square" rtlCol="0">
            <a:spAutoFit/>
          </a:bodyPr>
          <a:lstStyle/>
          <a:p>
            <a:r>
              <a:rPr lang="en-US" altLang="zh-CN" sz="2000" dirty="0">
                <a:solidFill>
                  <a:srgbClr val="0000FF"/>
                </a:solidFill>
                <a:latin typeface="+mn-ea"/>
                <a:ea typeface="+mn-ea"/>
                <a:cs typeface="黑体" panose="02010609060101010101" pitchFamily="49" charset="-122"/>
              </a:rPr>
              <a:t>BiasSVD</a:t>
            </a:r>
            <a:r>
              <a:rPr lang="zh-CN" altLang="en-US" sz="2000" dirty="0">
                <a:solidFill>
                  <a:srgbClr val="0000FF"/>
                </a:solidFill>
                <a:latin typeface="+mn-ea"/>
                <a:ea typeface="+mn-ea"/>
                <a:cs typeface="黑体" panose="02010609060101010101" pitchFamily="49" charset="-122"/>
              </a:rPr>
              <a:t>损失函数</a:t>
            </a:r>
            <a:endParaRPr lang="zh-CN" altLang="en-US" sz="2000" dirty="0">
              <a:solidFill>
                <a:srgbClr val="0000FF"/>
              </a:solidFill>
              <a:latin typeface="+mn-ea"/>
              <a:ea typeface="+mn-ea"/>
              <a:cs typeface="黑体" panose="02010609060101010101" pitchFamily="49" charset="-122"/>
            </a:endParaRPr>
          </a:p>
        </p:txBody>
      </p:sp>
      <p:cxnSp>
        <p:nvCxnSpPr>
          <p:cNvPr id="13" name="直接箭头连接符 12"/>
          <p:cNvCxnSpPr/>
          <p:nvPr/>
        </p:nvCxnSpPr>
        <p:spPr>
          <a:xfrm flipH="1">
            <a:off x="6886812" y="2509447"/>
            <a:ext cx="717146" cy="108529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123932" y="3594744"/>
            <a:ext cx="7789277" cy="37186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09245" y="2402840"/>
            <a:ext cx="7940040" cy="3850005"/>
          </a:xfrm>
          <a:prstGeom prst="rect">
            <a:avLst/>
          </a:prstGeom>
        </p:spPr>
      </p:pic>
      <p:sp>
        <p:nvSpPr>
          <p:cNvPr id="2" name="标题 1"/>
          <p:cNvSpPr>
            <a:spLocks noGrp="1"/>
          </p:cNvSpPr>
          <p:nvPr>
            <p:ph type="title"/>
          </p:nvPr>
        </p:nvSpPr>
        <p:spPr/>
        <p:txBody>
          <a:bodyPr>
            <a:normAutofit/>
          </a:bodyPr>
          <a:lstStyle/>
          <a:p>
            <a:r>
              <a:rPr kumimoji="1" lang="en-US" altLang="zh-CN" b="0" dirty="0">
                <a:sym typeface="+mn-ea"/>
              </a:rPr>
              <a:t>3.5.5</a:t>
            </a:r>
            <a:r>
              <a:rPr kumimoji="1" lang="zh-CN" altLang="en-US" b="0" dirty="0">
                <a:sym typeface="+mn-ea"/>
              </a:rPr>
              <a:t>、实验</a:t>
            </a:r>
            <a:r>
              <a:rPr kumimoji="1" lang="en-US" altLang="zh-CN" b="0" dirty="0">
                <a:sym typeface="+mn-ea"/>
              </a:rPr>
              <a:t>-</a:t>
            </a:r>
            <a:r>
              <a:rPr kumimoji="1" lang="en-US" altLang="zh-CN" b="0" dirty="0" err="1">
                <a:sym typeface="+mn-ea"/>
              </a:rPr>
              <a:t>SVD</a:t>
            </a:r>
            <a:r>
              <a:rPr kumimoji="1" lang="en-US" altLang="zh-CN" b="0" dirty="0">
                <a:sym typeface="+mn-ea"/>
              </a:rPr>
              <a:t>/</a:t>
            </a:r>
            <a:r>
              <a:rPr kumimoji="1" lang="en-US" altLang="zh-CN" b="0" dirty="0" err="1">
                <a:sym typeface="+mn-ea"/>
              </a:rPr>
              <a:t>BiasSVD</a:t>
            </a:r>
            <a:r>
              <a:rPr kumimoji="1" lang="en-US" altLang="zh-CN" b="0" dirty="0">
                <a:sym typeface="+mn-ea"/>
              </a:rPr>
              <a:t>/</a:t>
            </a:r>
            <a:r>
              <a:rPr kumimoji="1" lang="en-US" altLang="zh-CN" b="0" dirty="0" err="1">
                <a:sym typeface="+mn-ea"/>
              </a:rPr>
              <a:t>SVD</a:t>
            </a:r>
            <a:r>
              <a:rPr kumimoji="1" lang="en-US" altLang="zh-CN" b="0" dirty="0">
                <a:sym typeface="+mn-ea"/>
              </a:rPr>
              <a:t>++</a:t>
            </a:r>
            <a:endParaRPr kumimoji="1" lang="en-US" altLang="zh-CN" b="0" dirty="0">
              <a:sym typeface="+mn-ea"/>
            </a:endParaRPr>
          </a:p>
        </p:txBody>
      </p:sp>
      <p:sp>
        <p:nvSpPr>
          <p:cNvPr id="3" name="文本占位符 2"/>
          <p:cNvSpPr>
            <a:spLocks noGrp="1"/>
          </p:cNvSpPr>
          <p:nvPr>
            <p:ph type="body" idx="1"/>
          </p:nvPr>
        </p:nvSpPr>
        <p:spPr>
          <a:xfrm>
            <a:off x="962526" y="1155033"/>
            <a:ext cx="9935460" cy="5309937"/>
          </a:xfrm>
        </p:spPr>
        <p:txBody>
          <a:bodyPr>
            <a:normAutofit/>
          </a:bodyPr>
          <a:lstStyle/>
          <a:p>
            <a:pPr>
              <a:lnSpc>
                <a:spcPct val="150000"/>
              </a:lnSpc>
            </a:pPr>
            <a:r>
              <a:rPr lang="zh-CN" altLang="en-US" dirty="0"/>
              <a:t>核心代码</a:t>
            </a:r>
            <a:r>
              <a:rPr lang="en-US" altLang="zh-CN" dirty="0"/>
              <a:t>——</a:t>
            </a:r>
            <a:r>
              <a:rPr lang="en-US" altLang="zh-CN" dirty="0" err="1"/>
              <a:t>SVD</a:t>
            </a:r>
            <a:r>
              <a:rPr lang="en-US" altLang="zh-CN" dirty="0"/>
              <a:t>++.</a:t>
            </a:r>
            <a:r>
              <a:rPr lang="en-US" altLang="zh-CN" dirty="0" err="1"/>
              <a:t>py</a:t>
            </a:r>
            <a:r>
              <a:rPr lang="en-US" altLang="zh-CN" dirty="0"/>
              <a:t>:</a:t>
            </a: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zh-CN" altLang="en-US" dirty="0"/>
          </a:p>
          <a:p>
            <a:pPr>
              <a:lnSpc>
                <a:spcPct val="150000"/>
              </a:lnSpc>
            </a:pPr>
            <a:endParaRPr lang="en-US" altLang="zh-CN" dirty="0"/>
          </a:p>
          <a:p>
            <a:pPr>
              <a:lnSpc>
                <a:spcPct val="150000"/>
              </a:lnSpc>
            </a:pPr>
            <a:endParaRPr lang="en-US" altLang="zh-CN" dirty="0"/>
          </a:p>
          <a:p>
            <a:pPr>
              <a:lnSpc>
                <a:spcPct val="150000"/>
              </a:lnSpc>
            </a:pPr>
            <a:endParaRPr lang="zh-CN" altLang="en-US" dirty="0"/>
          </a:p>
          <a:p>
            <a:pPr>
              <a:lnSpc>
                <a:spcPct val="150000"/>
              </a:lnSpc>
            </a:pPr>
            <a:endParaRPr lang="en-US" altLang="zh-CN" dirty="0"/>
          </a:p>
          <a:p>
            <a:pPr marL="0" indent="0">
              <a:lnSpc>
                <a:spcPct val="150000"/>
              </a:lnSpc>
              <a:buNone/>
            </a:pPr>
            <a:endParaRPr lang="en-US" altLang="zh-CN" dirty="0"/>
          </a:p>
          <a:p>
            <a:pPr marL="0" indent="0">
              <a:lnSpc>
                <a:spcPct val="150000"/>
              </a:lnSpc>
              <a:buNone/>
            </a:pPr>
            <a:endParaRPr lang="zh-CN" altLang="en-US" dirty="0"/>
          </a:p>
          <a:p>
            <a:pPr>
              <a:lnSpc>
                <a:spcPct val="150000"/>
              </a:lnSpc>
            </a:pPr>
            <a:endParaRPr lang="en-US" altLang="zh-CN" dirty="0"/>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cxnSp>
        <p:nvCxnSpPr>
          <p:cNvPr id="9" name="直接箭头连接符 8"/>
          <p:cNvCxnSpPr/>
          <p:nvPr/>
        </p:nvCxnSpPr>
        <p:spPr>
          <a:xfrm flipH="1">
            <a:off x="6922632" y="2957922"/>
            <a:ext cx="873831" cy="87661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844655" y="2245498"/>
            <a:ext cx="1903615" cy="707886"/>
          </a:xfrm>
          <a:prstGeom prst="rect">
            <a:avLst/>
          </a:prstGeom>
          <a:noFill/>
          <a:ln w="19050">
            <a:solidFill>
              <a:srgbClr val="0000FF"/>
            </a:solidFill>
          </a:ln>
        </p:spPr>
        <p:txBody>
          <a:bodyPr wrap="square" rtlCol="0">
            <a:spAutoFit/>
          </a:bodyPr>
          <a:lstStyle/>
          <a:p>
            <a:r>
              <a:rPr lang="en-US" altLang="zh-CN" sz="2000" dirty="0">
                <a:solidFill>
                  <a:srgbClr val="0000FF"/>
                </a:solidFill>
                <a:latin typeface="黑体" panose="02010609060101010101" pitchFamily="49" charset="-122"/>
                <a:cs typeface="黑体" panose="02010609060101010101" pitchFamily="49" charset="-122"/>
              </a:rPr>
              <a:t>SVD++</a:t>
            </a:r>
            <a:r>
              <a:rPr lang="zh-CN" altLang="en-US" sz="2000" dirty="0">
                <a:solidFill>
                  <a:srgbClr val="0000FF"/>
                </a:solidFill>
                <a:latin typeface="黑体" panose="02010609060101010101" pitchFamily="49" charset="-122"/>
                <a:cs typeface="黑体" panose="02010609060101010101" pitchFamily="49" charset="-122"/>
              </a:rPr>
              <a:t>损失函数</a:t>
            </a:r>
            <a:endParaRPr lang="zh-CN" altLang="en-US" sz="2000" dirty="0">
              <a:solidFill>
                <a:srgbClr val="0000FF"/>
              </a:solidFill>
              <a:latin typeface="黑体" panose="02010609060101010101" pitchFamily="49" charset="-122"/>
              <a:cs typeface="黑体" panose="02010609060101010101" pitchFamily="49" charset="-122"/>
            </a:endParaRPr>
          </a:p>
        </p:txBody>
      </p:sp>
      <p:sp>
        <p:nvSpPr>
          <p:cNvPr id="15" name="矩形 14"/>
          <p:cNvSpPr/>
          <p:nvPr/>
        </p:nvSpPr>
        <p:spPr>
          <a:xfrm>
            <a:off x="847652" y="3843612"/>
            <a:ext cx="7191447" cy="611892"/>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
        <p:nvSpPr>
          <p:cNvPr id="6" name="文本框 5"/>
          <p:cNvSpPr txBox="1"/>
          <p:nvPr/>
        </p:nvSpPr>
        <p:spPr>
          <a:xfrm>
            <a:off x="1774180" y="3950473"/>
            <a:ext cx="1903615" cy="398780"/>
          </a:xfrm>
          <a:prstGeom prst="rect">
            <a:avLst/>
          </a:prstGeom>
          <a:noFill/>
          <a:ln w="19050">
            <a:solidFill>
              <a:srgbClr val="FF0000"/>
            </a:solidFill>
          </a:ln>
        </p:spPr>
        <p:txBody>
          <a:bodyPr wrap="square" rtlCol="0">
            <a:spAutoFit/>
          </a:bodyPr>
          <a:p>
            <a:endParaRPr lang="zh-CN" altLang="en-US" sz="2000" dirty="0">
              <a:solidFill>
                <a:srgbClr val="0000FF"/>
              </a:solidFill>
              <a:latin typeface="黑体" panose="02010609060101010101" pitchFamily="49" charset="-122"/>
              <a:cs typeface="黑体" panose="02010609060101010101" pitchFamily="49" charset="-122"/>
            </a:endParaRPr>
          </a:p>
        </p:txBody>
      </p:sp>
      <p:sp>
        <p:nvSpPr>
          <p:cNvPr id="7" name="文本框 6"/>
          <p:cNvSpPr txBox="1"/>
          <p:nvPr/>
        </p:nvSpPr>
        <p:spPr>
          <a:xfrm>
            <a:off x="643245" y="2714128"/>
            <a:ext cx="1903615" cy="398780"/>
          </a:xfrm>
          <a:prstGeom prst="rect">
            <a:avLst/>
          </a:prstGeom>
          <a:noFill/>
          <a:ln w="19050">
            <a:solidFill>
              <a:srgbClr val="FF0000"/>
            </a:solidFill>
          </a:ln>
        </p:spPr>
        <p:txBody>
          <a:bodyPr wrap="square" rtlCol="0">
            <a:spAutoFit/>
          </a:bodyPr>
          <a:p>
            <a:endParaRPr lang="zh-CN" altLang="en-US" sz="2000" dirty="0">
              <a:solidFill>
                <a:srgbClr val="0000FF"/>
              </a:solidFill>
              <a:latin typeface="黑体" panose="02010609060101010101" pitchFamily="49" charset="-122"/>
              <a:cs typeface="黑体" panose="02010609060101010101" pitchFamily="49" charset="-122"/>
            </a:endParaRPr>
          </a:p>
        </p:txBody>
      </p:sp>
      <p:pic>
        <p:nvPicPr>
          <p:cNvPr id="8" name="图片 7"/>
          <p:cNvPicPr>
            <a:picLocks noChangeAspect="1"/>
          </p:cNvPicPr>
          <p:nvPr/>
        </p:nvPicPr>
        <p:blipFill>
          <a:blip r:embed="rId2"/>
          <a:stretch>
            <a:fillRect/>
          </a:stretch>
        </p:blipFill>
        <p:spPr>
          <a:xfrm>
            <a:off x="7035165" y="5328285"/>
            <a:ext cx="4383405" cy="924560"/>
          </a:xfrm>
          <a:prstGeom prst="rect">
            <a:avLst/>
          </a:prstGeom>
        </p:spPr>
      </p:pic>
    </p:spTree>
  </p:cSld>
  <p:clrMapOvr>
    <a:masterClrMapping/>
  </p:clrMapOvr>
  <p:transition spd="med"/>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latin typeface="Times New Roman" panose="02020603050405020304" pitchFamily="18" charset="0"/>
                <a:cs typeface="Times New Roman" panose="02020603050405020304" pitchFamily="18" charset="0"/>
                <a:sym typeface="+mn-ea"/>
              </a:rPr>
              <a:t>3.5.5</a:t>
            </a:r>
            <a:r>
              <a:rPr kumimoji="1" lang="zh-CN" altLang="en-US" b="0" dirty="0">
                <a:latin typeface="Times New Roman" panose="02020603050405020304" pitchFamily="18" charset="0"/>
                <a:cs typeface="Times New Roman" panose="02020603050405020304" pitchFamily="18" charset="0"/>
                <a:sym typeface="+mn-ea"/>
              </a:rPr>
              <a:t>、实验</a:t>
            </a:r>
            <a:r>
              <a:rPr kumimoji="1" lang="en-US" altLang="zh-CN" b="0" dirty="0">
                <a:latin typeface="Times New Roman" panose="02020603050405020304" pitchFamily="18" charset="0"/>
                <a:cs typeface="Times New Roman" panose="02020603050405020304" pitchFamily="18" charset="0"/>
                <a:sym typeface="+mn-ea"/>
              </a:rPr>
              <a:t>-</a:t>
            </a:r>
            <a:r>
              <a:rPr kumimoji="1" lang="en-US" altLang="zh-CN" b="0" dirty="0" err="1">
                <a:latin typeface="Times New Roman" panose="02020603050405020304" pitchFamily="18" charset="0"/>
                <a:cs typeface="Times New Roman" panose="02020603050405020304" pitchFamily="18" charset="0"/>
                <a:sym typeface="+mn-ea"/>
              </a:rPr>
              <a:t>SVD</a:t>
            </a:r>
            <a:r>
              <a:rPr kumimoji="1" lang="en-US" altLang="zh-CN" b="0" dirty="0">
                <a:latin typeface="Times New Roman" panose="02020603050405020304" pitchFamily="18" charset="0"/>
                <a:cs typeface="Times New Roman" panose="02020603050405020304" pitchFamily="18" charset="0"/>
                <a:sym typeface="+mn-ea"/>
              </a:rPr>
              <a:t>/</a:t>
            </a:r>
            <a:r>
              <a:rPr kumimoji="1" lang="en-US" altLang="zh-CN" b="0" dirty="0" err="1">
                <a:latin typeface="Times New Roman" panose="02020603050405020304" pitchFamily="18" charset="0"/>
                <a:cs typeface="Times New Roman" panose="02020603050405020304" pitchFamily="18" charset="0"/>
                <a:sym typeface="+mn-ea"/>
              </a:rPr>
              <a:t>BiasSVD</a:t>
            </a:r>
            <a:r>
              <a:rPr kumimoji="1" lang="en-US" altLang="zh-CN" b="0" dirty="0">
                <a:latin typeface="Times New Roman" panose="02020603050405020304" pitchFamily="18" charset="0"/>
                <a:cs typeface="Times New Roman" panose="02020603050405020304" pitchFamily="18" charset="0"/>
                <a:sym typeface="+mn-ea"/>
              </a:rPr>
              <a:t>/</a:t>
            </a:r>
            <a:r>
              <a:rPr kumimoji="1" lang="en-US" altLang="zh-CN" b="0" dirty="0" err="1">
                <a:latin typeface="Times New Roman" panose="02020603050405020304" pitchFamily="18" charset="0"/>
                <a:cs typeface="Times New Roman" panose="02020603050405020304" pitchFamily="18" charset="0"/>
                <a:sym typeface="+mn-ea"/>
              </a:rPr>
              <a:t>SVD</a:t>
            </a:r>
            <a:r>
              <a:rPr kumimoji="1" lang="en-US" altLang="zh-CN" b="0" dirty="0">
                <a:latin typeface="Times New Roman" panose="02020603050405020304" pitchFamily="18" charset="0"/>
                <a:cs typeface="Times New Roman" panose="02020603050405020304" pitchFamily="18" charset="0"/>
                <a:sym typeface="+mn-ea"/>
              </a:rPr>
              <a:t>++</a:t>
            </a:r>
            <a:endParaRPr kumimoji="1" lang="en-US" altLang="zh-CN" b="0" dirty="0">
              <a:latin typeface="Times New Roman" panose="02020603050405020304" pitchFamily="18" charset="0"/>
              <a:cs typeface="Times New Roman" panose="02020603050405020304" pitchFamily="18" charset="0"/>
              <a:sym typeface="+mn-ea"/>
            </a:endParaRPr>
          </a:p>
        </p:txBody>
      </p:sp>
      <p:sp>
        <p:nvSpPr>
          <p:cNvPr id="3" name="文本占位符 2"/>
          <p:cNvSpPr>
            <a:spLocks noGrp="1"/>
          </p:cNvSpPr>
          <p:nvPr>
            <p:ph type="body" idx="1"/>
          </p:nvPr>
        </p:nvSpPr>
        <p:spPr>
          <a:xfrm>
            <a:off x="962526" y="1155033"/>
            <a:ext cx="9935460" cy="5309937"/>
          </a:xfrm>
        </p:spPr>
        <p:txBody>
          <a:bodyPr>
            <a:normAutofit/>
          </a:bodyPr>
          <a:lstStyle/>
          <a:p>
            <a:pPr>
              <a:lnSpc>
                <a:spcPct val="150000"/>
              </a:lnSpc>
            </a:pPr>
            <a:r>
              <a:rPr lang="zh-CN" altLang="en-US" dirty="0">
                <a:latin typeface="Times New Roman" panose="02020603050405020304" pitchFamily="18" charset="0"/>
                <a:cs typeface="Times New Roman" panose="02020603050405020304" pitchFamily="18" charset="0"/>
              </a:rPr>
              <a:t>实验结果</a:t>
            </a:r>
            <a:endParaRPr lang="zh-CN" altLang="en-US"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取</a:t>
            </a:r>
            <a:r>
              <a:rPr lang="en-US" altLang="zh-CN" dirty="0">
                <a:latin typeface="Times New Roman" panose="02020603050405020304" pitchFamily="18" charset="0"/>
                <a:cs typeface="Times New Roman" panose="02020603050405020304" pitchFamily="18" charset="0"/>
              </a:rPr>
              <a:t>SVD</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BiasSVD</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SVD++</a:t>
            </a:r>
            <a:r>
              <a:rPr lang="zh-CN" altLang="en-US" dirty="0">
                <a:latin typeface="Times New Roman" panose="02020603050405020304" pitchFamily="18" charset="0"/>
                <a:cs typeface="Times New Roman" panose="02020603050405020304" pitchFamily="18" charset="0"/>
              </a:rPr>
              <a:t>模型训练前</a:t>
            </a:r>
            <a:r>
              <a:rPr lang="en-US" altLang="zh-CN" dirty="0">
                <a:latin typeface="Times New Roman" panose="02020603050405020304" pitchFamily="18" charset="0"/>
                <a:cs typeface="Times New Roman" panose="02020603050405020304" pitchFamily="18" charset="0"/>
              </a:rPr>
              <a:t>50</a:t>
            </a:r>
            <a:r>
              <a:rPr lang="zh-CN" altLang="en-US" dirty="0">
                <a:latin typeface="Times New Roman" panose="02020603050405020304" pitchFamily="18" charset="0"/>
                <a:cs typeface="Times New Roman" panose="02020603050405020304" pitchFamily="18" charset="0"/>
              </a:rPr>
              <a:t>次的结果进行对比：</a:t>
            </a: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nSpc>
                <a:spcPct val="150000"/>
              </a:lnSpc>
              <a:buNone/>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75528" y="2398153"/>
            <a:ext cx="4713338" cy="3823483"/>
          </a:xfrm>
          <a:prstGeom prst="rect">
            <a:avLst/>
          </a:prstGeom>
        </p:spPr>
      </p:pic>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smtClean="0">
                <a:latin typeface="Times New Roman" panose="02020603050405020304" pitchFamily="18" charset="0"/>
                <a:cs typeface="Times New Roman" panose="02020603050405020304" pitchFamily="18" charset="0"/>
                <a:sym typeface="+mn-ea"/>
              </a:rPr>
              <a:t>3.5.6</a:t>
            </a:r>
            <a:r>
              <a:rPr kumimoji="1" lang="zh-CN" altLang="en-US" b="0" dirty="0" smtClean="0">
                <a:latin typeface="Times New Roman" panose="02020603050405020304" pitchFamily="18" charset="0"/>
                <a:cs typeface="Times New Roman" panose="02020603050405020304" pitchFamily="18" charset="0"/>
                <a:sym typeface="+mn-ea"/>
              </a:rPr>
              <a:t>、</a:t>
            </a:r>
            <a:r>
              <a:rPr kumimoji="1" lang="en-US" altLang="zh-CN" b="0" dirty="0" err="1">
                <a:latin typeface="Times New Roman" panose="02020603050405020304" pitchFamily="18" charset="0"/>
                <a:cs typeface="Times New Roman" panose="02020603050405020304" pitchFamily="18" charset="0"/>
                <a:sym typeface="+mn-ea"/>
              </a:rPr>
              <a:t>WR-MF</a:t>
            </a:r>
            <a:r>
              <a:rPr kumimoji="1" lang="zh-CN" altLang="en-US" b="0" dirty="0">
                <a:latin typeface="Times New Roman" panose="02020603050405020304" pitchFamily="18" charset="0"/>
                <a:cs typeface="Times New Roman" panose="02020603050405020304" pitchFamily="18" charset="0"/>
                <a:sym typeface="+mn-ea"/>
              </a:rPr>
              <a:t>算法</a:t>
            </a:r>
            <a:r>
              <a:rPr kumimoji="1" lang="en-US" altLang="zh-CN" b="0" dirty="0">
                <a:latin typeface="Times New Roman" panose="02020603050405020304" pitchFamily="18" charset="0"/>
                <a:cs typeface="Times New Roman" panose="02020603050405020304" pitchFamily="18" charset="0"/>
                <a:sym typeface="+mn-ea"/>
              </a:rPr>
              <a:t>——</a:t>
            </a:r>
            <a:r>
              <a:rPr kumimoji="1" lang="zh-CN" altLang="en-US" b="0" dirty="0">
                <a:latin typeface="Times New Roman" panose="02020603050405020304" pitchFamily="18" charset="0"/>
                <a:cs typeface="Times New Roman" panose="02020603050405020304" pitchFamily="18" charset="0"/>
                <a:sym typeface="+mn-ea"/>
              </a:rPr>
              <a:t>背景</a:t>
            </a:r>
            <a:endParaRPr kumimoji="1" lang="zh-CN" altLang="en-US" b="0" dirty="0">
              <a:latin typeface="Times New Roman" panose="02020603050405020304" pitchFamily="18" charset="0"/>
              <a:cs typeface="Times New Roman" panose="02020603050405020304" pitchFamily="18" charset="0"/>
              <a:sym typeface="+mn-ea"/>
            </a:endParaRPr>
          </a:p>
        </p:txBody>
      </p:sp>
      <p:sp>
        <p:nvSpPr>
          <p:cNvPr id="3" name="文本占位符 2"/>
          <p:cNvSpPr>
            <a:spLocks noGrp="1"/>
          </p:cNvSpPr>
          <p:nvPr>
            <p:ph type="body" idx="1"/>
          </p:nvPr>
        </p:nvSpPr>
        <p:spPr>
          <a:xfrm>
            <a:off x="962660" y="1083945"/>
            <a:ext cx="10292715" cy="5309870"/>
          </a:xfrm>
        </p:spPr>
        <p:txBody>
          <a:bodyPr>
            <a:normAutofit/>
          </a:bodyPr>
          <a:lstStyle/>
          <a:p>
            <a:pPr algn="just">
              <a:lnSpc>
                <a:spcPct val="150000"/>
              </a:lnSpc>
            </a:pPr>
            <a:r>
              <a:rPr lang="zh-CN" altLang="en-US" sz="1800" dirty="0">
                <a:solidFill>
                  <a:srgbClr val="0000FF"/>
                </a:solidFill>
                <a:latin typeface="Times New Roman" panose="02020603050405020304" pitchFamily="18" charset="0"/>
                <a:cs typeface="Times New Roman" panose="02020603050405020304" pitchFamily="18" charset="0"/>
                <a:sym typeface="+mn-ea"/>
              </a:rPr>
              <a:t>【问题的提出】：</a:t>
            </a:r>
            <a:r>
              <a:rPr lang="zh-CN" altLang="en-US" sz="1800" dirty="0">
                <a:latin typeface="Times New Roman" panose="02020603050405020304" pitchFamily="18" charset="0"/>
                <a:cs typeface="Times New Roman" panose="02020603050405020304" pitchFamily="18" charset="0"/>
                <a:sym typeface="+mn-ea"/>
              </a:rPr>
              <a:t>虽然</a:t>
            </a:r>
            <a:r>
              <a:rPr lang="en-US" altLang="zh-CN" sz="1800" dirty="0">
                <a:latin typeface="Times New Roman" panose="02020603050405020304" pitchFamily="18" charset="0"/>
                <a:cs typeface="Times New Roman" panose="02020603050405020304" pitchFamily="18" charset="0"/>
                <a:sym typeface="+mn-ea"/>
              </a:rPr>
              <a:t>SVD++</a:t>
            </a:r>
            <a:r>
              <a:rPr lang="zh-CN" altLang="en-US" sz="1800" dirty="0">
                <a:latin typeface="Times New Roman" panose="02020603050405020304" pitchFamily="18" charset="0"/>
                <a:cs typeface="Times New Roman" panose="02020603050405020304" pitchFamily="18" charset="0"/>
                <a:sym typeface="+mn-ea"/>
              </a:rPr>
              <a:t>算法利用了用户的隐式反馈数据，但是并没有把隐式反馈数据作为训练数据，仅仅是把隐式反馈数据作为用户隐向量的补充。实际情况中，隐反馈则很容易进行收集，</a:t>
            </a:r>
            <a:r>
              <a:rPr lang="zh-CN" altLang="en-US" sz="1800" dirty="0">
                <a:solidFill>
                  <a:srgbClr val="0000FF"/>
                </a:solidFill>
                <a:latin typeface="Times New Roman" panose="02020603050405020304" pitchFamily="18" charset="0"/>
                <a:cs typeface="Times New Roman" panose="02020603050405020304" pitchFamily="18" charset="0"/>
                <a:sym typeface="+mn-ea"/>
              </a:rPr>
              <a:t>如果我们能够用某种方法将隐式反馈数据也纳入到训练范围内，算法的精度肯定会有提升</a:t>
            </a:r>
            <a:r>
              <a:rPr lang="zh-CN" altLang="en-US" sz="1800" dirty="0">
                <a:latin typeface="Times New Roman" panose="02020603050405020304" pitchFamily="18" charset="0"/>
                <a:cs typeface="Times New Roman" panose="02020603050405020304" pitchFamily="18" charset="0"/>
                <a:sym typeface="+mn-ea"/>
              </a:rPr>
              <a:t>。</a:t>
            </a:r>
            <a:endParaRPr lang="zh-CN" altLang="en-US" sz="1800" dirty="0">
              <a:latin typeface="Times New Roman" panose="02020603050405020304" pitchFamily="18" charset="0"/>
              <a:cs typeface="Times New Roman" panose="02020603050405020304" pitchFamily="18" charset="0"/>
              <a:sym typeface="+mn-ea"/>
            </a:endParaRPr>
          </a:p>
          <a:p>
            <a:pPr algn="just">
              <a:lnSpc>
                <a:spcPct val="150000"/>
              </a:lnSpc>
            </a:pPr>
            <a:r>
              <a:rPr lang="zh-CN" altLang="en-US" sz="1800" dirty="0">
                <a:solidFill>
                  <a:srgbClr val="0000FF"/>
                </a:solidFill>
                <a:latin typeface="Times New Roman" panose="02020603050405020304" pitchFamily="18" charset="0"/>
                <a:cs typeface="Times New Roman" panose="02020603050405020304" pitchFamily="18" charset="0"/>
                <a:sym typeface="+mn-ea"/>
              </a:rPr>
              <a:t>【隐式反馈的缺点】：</a:t>
            </a:r>
            <a:r>
              <a:rPr lang="zh-CN" altLang="en-US" sz="1800" dirty="0">
                <a:latin typeface="Times New Roman" panose="02020603050405020304" pitchFamily="18" charset="0"/>
                <a:cs typeface="Times New Roman" panose="02020603050405020304" pitchFamily="18" charset="0"/>
                <a:sym typeface="+mn-ea"/>
              </a:rPr>
              <a:t>但是，隐式反馈数据相对于显示反馈数据，有以下几方面缺点</a:t>
            </a:r>
            <a:r>
              <a:rPr lang="zh-CN" altLang="en-US" sz="1800" dirty="0">
                <a:latin typeface="Times New Roman" panose="02020603050405020304" pitchFamily="18" charset="0"/>
                <a:cs typeface="Times New Roman" panose="02020603050405020304" pitchFamily="18" charset="0"/>
                <a:sym typeface="+mn-ea"/>
              </a:rPr>
              <a:t>：</a:t>
            </a:r>
            <a:endParaRPr lang="zh-CN" altLang="en-US" sz="1800" dirty="0">
              <a:latin typeface="Times New Roman" panose="02020603050405020304" pitchFamily="18" charset="0"/>
              <a:cs typeface="Times New Roman" panose="02020603050405020304" pitchFamily="18" charset="0"/>
              <a:sym typeface="+mn-ea"/>
            </a:endParaRPr>
          </a:p>
          <a:p>
            <a:pPr lvl="1" algn="just">
              <a:lnSpc>
                <a:spcPct val="150000"/>
              </a:lnSpc>
              <a:buNone/>
            </a:pPr>
            <a:r>
              <a:rPr lang="zh-CN" altLang="en-US" sz="1620" dirty="0">
                <a:latin typeface="Times New Roman" panose="02020603050405020304" pitchFamily="18" charset="0"/>
                <a:cs typeface="Times New Roman" panose="02020603050405020304" pitchFamily="18" charset="0"/>
                <a:sym typeface="+mn-ea"/>
              </a:rPr>
              <a:t>1）没有负反馈，只能得到用户喜欢那些物品，对于用户不喜欢的物品没有数据支持。</a:t>
            </a:r>
            <a:endParaRPr lang="zh-CN" altLang="en-US" sz="1620" dirty="0">
              <a:latin typeface="Times New Roman" panose="02020603050405020304" pitchFamily="18" charset="0"/>
              <a:cs typeface="Times New Roman" panose="02020603050405020304" pitchFamily="18" charset="0"/>
              <a:sym typeface="+mn-ea"/>
            </a:endParaRPr>
          </a:p>
          <a:p>
            <a:pPr lvl="1" algn="just">
              <a:lnSpc>
                <a:spcPct val="150000"/>
              </a:lnSpc>
              <a:buNone/>
            </a:pPr>
            <a:r>
              <a:rPr lang="zh-CN" altLang="en-US" sz="1620" dirty="0">
                <a:latin typeface="Times New Roman" panose="02020603050405020304" pitchFamily="18" charset="0"/>
                <a:cs typeface="Times New Roman" panose="02020603050405020304" pitchFamily="18" charset="0"/>
                <a:sym typeface="+mn-ea"/>
              </a:rPr>
              <a:t>2）隐式反馈噪声比较多，不像用户评分行为是用户强烈的主动行为，用户浏览行为、点击行为都相对比较被动。以浏览行为为例，可能某个页面是用户默认打开页面导致打分较高。</a:t>
            </a:r>
            <a:endParaRPr lang="zh-CN" altLang="en-US" sz="1620" dirty="0">
              <a:latin typeface="Times New Roman" panose="02020603050405020304" pitchFamily="18" charset="0"/>
              <a:cs typeface="Times New Roman" panose="02020603050405020304" pitchFamily="18" charset="0"/>
              <a:sym typeface="+mn-ea"/>
            </a:endParaRPr>
          </a:p>
          <a:p>
            <a:pPr algn="just">
              <a:lnSpc>
                <a:spcPct val="150000"/>
              </a:lnSpc>
            </a:pPr>
            <a:r>
              <a:rPr lang="zh-CN" altLang="en-US" sz="1800" dirty="0" smtClean="0">
                <a:solidFill>
                  <a:srgbClr val="0000FF"/>
                </a:solidFill>
                <a:latin typeface="Times New Roman" panose="02020603050405020304" pitchFamily="18" charset="0"/>
                <a:cs typeface="Times New Roman" panose="02020603050405020304" pitchFamily="18" charset="0"/>
                <a:sym typeface="+mn-ea"/>
              </a:rPr>
              <a:t>怎么将因反馈纳入到训练数据范围？</a:t>
            </a:r>
            <a:r>
              <a:rPr lang="zh-CN" altLang="en-US" sz="1800" dirty="0" smtClean="0">
                <a:latin typeface="Times New Roman" panose="02020603050405020304" pitchFamily="18" charset="0"/>
                <a:cs typeface="Times New Roman" panose="02020603050405020304" pitchFamily="18" charset="0"/>
                <a:sym typeface="+mn-ea"/>
              </a:rPr>
              <a:t>为此</a:t>
            </a:r>
            <a:r>
              <a:rPr lang="zh-CN" altLang="en-US" sz="1800" dirty="0">
                <a:latin typeface="Times New Roman" panose="02020603050405020304" pitchFamily="18" charset="0"/>
                <a:cs typeface="Times New Roman" panose="02020603050405020304" pitchFamily="18" charset="0"/>
                <a:sym typeface="+mn-ea"/>
              </a:rPr>
              <a:t>，Hu等人在论文 (</a:t>
            </a:r>
            <a:r>
              <a:rPr lang="zh-CN" altLang="en-US" sz="1800" dirty="0">
                <a:solidFill>
                  <a:srgbClr val="0000FF"/>
                </a:solidFill>
                <a:latin typeface="Times New Roman" panose="02020603050405020304" pitchFamily="18" charset="0"/>
                <a:cs typeface="Times New Roman" panose="02020603050405020304" pitchFamily="18" charset="0"/>
                <a:sym typeface="+mn-ea"/>
              </a:rPr>
              <a:t>ICDM ,2008</a:t>
            </a:r>
            <a:r>
              <a:rPr lang="zh-CN" altLang="en-US" sz="1800" dirty="0">
                <a:latin typeface="Times New Roman" panose="02020603050405020304" pitchFamily="18" charset="0"/>
                <a:cs typeface="Times New Roman" panose="02020603050405020304" pitchFamily="18" charset="0"/>
                <a:sym typeface="+mn-ea"/>
              </a:rPr>
              <a:t>)中提出</a:t>
            </a:r>
            <a:r>
              <a:rPr lang="zh-CN" altLang="en-US" sz="1800" dirty="0">
                <a:solidFill>
                  <a:srgbClr val="0000FF"/>
                </a:solidFill>
                <a:latin typeface="Times New Roman" panose="02020603050405020304" pitchFamily="18" charset="0"/>
                <a:cs typeface="Times New Roman" panose="02020603050405020304" pitchFamily="18" charset="0"/>
                <a:sym typeface="+mn-ea"/>
              </a:rPr>
              <a:t>WR-MF（Weighted Regularized Matrix Factorization）模型</a:t>
            </a:r>
            <a:r>
              <a:rPr lang="zh-CN" altLang="en-US" sz="1800" dirty="0">
                <a:latin typeface="Times New Roman" panose="02020603050405020304" pitchFamily="18" charset="0"/>
                <a:cs typeface="Times New Roman" panose="02020603050405020304" pitchFamily="18" charset="0"/>
                <a:sym typeface="+mn-ea"/>
              </a:rPr>
              <a:t>[1]。WR-MF模型引入：</a:t>
            </a:r>
            <a:r>
              <a:rPr lang="en-US" altLang="zh-CN" sz="1800" dirty="0">
                <a:solidFill>
                  <a:srgbClr val="0000FF"/>
                </a:solidFill>
                <a:latin typeface="Times New Roman" panose="02020603050405020304" pitchFamily="18" charset="0"/>
                <a:cs typeface="Times New Roman" panose="02020603050405020304" pitchFamily="18" charset="0"/>
                <a:sym typeface="+mn-ea"/>
              </a:rPr>
              <a:t>1</a:t>
            </a:r>
            <a:r>
              <a:rPr lang="zh-CN" altLang="en-US" sz="1800" dirty="0">
                <a:solidFill>
                  <a:srgbClr val="0000FF"/>
                </a:solidFill>
                <a:latin typeface="Times New Roman" panose="02020603050405020304" pitchFamily="18" charset="0"/>
                <a:cs typeface="Times New Roman" panose="02020603050405020304" pitchFamily="18" charset="0"/>
                <a:sym typeface="+mn-ea"/>
              </a:rPr>
              <a:t>）用户的喜好程度；</a:t>
            </a:r>
            <a:r>
              <a:rPr lang="en-US" altLang="zh-CN" sz="1800" dirty="0">
                <a:solidFill>
                  <a:srgbClr val="0000FF"/>
                </a:solidFill>
                <a:latin typeface="Times New Roman" panose="02020603050405020304" pitchFamily="18" charset="0"/>
                <a:cs typeface="Times New Roman" panose="02020603050405020304" pitchFamily="18" charset="0"/>
                <a:sym typeface="+mn-ea"/>
              </a:rPr>
              <a:t>2</a:t>
            </a:r>
            <a:r>
              <a:rPr lang="zh-CN" altLang="en-US" sz="1800" dirty="0">
                <a:solidFill>
                  <a:srgbClr val="0000FF"/>
                </a:solidFill>
                <a:latin typeface="Times New Roman" panose="02020603050405020304" pitchFamily="18" charset="0"/>
                <a:cs typeface="Times New Roman" panose="02020603050405020304" pitchFamily="18" charset="0"/>
                <a:sym typeface="+mn-ea"/>
              </a:rPr>
              <a:t>）置信程度</a:t>
            </a:r>
            <a:r>
              <a:rPr lang="zh-CN" altLang="en-US" sz="1800" dirty="0">
                <a:latin typeface="Times New Roman" panose="02020603050405020304" pitchFamily="18" charset="0"/>
                <a:cs typeface="Times New Roman" panose="02020603050405020304" pitchFamily="18" charset="0"/>
                <a:sym typeface="+mn-ea"/>
              </a:rPr>
              <a:t>来建模隐反馈数据。同时，设计了交替最小二乘法（ alternating least squares ，ALS）优化算法求解模型，效果取得到明显的提升。</a:t>
            </a:r>
            <a:endParaRPr lang="zh-CN" altLang="en-US" sz="1800" dirty="0">
              <a:latin typeface="Times New Roman" panose="02020603050405020304" pitchFamily="18" charset="0"/>
              <a:cs typeface="Times New Roman" panose="02020603050405020304" pitchFamily="18" charset="0"/>
              <a:sym typeface="+mn-ea"/>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zh-CN" altLang="en-US" dirty="0">
              <a:latin typeface="Times New Roman" panose="02020603050405020304" pitchFamily="18" charset="0"/>
              <a:cs typeface="Times New Roman" panose="02020603050405020304" pitchFamily="18" charset="0"/>
            </a:endParaRPr>
          </a:p>
          <a:p>
            <a:pPr algn="just">
              <a:lnSpc>
                <a:spcPct val="150000"/>
              </a:lnSpc>
            </a:pPr>
            <a:endParaRPr lang="en-US" altLang="zh-CN" dirty="0">
              <a:latin typeface="Times New Roman" panose="02020603050405020304" pitchFamily="18" charset="0"/>
              <a:cs typeface="Times New Roman" panose="02020603050405020304" pitchFamily="18" charset="0"/>
            </a:endParaRPr>
          </a:p>
          <a:p>
            <a:pPr algn="just">
              <a:lnSpc>
                <a:spcPct val="150000"/>
              </a:lnSpc>
            </a:pPr>
            <a:endParaRPr lang="zh-CN" altLang="en-US" dirty="0">
              <a:latin typeface="Times New Roman" panose="02020603050405020304" pitchFamily="18" charset="0"/>
              <a:cs typeface="Times New Roman" panose="02020603050405020304" pitchFamily="18" charset="0"/>
            </a:endParaRPr>
          </a:p>
          <a:p>
            <a:pPr algn="just">
              <a:lnSpc>
                <a:spcPct val="150000"/>
              </a:lnSpc>
            </a:pPr>
            <a:endParaRPr lang="zh-CN" altLang="en-US" dirty="0">
              <a:latin typeface="Times New Roman" panose="02020603050405020304" pitchFamily="18" charset="0"/>
              <a:cs typeface="Times New Roman" panose="02020603050405020304" pitchFamily="18" charset="0"/>
            </a:endParaRPr>
          </a:p>
          <a:p>
            <a:pPr algn="just">
              <a:lnSpc>
                <a:spcPct val="150000"/>
              </a:lnSpc>
            </a:pPr>
            <a:endParaRPr lang="en-US" altLang="zh-CN" dirty="0">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2"/>
          </p:nvPr>
        </p:nvSpPr>
        <p:spPr>
          <a:xfrm>
            <a:off x="9933940" y="6124575"/>
            <a:ext cx="890270" cy="275590"/>
          </a:xfrm>
        </p:spPr>
        <p:txBody>
          <a:bodyPr wrap="square"/>
          <a:lstStyle/>
          <a:p>
            <a:pPr>
              <a:defRPr/>
            </a:pPr>
            <a:fld id="{86CB4B4D-7CA3-9044-876B-883B54F8677D}" type="slidenum">
              <a:rPr lang="en-US" altLang="zh-CN" smtClean="0"/>
            </a:fld>
            <a:r>
              <a:rPr lang="en-US" altLang="zh-CN"/>
              <a:t>/120</a:t>
            </a:r>
            <a:endParaRPr lang="zh-CN" altLang="en-US" dirty="0"/>
          </a:p>
        </p:txBody>
      </p:sp>
      <p:sp>
        <p:nvSpPr>
          <p:cNvPr id="5" name="矩形 4"/>
          <p:cNvSpPr/>
          <p:nvPr/>
        </p:nvSpPr>
        <p:spPr>
          <a:xfrm>
            <a:off x="1236980" y="5955030"/>
            <a:ext cx="8696960" cy="252730"/>
          </a:xfrm>
          <a:prstGeom prst="rect">
            <a:avLst/>
          </a:prstGeom>
        </p:spPr>
        <p:txBody>
          <a:bodyPr wrap="square">
            <a:spAutoFit/>
          </a:bodyPr>
          <a:lstStyle/>
          <a:p>
            <a:r>
              <a:rPr lang="en-US" altLang="zh-CN" sz="1050" dirty="0">
                <a:latin typeface="Times New Roman" panose="02020603050405020304" pitchFamily="18" charset="0"/>
                <a:cs typeface="Times New Roman" panose="02020603050405020304" pitchFamily="18" charset="0"/>
              </a:rPr>
              <a:t>[1]  Hu Y, </a:t>
            </a:r>
            <a:r>
              <a:rPr lang="en-US" altLang="zh-CN" sz="1050" dirty="0" err="1">
                <a:latin typeface="Times New Roman" panose="02020603050405020304" pitchFamily="18" charset="0"/>
                <a:cs typeface="Times New Roman" panose="02020603050405020304" pitchFamily="18" charset="0"/>
              </a:rPr>
              <a:t>Koren</a:t>
            </a:r>
            <a:r>
              <a:rPr lang="en-US" altLang="zh-CN" sz="1050" dirty="0">
                <a:latin typeface="Times New Roman" panose="02020603050405020304" pitchFamily="18" charset="0"/>
                <a:cs typeface="Times New Roman" panose="02020603050405020304" pitchFamily="18" charset="0"/>
              </a:rPr>
              <a:t> Y, </a:t>
            </a:r>
            <a:r>
              <a:rPr lang="en-US" altLang="zh-CN" sz="1050" dirty="0" err="1">
                <a:latin typeface="Times New Roman" panose="02020603050405020304" pitchFamily="18" charset="0"/>
                <a:cs typeface="Times New Roman" panose="02020603050405020304" pitchFamily="18" charset="0"/>
              </a:rPr>
              <a:t>Volinsky</a:t>
            </a:r>
            <a:r>
              <a:rPr lang="en-US" altLang="zh-CN" sz="1050" dirty="0">
                <a:latin typeface="Times New Roman" panose="02020603050405020304" pitchFamily="18" charset="0"/>
                <a:cs typeface="Times New Roman" panose="02020603050405020304" pitchFamily="18" charset="0"/>
              </a:rPr>
              <a:t> C. Collaborative Filtering for Implicit Feedback Datasets[C]//ICDM. 2008, 8: 263-272.</a:t>
            </a:r>
            <a:endParaRPr lang="zh-CN" altLang="en-US" sz="1050" dirty="0">
              <a:latin typeface="Times New Roman" panose="02020603050405020304" pitchFamily="18" charset="0"/>
              <a:cs typeface="Times New Roman" panose="02020603050405020304" pitchFamily="18" charset="0"/>
            </a:endParaRPr>
          </a:p>
        </p:txBody>
      </p:sp>
    </p:spTree>
  </p:cSld>
  <p:clrMapOvr>
    <a:masterClrMapping/>
  </p:clrMapOvr>
  <p:transition spd="med"/>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962526" y="1155033"/>
            <a:ext cx="9935460" cy="5309937"/>
          </a:xfrm>
        </p:spPr>
        <p:txBody>
          <a:bodyPr>
            <a:normAutofit/>
          </a:bodyPr>
          <a:lstStyle/>
          <a:p>
            <a:pPr indent="342900">
              <a:lnSpc>
                <a:spcPct val="200000"/>
              </a:lnSpc>
            </a:pPr>
            <a:r>
              <a:rPr lang="zh-CN" altLang="en-US" sz="1800" dirty="0">
                <a:solidFill>
                  <a:srgbClr val="0000FF"/>
                </a:solidFill>
                <a:latin typeface="Times New Roman" panose="02020603050405020304" pitchFamily="18" charset="0"/>
                <a:cs typeface="Times New Roman" panose="02020603050405020304" pitchFamily="18" charset="0"/>
                <a:sym typeface="+mn-ea"/>
              </a:rPr>
              <a:t>贡献</a:t>
            </a:r>
            <a:r>
              <a:rPr lang="en-US" altLang="zh-CN" sz="1800" dirty="0">
                <a:solidFill>
                  <a:srgbClr val="0000FF"/>
                </a:solidFill>
                <a:latin typeface="Times New Roman" panose="02020603050405020304" pitchFamily="18" charset="0"/>
                <a:cs typeface="Times New Roman" panose="02020603050405020304" pitchFamily="18" charset="0"/>
                <a:sym typeface="+mn-ea"/>
              </a:rPr>
              <a:t>1</a:t>
            </a:r>
            <a:r>
              <a:rPr lang="zh-CN" altLang="en-US" sz="1800" dirty="0">
                <a:solidFill>
                  <a:srgbClr val="0000FF"/>
                </a:solidFill>
                <a:latin typeface="Times New Roman" panose="02020603050405020304" pitchFamily="18" charset="0"/>
                <a:cs typeface="Times New Roman" panose="02020603050405020304" pitchFamily="18" charset="0"/>
                <a:sym typeface="+mn-ea"/>
              </a:rPr>
              <a:t>：</a:t>
            </a:r>
            <a:r>
              <a:rPr lang="zh-CN" altLang="en-US" sz="1800" dirty="0">
                <a:latin typeface="Times New Roman" panose="02020603050405020304" pitchFamily="18" charset="0"/>
                <a:cs typeface="Times New Roman" panose="02020603050405020304" pitchFamily="18" charset="0"/>
                <a:sym typeface="+mn-ea"/>
              </a:rPr>
              <a:t>WR-MF模型解决了：</a:t>
            </a:r>
            <a:r>
              <a:rPr lang="zh-CN" altLang="en-US" sz="1800" dirty="0">
                <a:solidFill>
                  <a:srgbClr val="0000FF"/>
                </a:solidFill>
                <a:latin typeface="Times New Roman" panose="02020603050405020304" pitchFamily="18" charset="0"/>
                <a:cs typeface="Times New Roman" panose="02020603050405020304" pitchFamily="18" charset="0"/>
                <a:sym typeface="+mn-ea"/>
              </a:rPr>
              <a:t>将引反馈数据纳入到模型训练中的问题</a:t>
            </a:r>
            <a:r>
              <a:rPr lang="zh-CN" altLang="en-US" sz="1800" dirty="0">
                <a:latin typeface="Times New Roman" panose="02020603050405020304" pitchFamily="18" charset="0"/>
                <a:cs typeface="Times New Roman" panose="02020603050405020304" pitchFamily="18" charset="0"/>
                <a:sym typeface="+mn-ea"/>
              </a:rPr>
              <a:t>，为隐反馈推荐算法的发展打下了重要基础。</a:t>
            </a:r>
            <a:endParaRPr lang="zh-CN" altLang="en-US" sz="1800" dirty="0">
              <a:latin typeface="Times New Roman" panose="02020603050405020304" pitchFamily="18" charset="0"/>
              <a:cs typeface="Times New Roman" panose="02020603050405020304" pitchFamily="18" charset="0"/>
            </a:endParaRPr>
          </a:p>
          <a:p>
            <a:pPr indent="342900" algn="just">
              <a:lnSpc>
                <a:spcPct val="200000"/>
              </a:lnSpc>
            </a:pPr>
            <a:r>
              <a:rPr lang="zh-CN" altLang="en-US" sz="1800" dirty="0" smtClean="0">
                <a:solidFill>
                  <a:srgbClr val="0000FF"/>
                </a:solidFill>
                <a:latin typeface="Times New Roman" panose="02020603050405020304" pitchFamily="18" charset="0"/>
                <a:cs typeface="Times New Roman" panose="02020603050405020304" pitchFamily="18" charset="0"/>
                <a:sym typeface="+mn-ea"/>
              </a:rPr>
              <a:t>贡献</a:t>
            </a:r>
            <a:r>
              <a:rPr lang="en-US" altLang="zh-CN" sz="1800" dirty="0" smtClean="0">
                <a:solidFill>
                  <a:srgbClr val="0000FF"/>
                </a:solidFill>
                <a:latin typeface="Times New Roman" panose="02020603050405020304" pitchFamily="18" charset="0"/>
                <a:cs typeface="Times New Roman" panose="02020603050405020304" pitchFamily="18" charset="0"/>
                <a:sym typeface="+mn-ea"/>
              </a:rPr>
              <a:t>2</a:t>
            </a:r>
            <a:r>
              <a:rPr lang="zh-CN" altLang="en-US" sz="1800" dirty="0" smtClean="0">
                <a:solidFill>
                  <a:srgbClr val="0000FF"/>
                </a:solidFill>
                <a:latin typeface="Times New Roman" panose="02020603050405020304" pitchFamily="18" charset="0"/>
                <a:cs typeface="Times New Roman" panose="02020603050405020304" pitchFamily="18" charset="0"/>
                <a:sym typeface="+mn-ea"/>
              </a:rPr>
              <a:t>：</a:t>
            </a:r>
            <a:r>
              <a:rPr lang="zh-CN" altLang="en-US" sz="1800" dirty="0" smtClean="0">
                <a:latin typeface="Times New Roman" panose="02020603050405020304" pitchFamily="18" charset="0"/>
                <a:cs typeface="Times New Roman" panose="02020603050405020304" pitchFamily="18" charset="0"/>
                <a:sym typeface="+mn-ea"/>
              </a:rPr>
              <a:t>由于</a:t>
            </a:r>
            <a:r>
              <a:rPr lang="zh-CN" altLang="en-US" sz="1800" dirty="0">
                <a:latin typeface="Times New Roman" panose="02020603050405020304" pitchFamily="18" charset="0"/>
                <a:cs typeface="Times New Roman" panose="02020603050405020304" pitchFamily="18" charset="0"/>
                <a:sym typeface="+mn-ea"/>
              </a:rPr>
              <a:t>在实际应用中，用户和物品的数据量是十分巨大的。为此，作者对于模型的优化并没有采用随机梯度下降等算法进行优化，而是</a:t>
            </a:r>
            <a:r>
              <a:rPr lang="zh-CN" altLang="en-US" sz="1800" dirty="0">
                <a:solidFill>
                  <a:srgbClr val="0000FF"/>
                </a:solidFill>
                <a:latin typeface="Times New Roman" panose="02020603050405020304" pitchFamily="18" charset="0"/>
                <a:cs typeface="Times New Roman" panose="02020603050405020304" pitchFamily="18" charset="0"/>
                <a:sym typeface="+mn-ea"/>
              </a:rPr>
              <a:t>设计了线性时间复杂度的ALS优化算法</a:t>
            </a:r>
            <a:r>
              <a:rPr lang="zh-CN" altLang="en-US" sz="1800" dirty="0">
                <a:latin typeface="Times New Roman" panose="02020603050405020304" pitchFamily="18" charset="0"/>
                <a:cs typeface="Times New Roman" panose="02020603050405020304" pitchFamily="18" charset="0"/>
                <a:sym typeface="+mn-ea"/>
              </a:rPr>
              <a:t>，使得其对于大型稀疏数据仍然能保持较好的预测性能，加快了模型的收敛速度，在工业界和大规模数据中也得到了广泛的应用。</a:t>
            </a:r>
            <a:endParaRPr lang="zh-CN" altLang="en-US" sz="1800" dirty="0">
              <a:latin typeface="Times New Roman" panose="02020603050405020304" pitchFamily="18" charset="0"/>
              <a:cs typeface="Times New Roman" panose="02020603050405020304" pitchFamily="18" charset="0"/>
            </a:endParaRPr>
          </a:p>
          <a:p>
            <a:pPr indent="342900" algn="just">
              <a:lnSpc>
                <a:spcPct val="200000"/>
              </a:lnSpc>
            </a:pPr>
            <a:r>
              <a:rPr lang="zh-CN" altLang="en-US" sz="1800" dirty="0">
                <a:latin typeface="Times New Roman" panose="02020603050405020304" pitchFamily="18" charset="0"/>
                <a:cs typeface="Times New Roman" panose="02020603050405020304" pitchFamily="18" charset="0"/>
                <a:sym typeface="+mn-ea"/>
              </a:rPr>
              <a:t>目前，在Apacha Mahout和Spark中均提供了ALS算法和并行计算的支持，通过Hadoop平台的支持，我们可以很容易的实现工业级别下的个性化推荐系统的搭建，</a:t>
            </a:r>
            <a:endParaRPr lang="zh-CN" altLang="en-US" sz="1800" dirty="0">
              <a:latin typeface="Times New Roman" panose="02020603050405020304" pitchFamily="18" charset="0"/>
              <a:cs typeface="Times New Roman" panose="02020603050405020304" pitchFamily="18" charset="0"/>
            </a:endParaRPr>
          </a:p>
          <a:p>
            <a:pPr marL="0" indent="0">
              <a:lnSpc>
                <a:spcPct val="200000"/>
              </a:lnSpc>
              <a:buNone/>
            </a:pPr>
            <a:endParaRPr lang="en-US" altLang="zh-CN" dirty="0">
              <a:latin typeface="Times New Roman" panose="02020603050405020304" pitchFamily="18" charset="0"/>
              <a:cs typeface="Times New Roman" panose="02020603050405020304" pitchFamily="18" charset="0"/>
            </a:endParaRPr>
          </a:p>
          <a:p>
            <a:pPr marL="0" indent="0">
              <a:lnSpc>
                <a:spcPct val="200000"/>
              </a:lnSpc>
              <a:buNone/>
            </a:pPr>
            <a:endParaRPr lang="zh-CN" altLang="en-US" dirty="0">
              <a:latin typeface="Times New Roman" panose="02020603050405020304" pitchFamily="18" charset="0"/>
              <a:cs typeface="Times New Roman" panose="02020603050405020304" pitchFamily="18" charset="0"/>
            </a:endParaRPr>
          </a:p>
          <a:p>
            <a:pPr>
              <a:lnSpc>
                <a:spcPct val="200000"/>
              </a:lnSpc>
            </a:pPr>
            <a:endParaRPr lang="en-US" altLang="zh-CN" dirty="0">
              <a:latin typeface="Times New Roman" panose="02020603050405020304" pitchFamily="18" charset="0"/>
              <a:cs typeface="Times New Roman" panose="02020603050405020304" pitchFamily="18" charset="0"/>
            </a:endParaRPr>
          </a:p>
          <a:p>
            <a:pPr>
              <a:lnSpc>
                <a:spcPct val="200000"/>
              </a:lnSpc>
            </a:pPr>
            <a:endParaRPr lang="zh-CN" altLang="en-US" dirty="0">
              <a:latin typeface="Times New Roman" panose="02020603050405020304" pitchFamily="18" charset="0"/>
              <a:cs typeface="Times New Roman" panose="02020603050405020304" pitchFamily="18" charset="0"/>
            </a:endParaRPr>
          </a:p>
          <a:p>
            <a:pPr>
              <a:lnSpc>
                <a:spcPct val="20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2"/>
          </p:nvPr>
        </p:nvSpPr>
        <p:spPr>
          <a:xfrm>
            <a:off x="9911080" y="6124575"/>
            <a:ext cx="913130" cy="275590"/>
          </a:xfrm>
        </p:spPr>
        <p:txBody>
          <a:bodyPr wrap="square"/>
          <a:lstStyle/>
          <a:p>
            <a:pPr>
              <a:defRPr/>
            </a:pPr>
            <a:fld id="{86CB4B4D-7CA3-9044-876B-883B54F8677D}" type="slidenum">
              <a:rPr lang="en-US" altLang="zh-CN" smtClean="0"/>
            </a:fld>
            <a:r>
              <a:rPr lang="en-US" altLang="zh-CN"/>
              <a:t>/120</a:t>
            </a:r>
            <a:endParaRPr lang="zh-CN" altLang="en-US" dirty="0"/>
          </a:p>
        </p:txBody>
      </p:sp>
      <p:sp>
        <p:nvSpPr>
          <p:cNvPr id="7" name="标题 1"/>
          <p:cNvSpPr>
            <a:spLocks noGrp="1"/>
          </p:cNvSpPr>
          <p:nvPr>
            <p:ph type="title"/>
          </p:nvPr>
        </p:nvSpPr>
        <p:spPr>
          <a:xfrm>
            <a:off x="962527" y="176378"/>
            <a:ext cx="7603960" cy="786149"/>
          </a:xfrm>
        </p:spPr>
        <p:txBody>
          <a:bodyPr>
            <a:normAutofit/>
          </a:bodyPr>
          <a:lstStyle/>
          <a:p>
            <a:r>
              <a:rPr kumimoji="1" lang="en-US" altLang="zh-CN" b="0" dirty="0" smtClean="0">
                <a:latin typeface="Times New Roman" panose="02020603050405020304" pitchFamily="18" charset="0"/>
                <a:cs typeface="Times New Roman" panose="02020603050405020304" pitchFamily="18" charset="0"/>
                <a:sym typeface="+mn-ea"/>
              </a:rPr>
              <a:t>3.5.6</a:t>
            </a:r>
            <a:r>
              <a:rPr kumimoji="1" lang="zh-CN" altLang="en-US" b="0" dirty="0" smtClean="0">
                <a:latin typeface="Times New Roman" panose="02020603050405020304" pitchFamily="18" charset="0"/>
                <a:cs typeface="Times New Roman" panose="02020603050405020304" pitchFamily="18" charset="0"/>
                <a:sym typeface="+mn-ea"/>
              </a:rPr>
              <a:t>、</a:t>
            </a:r>
            <a:r>
              <a:rPr kumimoji="1" lang="en-US" altLang="zh-CN" b="0" dirty="0" err="1">
                <a:latin typeface="Times New Roman" panose="02020603050405020304" pitchFamily="18" charset="0"/>
                <a:cs typeface="Times New Roman" panose="02020603050405020304" pitchFamily="18" charset="0"/>
                <a:sym typeface="+mn-ea"/>
              </a:rPr>
              <a:t>WR-MF</a:t>
            </a:r>
            <a:r>
              <a:rPr kumimoji="1" lang="zh-CN" altLang="en-US" b="0" dirty="0">
                <a:latin typeface="Times New Roman" panose="02020603050405020304" pitchFamily="18" charset="0"/>
                <a:cs typeface="Times New Roman" panose="02020603050405020304" pitchFamily="18" charset="0"/>
                <a:sym typeface="+mn-ea"/>
              </a:rPr>
              <a:t>算法</a:t>
            </a:r>
            <a:r>
              <a:rPr kumimoji="1" lang="en-US" altLang="zh-CN" b="0" dirty="0">
                <a:latin typeface="Times New Roman" panose="02020603050405020304" pitchFamily="18" charset="0"/>
                <a:cs typeface="Times New Roman" panose="02020603050405020304" pitchFamily="18" charset="0"/>
                <a:sym typeface="+mn-ea"/>
              </a:rPr>
              <a:t>——</a:t>
            </a:r>
            <a:r>
              <a:rPr kumimoji="1" lang="zh-CN" altLang="en-US" b="0" dirty="0">
                <a:latin typeface="Times New Roman" panose="02020603050405020304" pitchFamily="18" charset="0"/>
                <a:cs typeface="Times New Roman" panose="02020603050405020304" pitchFamily="18" charset="0"/>
                <a:sym typeface="+mn-ea"/>
              </a:rPr>
              <a:t>贡献</a:t>
            </a:r>
            <a:endParaRPr kumimoji="1" lang="zh-CN" altLang="en-US" b="0" dirty="0">
              <a:latin typeface="Times New Roman" panose="02020603050405020304" pitchFamily="18" charset="0"/>
              <a:cs typeface="Times New Roman" panose="02020603050405020304" pitchFamily="18" charset="0"/>
              <a:sym typeface="+mn-ea"/>
            </a:endParaRPr>
          </a:p>
        </p:txBody>
      </p:sp>
    </p:spTree>
  </p:cSld>
  <p:clrMapOvr>
    <a:masterClrMapping/>
  </p:clrMapOvr>
  <p:transition spd="med"/>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smtClean="0">
                <a:sym typeface="+mn-ea"/>
              </a:rPr>
              <a:t>3.5.6</a:t>
            </a:r>
            <a:r>
              <a:rPr kumimoji="1" lang="zh-CN" altLang="en-US" b="0" dirty="0" smtClean="0">
                <a:sym typeface="+mn-ea"/>
              </a:rPr>
              <a:t>、</a:t>
            </a:r>
            <a:r>
              <a:rPr kumimoji="1" lang="en-US" altLang="zh-CN" b="0" dirty="0" err="1" smtClean="0">
                <a:sym typeface="+mn-ea"/>
              </a:rPr>
              <a:t>WR</a:t>
            </a:r>
            <a:r>
              <a:rPr kumimoji="1" lang="en-US" altLang="zh-CN" b="0" dirty="0" smtClean="0">
                <a:sym typeface="+mn-ea"/>
              </a:rPr>
              <a:t>-MF</a:t>
            </a:r>
            <a:r>
              <a:rPr kumimoji="1" lang="zh-CN" altLang="en-US" b="0" dirty="0" smtClean="0">
                <a:sym typeface="+mn-ea"/>
              </a:rPr>
              <a:t>算法</a:t>
            </a:r>
            <a:r>
              <a:rPr kumimoji="1" lang="en-US" altLang="zh-CN" b="0" dirty="0" smtClean="0">
                <a:sym typeface="+mn-ea"/>
              </a:rPr>
              <a:t>——</a:t>
            </a:r>
            <a:r>
              <a:rPr kumimoji="1" lang="zh-CN" altLang="en-US" b="0" dirty="0">
                <a:sym typeface="+mn-ea"/>
              </a:rPr>
              <a:t>参数</a:t>
            </a:r>
            <a:r>
              <a:rPr kumimoji="1" lang="zh-CN" altLang="en-US" b="0" dirty="0" smtClean="0">
                <a:sym typeface="+mn-ea"/>
              </a:rPr>
              <a:t>解释</a:t>
            </a:r>
            <a:endParaRPr kumimoji="1" lang="zh-CN" altLang="en-US" b="0" dirty="0">
              <a:sym typeface="+mn-ea"/>
            </a:endParaRPr>
          </a:p>
        </p:txBody>
      </p:sp>
      <p:sp>
        <p:nvSpPr>
          <p:cNvPr id="3" name="文本占位符 2"/>
          <p:cNvSpPr>
            <a:spLocks noGrp="1"/>
          </p:cNvSpPr>
          <p:nvPr>
            <p:ph type="body" idx="1"/>
          </p:nvPr>
        </p:nvSpPr>
        <p:spPr>
          <a:xfrm>
            <a:off x="962526" y="1155033"/>
            <a:ext cx="9935460" cy="5309937"/>
          </a:xfrm>
        </p:spPr>
        <p:txBody>
          <a:bodyPr>
            <a:normAutofit/>
          </a:bodyPr>
          <a:lstStyle/>
          <a:p>
            <a:pPr marL="0" indent="0">
              <a:lnSpc>
                <a:spcPct val="150000"/>
              </a:lnSpc>
              <a:buNone/>
            </a:pPr>
            <a:endParaRPr lang="en-US" altLang="zh-CN" dirty="0"/>
          </a:p>
          <a:p>
            <a:pPr marL="0" indent="0">
              <a:lnSpc>
                <a:spcPct val="150000"/>
              </a:lnSpc>
              <a:buNone/>
            </a:pPr>
            <a:endParaRPr lang="zh-CN" altLang="en-US" dirty="0"/>
          </a:p>
          <a:p>
            <a:pPr>
              <a:lnSpc>
                <a:spcPct val="150000"/>
              </a:lnSpc>
            </a:pPr>
            <a:endParaRPr lang="en-US" altLang="zh-CN" dirty="0"/>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sp>
        <p:nvSpPr>
          <p:cNvPr id="6" name="灯片编号占位符 5"/>
          <p:cNvSpPr>
            <a:spLocks noGrp="1"/>
          </p:cNvSpPr>
          <p:nvPr>
            <p:ph type="sldNum" sz="quarter" idx="2"/>
          </p:nvPr>
        </p:nvSpPr>
        <p:spPr>
          <a:xfrm>
            <a:off x="10039985" y="6124575"/>
            <a:ext cx="784225" cy="275590"/>
          </a:xfrm>
        </p:spPr>
        <p:txBody>
          <a:bodyPr wrap="square"/>
          <a:lstStyle/>
          <a:p>
            <a:pPr>
              <a:defRPr/>
            </a:pPr>
            <a:fld id="{86CB4B4D-7CA3-9044-876B-883B54F8677D}" type="slidenum">
              <a:rPr lang="en-US" altLang="zh-CN" smtClean="0"/>
            </a:fld>
            <a:r>
              <a:rPr lang="en-US" altLang="zh-CN"/>
              <a:t>/120</a:t>
            </a:r>
            <a:endParaRPr lang="zh-CN" altLang="en-US" dirty="0"/>
          </a:p>
        </p:txBody>
      </p:sp>
      <p:graphicFrame>
        <p:nvGraphicFramePr>
          <p:cNvPr id="4" name="表格 3"/>
          <p:cNvGraphicFramePr>
            <a:graphicFrameLocks noGrp="1"/>
          </p:cNvGraphicFramePr>
          <p:nvPr>
            <p:custDataLst>
              <p:tags r:id="rId1"/>
            </p:custDataLst>
          </p:nvPr>
        </p:nvGraphicFramePr>
        <p:xfrm>
          <a:off x="1876425" y="1521857"/>
          <a:ext cx="8121650" cy="3883660"/>
        </p:xfrm>
        <a:graphic>
          <a:graphicData uri="http://schemas.openxmlformats.org/drawingml/2006/table">
            <a:tbl>
              <a:tblPr firstRow="1" bandRow="1">
                <a:tableStyleId>{7DF18680-E054-41AD-8BC1-D1AEF772440D}</a:tableStyleId>
              </a:tblPr>
              <a:tblGrid>
                <a:gridCol w="2689860"/>
                <a:gridCol w="5431790"/>
              </a:tblGrid>
              <a:tr h="418465">
                <a:tc>
                  <a:txBody>
                    <a:bodyPr/>
                    <a:lstStyle/>
                    <a:p>
                      <a:pPr algn="ctr"/>
                      <a:r>
                        <a:rPr lang="zh-CN" altLang="en-US" sz="1600" dirty="0">
                          <a:latin typeface="黑体" panose="02010609060101010101" pitchFamily="49" charset="-122"/>
                          <a:ea typeface="黑体" panose="02010609060101010101" pitchFamily="49" charset="-122"/>
                          <a:cs typeface="黑体" panose="02010609060101010101" pitchFamily="49" charset="-122"/>
                        </a:rPr>
                        <a:t>符号</a:t>
                      </a:r>
                      <a:endParaRPr lang="zh-CN" altLang="en-US" sz="1600" dirty="0">
                        <a:latin typeface="黑体" panose="02010609060101010101" pitchFamily="49" charset="-122"/>
                        <a:ea typeface="黑体" panose="02010609060101010101" pitchFamily="49" charset="-122"/>
                        <a:cs typeface="黑体" panose="02010609060101010101" pitchFamily="49" charset="-122"/>
                      </a:endParaRPr>
                    </a:p>
                  </a:txBody>
                  <a:tcPr marL="68580" marR="68580" marT="34290" marB="34290" anchor="ctr"/>
                </a:tc>
                <a:tc>
                  <a:txBody>
                    <a:bodyPr/>
                    <a:lstStyle/>
                    <a:p>
                      <a:pPr algn="ctr"/>
                      <a:r>
                        <a:rPr lang="zh-CN" altLang="en-US" sz="1600" dirty="0">
                          <a:latin typeface="黑体" panose="02010609060101010101" pitchFamily="49" charset="-122"/>
                          <a:ea typeface="黑体" panose="02010609060101010101" pitchFamily="49" charset="-122"/>
                          <a:cs typeface="黑体" panose="02010609060101010101" pitchFamily="49" charset="-122"/>
                        </a:rPr>
                        <a:t>解释</a:t>
                      </a:r>
                      <a:endParaRPr lang="zh-CN" altLang="en-US" sz="1600" dirty="0">
                        <a:latin typeface="黑体" panose="02010609060101010101" pitchFamily="49" charset="-122"/>
                        <a:ea typeface="黑体" panose="02010609060101010101" pitchFamily="49" charset="-122"/>
                        <a:cs typeface="黑体" panose="02010609060101010101" pitchFamily="49" charset="-122"/>
                      </a:endParaRPr>
                    </a:p>
                  </a:txBody>
                  <a:tcPr marL="68580" marR="68580" marT="34290" marB="34290" anchor="ctr"/>
                </a:tc>
              </a:tr>
              <a:tr h="418465">
                <a:tc>
                  <a:txBody>
                    <a:bodyPr/>
                    <a:lstStyle/>
                    <a:p>
                      <a:endParaRPr lang="zh-CN" sz="1600" dirty="0">
                        <a:latin typeface="黑体" panose="02010609060101010101" pitchFamily="49" charset="-122"/>
                        <a:ea typeface="黑体" panose="02010609060101010101" pitchFamily="49" charset="-122"/>
                        <a:cs typeface="黑体" panose="02010609060101010101" pitchFamily="49" charset="-122"/>
                      </a:endParaRPr>
                    </a:p>
                  </a:txBody>
                  <a:tcPr marL="68580" marR="68580" marT="34290" marB="34290" anchor="ctr">
                    <a:blipFill>
                      <a:blip r:embed="rId2"/>
                      <a:stretch>
                        <a:fillRect l="-322" t="-103797" r="-100644" b="-743038"/>
                      </a:stretch>
                    </a:blipFill>
                  </a:tcPr>
                </a:tc>
                <a:tc>
                  <a:txBody>
                    <a:bodyPr/>
                    <a:lstStyle/>
                    <a:p>
                      <a:pPr algn="ctr"/>
                      <a:r>
                        <a:rPr lang="zh-CN" altLang="en-US" sz="1800" b="0" i="0" kern="1200" dirty="0">
                          <a:solidFill>
                            <a:schemeClr val="dk1"/>
                          </a:solidFill>
                          <a:effectLst/>
                          <a:latin typeface="黑体" panose="02010609060101010101" pitchFamily="49" charset="-122"/>
                          <a:ea typeface="黑体" panose="02010609060101010101" pitchFamily="49" charset="-122"/>
                          <a:cs typeface="黑体" panose="02010609060101010101" pitchFamily="49" charset="-122"/>
                        </a:rPr>
                        <a:t>评分数据，或者次数的数据</a:t>
                      </a:r>
                      <a:endParaRPr lang="zh-CN" altLang="en-US" sz="1000" dirty="0">
                        <a:latin typeface="黑体" panose="02010609060101010101" pitchFamily="49" charset="-122"/>
                        <a:ea typeface="黑体" panose="02010609060101010101" pitchFamily="49" charset="-122"/>
                        <a:cs typeface="黑体" panose="02010609060101010101" pitchFamily="49" charset="-122"/>
                      </a:endParaRPr>
                    </a:p>
                  </a:txBody>
                  <a:tcPr marL="68580" marR="68580" marT="34290" marB="34290" anchor="ctr"/>
                </a:tc>
              </a:tr>
              <a:tr h="419100">
                <a:tc>
                  <a:txBody>
                    <a:bodyPr/>
                    <a:lstStyle/>
                    <a:p>
                      <a:endParaRPr lang="zh-CN" sz="1600" dirty="0">
                        <a:latin typeface="黑体" panose="02010609060101010101" pitchFamily="49" charset="-122"/>
                        <a:ea typeface="黑体" panose="02010609060101010101" pitchFamily="49" charset="-122"/>
                        <a:cs typeface="黑体" panose="02010609060101010101" pitchFamily="49" charset="-122"/>
                      </a:endParaRPr>
                    </a:p>
                  </a:txBody>
                  <a:tcPr marL="68580" marR="68580" marT="34290" marB="34290" anchor="ctr">
                    <a:blipFill>
                      <a:blip r:embed="rId2"/>
                      <a:stretch>
                        <a:fillRect l="-322" t="-203797" r="-100644" b="-643038"/>
                      </a:stretch>
                    </a:blipFill>
                  </a:tcPr>
                </a:tc>
                <a:tc>
                  <a:txBody>
                    <a:bodyPr/>
                    <a:lstStyle/>
                    <a:p>
                      <a:pPr algn="ctr"/>
                      <a:r>
                        <a:rPr lang="zh-CN" altLang="en-US" sz="1800" b="0" i="0" kern="1200" dirty="0">
                          <a:solidFill>
                            <a:schemeClr val="dk1"/>
                          </a:solidFill>
                          <a:effectLst/>
                          <a:latin typeface="黑体" panose="02010609060101010101" pitchFamily="49" charset="-122"/>
                          <a:ea typeface="黑体" panose="02010609060101010101" pitchFamily="49" charset="-122"/>
                          <a:cs typeface="黑体" panose="02010609060101010101" pitchFamily="49" charset="-122"/>
                        </a:rPr>
                        <a:t>用户</a:t>
                      </a:r>
                      <a:r>
                        <a:rPr lang="en-US" altLang="zh-CN" sz="1800" b="0" i="0" kern="1200" dirty="0">
                          <a:solidFill>
                            <a:schemeClr val="dk1"/>
                          </a:solidFill>
                          <a:effectLst/>
                          <a:latin typeface="黑体" panose="02010609060101010101" pitchFamily="49" charset="-122"/>
                          <a:ea typeface="黑体" panose="02010609060101010101" pitchFamily="49" charset="-122"/>
                          <a:cs typeface="黑体" panose="02010609060101010101" pitchFamily="49" charset="-122"/>
                        </a:rPr>
                        <a:t>u</a:t>
                      </a:r>
                      <a:r>
                        <a:rPr lang="zh-CN" altLang="en-US" sz="1800" b="0" i="0" kern="1200" dirty="0">
                          <a:solidFill>
                            <a:schemeClr val="dk1"/>
                          </a:solidFill>
                          <a:effectLst/>
                          <a:latin typeface="黑体" panose="02010609060101010101" pitchFamily="49" charset="-122"/>
                          <a:ea typeface="黑体" panose="02010609060101010101" pitchFamily="49" charset="-122"/>
                          <a:cs typeface="黑体" panose="02010609060101010101" pitchFamily="49" charset="-122"/>
                        </a:rPr>
                        <a:t>对物品</a:t>
                      </a:r>
                      <a:r>
                        <a:rPr lang="en-US" altLang="zh-CN" sz="1800" b="0" i="0" kern="1200" dirty="0" err="1">
                          <a:solidFill>
                            <a:schemeClr val="dk1"/>
                          </a:solidFill>
                          <a:effectLst/>
                          <a:latin typeface="黑体" panose="02010609060101010101" pitchFamily="49" charset="-122"/>
                          <a:ea typeface="黑体" panose="02010609060101010101" pitchFamily="49" charset="-122"/>
                          <a:cs typeface="黑体" panose="02010609060101010101" pitchFamily="49" charset="-122"/>
                        </a:rPr>
                        <a:t>i</a:t>
                      </a:r>
                      <a:r>
                        <a:rPr lang="zh-CN" altLang="en-US" sz="1800" b="0" i="0" kern="1200" dirty="0">
                          <a:solidFill>
                            <a:schemeClr val="dk1"/>
                          </a:solidFill>
                          <a:effectLst/>
                          <a:latin typeface="黑体" panose="02010609060101010101" pitchFamily="49" charset="-122"/>
                          <a:ea typeface="黑体" panose="02010609060101010101" pitchFamily="49" charset="-122"/>
                          <a:cs typeface="黑体" panose="02010609060101010101" pitchFamily="49" charset="-122"/>
                        </a:rPr>
                        <a:t>的喜好程度</a:t>
                      </a:r>
                      <a:endParaRPr lang="zh-CN" altLang="en-US" sz="1000" dirty="0">
                        <a:latin typeface="黑体" panose="02010609060101010101" pitchFamily="49" charset="-122"/>
                        <a:ea typeface="黑体" panose="02010609060101010101" pitchFamily="49" charset="-122"/>
                        <a:cs typeface="黑体" panose="02010609060101010101" pitchFamily="49" charset="-122"/>
                      </a:endParaRPr>
                    </a:p>
                  </a:txBody>
                  <a:tcPr marL="68580" marR="68580" marT="34290" marB="34290" anchor="ctr"/>
                </a:tc>
              </a:tr>
              <a:tr h="419100">
                <a:tc>
                  <a:txBody>
                    <a:bodyPr/>
                    <a:lstStyle/>
                    <a:p>
                      <a:endParaRPr lang="zh-CN" sz="1600" dirty="0">
                        <a:latin typeface="黑体" panose="02010609060101010101" pitchFamily="49" charset="-122"/>
                        <a:ea typeface="黑体" panose="02010609060101010101" pitchFamily="49" charset="-122"/>
                        <a:cs typeface="黑体" panose="02010609060101010101" pitchFamily="49" charset="-122"/>
                      </a:endParaRPr>
                    </a:p>
                  </a:txBody>
                  <a:tcPr marL="68580" marR="68580" marT="34290" marB="34290" anchor="ctr">
                    <a:blipFill>
                      <a:blip r:embed="rId2"/>
                      <a:stretch>
                        <a:fillRect l="-322" t="-303797" r="-100644" b="-543038"/>
                      </a:stretch>
                    </a:blipFill>
                  </a:tcPr>
                </a:tc>
                <a:tc>
                  <a:txBody>
                    <a:bodyPr/>
                    <a:lstStyle/>
                    <a:p>
                      <a:endParaRPr lang="zh-CN" sz="1800" b="0" i="0" kern="1200" dirty="0">
                        <a:solidFill>
                          <a:schemeClr val="dk1"/>
                        </a:solidFill>
                        <a:effectLst/>
                        <a:latin typeface="黑体" panose="02010609060101010101" pitchFamily="49" charset="-122"/>
                        <a:ea typeface="黑体" panose="02010609060101010101" pitchFamily="49" charset="-122"/>
                        <a:cs typeface="黑体" panose="02010609060101010101" pitchFamily="49" charset="-122"/>
                      </a:endParaRPr>
                    </a:p>
                  </a:txBody>
                  <a:tcPr marL="68580" marR="68580" marT="34290" marB="34290" anchor="ctr">
                    <a:blipFill>
                      <a:blip r:embed="rId2"/>
                      <a:stretch>
                        <a:fillRect l="-100322" t="-303797" r="-644" b="-543038"/>
                      </a:stretch>
                    </a:blipFill>
                  </a:tcPr>
                </a:tc>
              </a:tr>
              <a:tr h="418465">
                <a:tc>
                  <a:txBody>
                    <a:bodyPr/>
                    <a:lstStyle/>
                    <a:p>
                      <a:pPr algn="ctr"/>
                      <a:r>
                        <a:rPr lang="en-US" altLang="zh-CN" sz="1600" dirty="0">
                          <a:latin typeface="黑体" panose="02010609060101010101" pitchFamily="49" charset="-122"/>
                          <a:ea typeface="黑体" panose="02010609060101010101" pitchFamily="49" charset="-122"/>
                          <a:cs typeface="黑体" panose="02010609060101010101" pitchFamily="49" charset="-122"/>
                        </a:rPr>
                        <a:t>m</a:t>
                      </a:r>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txBody>
                  <a:tcPr marL="68580" marR="68580" marT="34290" marB="34290" anchor="ctr"/>
                </a:tc>
                <a:tc>
                  <a:txBody>
                    <a:bodyPr/>
                    <a:lstStyle/>
                    <a:p>
                      <a:pPr algn="ctr"/>
                      <a:r>
                        <a:rPr lang="zh-CN" altLang="en-US" sz="1800" b="0" i="0" kern="1200" dirty="0">
                          <a:solidFill>
                            <a:schemeClr val="dk1"/>
                          </a:solidFill>
                          <a:effectLst/>
                          <a:latin typeface="黑体" panose="02010609060101010101" pitchFamily="49" charset="-122"/>
                          <a:ea typeface="黑体" panose="02010609060101010101" pitchFamily="49" charset="-122"/>
                          <a:cs typeface="黑体" panose="02010609060101010101" pitchFamily="49" charset="-122"/>
                        </a:rPr>
                        <a:t>用户数量</a:t>
                      </a:r>
                      <a:endParaRPr lang="zh-CN" altLang="en-US" sz="1000" dirty="0">
                        <a:latin typeface="黑体" panose="02010609060101010101" pitchFamily="49" charset="-122"/>
                        <a:ea typeface="黑体" panose="02010609060101010101" pitchFamily="49" charset="-122"/>
                        <a:cs typeface="黑体" panose="02010609060101010101" pitchFamily="49" charset="-122"/>
                      </a:endParaRPr>
                    </a:p>
                  </a:txBody>
                  <a:tcPr marL="68580" marR="68580" marT="34290" marB="34290" anchor="ctr"/>
                </a:tc>
              </a:tr>
              <a:tr h="419100">
                <a:tc>
                  <a:txBody>
                    <a:bodyPr/>
                    <a:lstStyle/>
                    <a:p>
                      <a:pPr algn="ctr"/>
                      <a:r>
                        <a:rPr lang="en-US" altLang="zh-CN" sz="1600" dirty="0">
                          <a:latin typeface="黑体" panose="02010609060101010101" pitchFamily="49" charset="-122"/>
                          <a:ea typeface="黑体" panose="02010609060101010101" pitchFamily="49" charset="-122"/>
                          <a:cs typeface="黑体" panose="02010609060101010101" pitchFamily="49" charset="-122"/>
                        </a:rPr>
                        <a:t>n</a:t>
                      </a:r>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txBody>
                  <a:tcPr marL="68580" marR="68580" marT="34290" marB="34290" anchor="ctr"/>
                </a:tc>
                <a:tc>
                  <a:txBody>
                    <a:bodyPr/>
                    <a:lstStyle/>
                    <a:p>
                      <a:pPr algn="ctr"/>
                      <a:r>
                        <a:rPr lang="zh-CN" altLang="en-US" sz="1800" b="0" i="0" kern="1200" dirty="0">
                          <a:solidFill>
                            <a:schemeClr val="dk1"/>
                          </a:solidFill>
                          <a:effectLst/>
                          <a:latin typeface="黑体" panose="02010609060101010101" pitchFamily="49" charset="-122"/>
                          <a:ea typeface="黑体" panose="02010609060101010101" pitchFamily="49" charset="-122"/>
                          <a:cs typeface="黑体" panose="02010609060101010101" pitchFamily="49" charset="-122"/>
                        </a:rPr>
                        <a:t>物品数量</a:t>
                      </a:r>
                      <a:endParaRPr lang="zh-CN" altLang="en-US" sz="1000" dirty="0">
                        <a:latin typeface="黑体" panose="02010609060101010101" pitchFamily="49" charset="-122"/>
                        <a:ea typeface="黑体" panose="02010609060101010101" pitchFamily="49" charset="-122"/>
                        <a:cs typeface="黑体" panose="02010609060101010101" pitchFamily="49" charset="-122"/>
                      </a:endParaRPr>
                    </a:p>
                  </a:txBody>
                  <a:tcPr marL="68580" marR="68580" marT="34290" marB="34290" anchor="ctr"/>
                </a:tc>
              </a:tr>
              <a:tr h="795020">
                <a:tc>
                  <a:txBody>
                    <a:bodyPr/>
                    <a:lstStyle/>
                    <a:p>
                      <a:pPr algn="ctr"/>
                      <a:r>
                        <a:rPr lang="en-US" altLang="zh-CN" sz="1600" dirty="0">
                          <a:latin typeface="黑体" panose="02010609060101010101" pitchFamily="49" charset="-122"/>
                          <a:ea typeface="黑体" panose="02010609060101010101" pitchFamily="49" charset="-122"/>
                          <a:cs typeface="黑体" panose="02010609060101010101" pitchFamily="49" charset="-122"/>
                        </a:rPr>
                        <a:t>X</a:t>
                      </a:r>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txBody>
                  <a:tcPr marL="68580" marR="68580" marT="34290" marB="34290" anchor="ctr"/>
                </a:tc>
                <a:tc>
                  <a:txBody>
                    <a:bodyPr/>
                    <a:lstStyle/>
                    <a:p>
                      <a:pPr algn="ctr"/>
                      <a:r>
                        <a:rPr lang="zh-CN" altLang="en-US" sz="1800" b="0" i="0" kern="1200" dirty="0">
                          <a:solidFill>
                            <a:schemeClr val="dk1"/>
                          </a:solidFill>
                          <a:effectLst/>
                          <a:latin typeface="黑体" panose="02010609060101010101" pitchFamily="49" charset="-122"/>
                          <a:ea typeface="黑体" panose="02010609060101010101" pitchFamily="49" charset="-122"/>
                          <a:cs typeface="黑体" panose="02010609060101010101" pitchFamily="49" charset="-122"/>
                        </a:rPr>
                        <a:t>用户特征向量的矩阵（每一行代表用户， </a:t>
                      </a:r>
                      <a:r>
                        <a:rPr lang="en-US" altLang="zh-CN" sz="1800" b="0" i="0" kern="1200" dirty="0">
                          <a:solidFill>
                            <a:schemeClr val="dk1"/>
                          </a:solidFill>
                          <a:effectLst/>
                          <a:latin typeface="黑体" panose="02010609060101010101" pitchFamily="49" charset="-122"/>
                          <a:ea typeface="黑体" panose="02010609060101010101" pitchFamily="49" charset="-122"/>
                          <a:cs typeface="黑体" panose="02010609060101010101" pitchFamily="49" charset="-122"/>
                        </a:rPr>
                        <a:t>m* f ,f</a:t>
                      </a:r>
                      <a:r>
                        <a:rPr lang="zh-CN" altLang="en-US" sz="1800" b="0" i="0" kern="1200" dirty="0">
                          <a:solidFill>
                            <a:schemeClr val="dk1"/>
                          </a:solidFill>
                          <a:effectLst/>
                          <a:latin typeface="黑体" panose="02010609060101010101" pitchFamily="49" charset="-122"/>
                          <a:ea typeface="黑体" panose="02010609060101010101" pitchFamily="49" charset="-122"/>
                          <a:cs typeface="黑体" panose="02010609060101010101" pitchFamily="49" charset="-122"/>
                        </a:rPr>
                        <a:t>是潜在特征向量的大小）</a:t>
                      </a:r>
                      <a:endParaRPr lang="zh-CN" altLang="en-US" sz="1000" dirty="0">
                        <a:latin typeface="黑体" panose="02010609060101010101" pitchFamily="49" charset="-122"/>
                        <a:ea typeface="黑体" panose="02010609060101010101" pitchFamily="49" charset="-122"/>
                        <a:cs typeface="黑体" panose="02010609060101010101" pitchFamily="49" charset="-122"/>
                      </a:endParaRPr>
                    </a:p>
                  </a:txBody>
                  <a:tcPr marL="68580" marR="68580" marT="34290" marB="34290" anchor="ctr"/>
                </a:tc>
              </a:tr>
              <a:tr h="575945">
                <a:tc>
                  <a:txBody>
                    <a:bodyPr/>
                    <a:lstStyle/>
                    <a:p>
                      <a:pPr algn="ctr"/>
                      <a:r>
                        <a:rPr lang="en-US" altLang="zh-CN" sz="1600" dirty="0">
                          <a:latin typeface="黑体" panose="02010609060101010101" pitchFamily="49" charset="-122"/>
                          <a:ea typeface="黑体" panose="02010609060101010101" pitchFamily="49" charset="-122"/>
                          <a:cs typeface="黑体" panose="02010609060101010101" pitchFamily="49" charset="-122"/>
                        </a:rPr>
                        <a:t>Y</a:t>
                      </a:r>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txBody>
                  <a:tcPr marL="68580" marR="68580" marT="34290" marB="34290" anchor="ctr"/>
                </a:tc>
                <a:tc>
                  <a:txBody>
                    <a:bodyPr/>
                    <a:lstStyle/>
                    <a:p>
                      <a:pPr algn="ctr"/>
                      <a:r>
                        <a:rPr lang="zh-CN" altLang="en-US" sz="1800" b="0" i="0" kern="1200" dirty="0">
                          <a:solidFill>
                            <a:schemeClr val="dk1"/>
                          </a:solidFill>
                          <a:effectLst/>
                          <a:latin typeface="黑体" panose="02010609060101010101" pitchFamily="49" charset="-122"/>
                          <a:ea typeface="黑体" panose="02010609060101010101" pitchFamily="49" charset="-122"/>
                          <a:cs typeface="黑体" panose="02010609060101010101" pitchFamily="49" charset="-122"/>
                        </a:rPr>
                        <a:t>物品特征向量的矩阵（每一列代表物品，</a:t>
                      </a:r>
                      <a:r>
                        <a:rPr lang="en-US" altLang="zh-CN" sz="1800" b="0" i="0" kern="1200" dirty="0">
                          <a:solidFill>
                            <a:schemeClr val="dk1"/>
                          </a:solidFill>
                          <a:effectLst/>
                          <a:latin typeface="黑体" panose="02010609060101010101" pitchFamily="49" charset="-122"/>
                          <a:ea typeface="黑体" panose="02010609060101010101" pitchFamily="49" charset="-122"/>
                          <a:cs typeface="黑体" panose="02010609060101010101" pitchFamily="49" charset="-122"/>
                        </a:rPr>
                        <a:t>n* f</a:t>
                      </a:r>
                      <a:r>
                        <a:rPr lang="zh-CN" altLang="en-US" sz="1800" b="0" i="0" kern="1200" dirty="0">
                          <a:solidFill>
                            <a:schemeClr val="dk1"/>
                          </a:solidFill>
                          <a:effectLst/>
                          <a:latin typeface="黑体" panose="02010609060101010101" pitchFamily="49" charset="-122"/>
                          <a:ea typeface="黑体" panose="02010609060101010101" pitchFamily="49" charset="-122"/>
                          <a:cs typeface="黑体" panose="02010609060101010101" pitchFamily="49" charset="-122"/>
                        </a:rPr>
                        <a:t>）</a:t>
                      </a:r>
                      <a:endParaRPr lang="zh-CN" altLang="en-US" sz="1000" dirty="0">
                        <a:latin typeface="黑体" panose="02010609060101010101" pitchFamily="49" charset="-122"/>
                        <a:ea typeface="黑体" panose="02010609060101010101" pitchFamily="49" charset="-122"/>
                        <a:cs typeface="黑体" panose="02010609060101010101" pitchFamily="49" charset="-122"/>
                      </a:endParaRPr>
                    </a:p>
                  </a:txBody>
                  <a:tcPr marL="68580" marR="68580" marT="34290" marB="34290" anchor="ctr"/>
                </a:tc>
              </a:tr>
            </a:tbl>
          </a:graphicData>
        </a:graphic>
      </p:graphicFrame>
    </p:spTree>
  </p:cSld>
  <p:clrMapOvr>
    <a:masterClrMapping/>
  </p:clrMapOvr>
  <p:transition spd="med"/>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latin typeface="Times New Roman" panose="02020603050405020304" pitchFamily="18" charset="0"/>
                <a:cs typeface="Times New Roman" panose="02020603050405020304" pitchFamily="18" charset="0"/>
                <a:sym typeface="+mn-ea"/>
              </a:rPr>
              <a:t>3.5.6</a:t>
            </a:r>
            <a:r>
              <a:rPr kumimoji="1" lang="zh-CN" altLang="en-US" b="0" dirty="0">
                <a:latin typeface="Times New Roman" panose="02020603050405020304" pitchFamily="18" charset="0"/>
                <a:cs typeface="Times New Roman" panose="02020603050405020304" pitchFamily="18" charset="0"/>
                <a:sym typeface="+mn-ea"/>
              </a:rPr>
              <a:t>、</a:t>
            </a:r>
            <a:r>
              <a:rPr kumimoji="1" lang="en-US" altLang="zh-CN" b="0" dirty="0" err="1">
                <a:latin typeface="Times New Roman" panose="02020603050405020304" pitchFamily="18" charset="0"/>
                <a:cs typeface="Times New Roman" panose="02020603050405020304" pitchFamily="18" charset="0"/>
                <a:sym typeface="+mn-ea"/>
              </a:rPr>
              <a:t>WR</a:t>
            </a:r>
            <a:r>
              <a:rPr kumimoji="1" lang="en-US" altLang="zh-CN" b="0" dirty="0">
                <a:latin typeface="Times New Roman" panose="02020603050405020304" pitchFamily="18" charset="0"/>
                <a:cs typeface="Times New Roman" panose="02020603050405020304" pitchFamily="18" charset="0"/>
                <a:sym typeface="+mn-ea"/>
              </a:rPr>
              <a:t>-MF</a:t>
            </a:r>
            <a:r>
              <a:rPr kumimoji="1" lang="zh-CN" altLang="en-US" b="0" dirty="0" smtClean="0">
                <a:latin typeface="Times New Roman" panose="02020603050405020304" pitchFamily="18" charset="0"/>
                <a:cs typeface="Times New Roman" panose="02020603050405020304" pitchFamily="18" charset="0"/>
                <a:sym typeface="+mn-ea"/>
              </a:rPr>
              <a:t>算法</a:t>
            </a:r>
            <a:r>
              <a:rPr kumimoji="1" lang="en-US" altLang="zh-CN" b="0" dirty="0" smtClean="0">
                <a:latin typeface="Times New Roman" panose="02020603050405020304" pitchFamily="18" charset="0"/>
                <a:cs typeface="Times New Roman" panose="02020603050405020304" pitchFamily="18" charset="0"/>
                <a:sym typeface="+mn-ea"/>
              </a:rPr>
              <a:t>——</a:t>
            </a:r>
            <a:r>
              <a:rPr kumimoji="1" lang="zh-CN" altLang="en-US" b="0" dirty="0">
                <a:latin typeface="Times New Roman" panose="02020603050405020304" pitchFamily="18" charset="0"/>
                <a:cs typeface="Times New Roman" panose="02020603050405020304" pitchFamily="18" charset="0"/>
                <a:sym typeface="+mn-ea"/>
              </a:rPr>
              <a:t>模型</a:t>
            </a:r>
            <a:r>
              <a:rPr kumimoji="1" lang="zh-CN" altLang="en-US" b="0" dirty="0" smtClean="0">
                <a:latin typeface="Times New Roman" panose="02020603050405020304" pitchFamily="18" charset="0"/>
                <a:cs typeface="Times New Roman" panose="02020603050405020304" pitchFamily="18" charset="0"/>
                <a:sym typeface="+mn-ea"/>
              </a:rPr>
              <a:t>框架</a:t>
            </a:r>
            <a:endParaRPr kumimoji="1" lang="zh-CN" altLang="en-US" b="0" dirty="0">
              <a:latin typeface="Times New Roman" panose="02020603050405020304" pitchFamily="18" charset="0"/>
              <a:cs typeface="Times New Roman" panose="02020603050405020304" pitchFamily="18" charset="0"/>
              <a:sym typeface="+mn-ea"/>
            </a:endParaRPr>
          </a:p>
        </p:txBody>
      </p:sp>
      <p:sp>
        <p:nvSpPr>
          <p:cNvPr id="3" name="文本占位符 2"/>
          <p:cNvSpPr>
            <a:spLocks noGrp="1"/>
          </p:cNvSpPr>
          <p:nvPr>
            <p:ph type="body" idx="1"/>
          </p:nvPr>
        </p:nvSpPr>
        <p:spPr>
          <a:xfrm>
            <a:off x="962526" y="1155033"/>
            <a:ext cx="9935460" cy="5309937"/>
          </a:xfrm>
        </p:spPr>
        <p:txBody>
          <a:bodyPr>
            <a:normAutofit/>
          </a:bodyPr>
          <a:lstStyle/>
          <a:p>
            <a:pPr indent="342900">
              <a:lnSpc>
                <a:spcPct val="150000"/>
              </a:lnSpc>
            </a:pPr>
            <a:r>
              <a:rPr lang="zh-CN" altLang="en-US" sz="1800" dirty="0" smtClean="0">
                <a:latin typeface="Times New Roman" panose="02020603050405020304" pitchFamily="18" charset="0"/>
                <a:cs typeface="Times New Roman" panose="02020603050405020304" pitchFamily="18" charset="0"/>
                <a:sym typeface="+mn-ea"/>
              </a:rPr>
              <a:t>由于</a:t>
            </a:r>
            <a:r>
              <a:rPr lang="zh-CN" altLang="en-US" sz="1800" dirty="0">
                <a:latin typeface="Times New Roman" panose="02020603050405020304" pitchFamily="18" charset="0"/>
                <a:cs typeface="Times New Roman" panose="02020603050405020304" pitchFamily="18" charset="0"/>
                <a:sym typeface="+mn-ea"/>
              </a:rPr>
              <a:t>隐性反馈数据是不能反映用户的喜好程度的（毕竟用户的打分才是最直接、最具量化效应的喜好程度表示）。所以</a:t>
            </a:r>
            <a:r>
              <a:rPr lang="zh-CN" altLang="en-US" sz="1800" dirty="0">
                <a:solidFill>
                  <a:srgbClr val="0000FF"/>
                </a:solidFill>
                <a:latin typeface="Times New Roman" panose="02020603050405020304" pitchFamily="18" charset="0"/>
                <a:cs typeface="Times New Roman" panose="02020603050405020304" pitchFamily="18" charset="0"/>
                <a:sym typeface="+mn-ea"/>
              </a:rPr>
              <a:t>如何充分利用隐性数据，建模用户对item的喜好程度，成为了隐反馈推荐要研究的重要问题</a:t>
            </a:r>
            <a:r>
              <a:rPr lang="zh-CN" altLang="en-US" sz="1800" dirty="0">
                <a:latin typeface="Times New Roman" panose="02020603050405020304" pitchFamily="18" charset="0"/>
                <a:cs typeface="Times New Roman" panose="02020603050405020304" pitchFamily="18" charset="0"/>
                <a:sym typeface="+mn-ea"/>
              </a:rPr>
              <a:t>。</a:t>
            </a:r>
            <a:endParaRPr lang="zh-CN" altLang="en-US" sz="1800" dirty="0">
              <a:latin typeface="Times New Roman" panose="02020603050405020304" pitchFamily="18" charset="0"/>
              <a:cs typeface="Times New Roman" panose="02020603050405020304" pitchFamily="18" charset="0"/>
              <a:sym typeface="+mn-ea"/>
            </a:endParaRPr>
          </a:p>
          <a:p>
            <a:pPr indent="342900">
              <a:lnSpc>
                <a:spcPct val="150000"/>
              </a:lnSpc>
            </a:pPr>
            <a:r>
              <a:rPr lang="zh-CN" altLang="en-US" sz="1800" dirty="0" smtClean="0">
                <a:latin typeface="Times New Roman" panose="02020603050405020304" pitchFamily="18" charset="0"/>
                <a:cs typeface="Times New Roman" panose="02020603050405020304" pitchFamily="18" charset="0"/>
                <a:sym typeface="+mn-ea"/>
              </a:rPr>
              <a:t>WR</a:t>
            </a:r>
            <a:r>
              <a:rPr lang="zh-CN" altLang="en-US" sz="1800" dirty="0">
                <a:latin typeface="Times New Roman" panose="02020603050405020304" pitchFamily="18" charset="0"/>
                <a:cs typeface="Times New Roman" panose="02020603050405020304" pitchFamily="18" charset="0"/>
                <a:sym typeface="+mn-ea"/>
              </a:rPr>
              <a:t>-MF模型把隐性反馈数据转换成了两个维度：（</a:t>
            </a:r>
            <a:r>
              <a:rPr lang="en-US" altLang="zh-CN" sz="1800" dirty="0">
                <a:latin typeface="Times New Roman" panose="02020603050405020304" pitchFamily="18" charset="0"/>
                <a:cs typeface="Times New Roman" panose="02020603050405020304" pitchFamily="18" charset="0"/>
                <a:sym typeface="+mn-ea"/>
              </a:rPr>
              <a:t>1</a:t>
            </a:r>
            <a:r>
              <a:rPr lang="zh-CN" altLang="en-US" sz="1800" dirty="0">
                <a:latin typeface="Times New Roman" panose="02020603050405020304" pitchFamily="18" charset="0"/>
                <a:cs typeface="Times New Roman" panose="02020603050405020304" pitchFamily="18" charset="0"/>
                <a:sym typeface="+mn-ea"/>
              </a:rPr>
              <a:t>）一个是喜好程度(preference)，代表用户是否喜好该物品；（</a:t>
            </a:r>
            <a:r>
              <a:rPr lang="en-US" altLang="zh-CN" sz="1800" dirty="0">
                <a:latin typeface="Times New Roman" panose="02020603050405020304" pitchFamily="18" charset="0"/>
                <a:cs typeface="Times New Roman" panose="02020603050405020304" pitchFamily="18" charset="0"/>
                <a:sym typeface="+mn-ea"/>
              </a:rPr>
              <a:t>2</a:t>
            </a:r>
            <a:r>
              <a:rPr lang="zh-CN" altLang="en-US" sz="1800" dirty="0">
                <a:latin typeface="Times New Roman" panose="02020603050405020304" pitchFamily="18" charset="0"/>
                <a:cs typeface="Times New Roman" panose="02020603050405020304" pitchFamily="18" charset="0"/>
                <a:sym typeface="+mn-ea"/>
              </a:rPr>
              <a:t>）</a:t>
            </a:r>
            <a:r>
              <a:rPr lang="zh-CN" altLang="en-US" sz="1800" dirty="0">
                <a:latin typeface="Times New Roman" panose="02020603050405020304" pitchFamily="18" charset="0"/>
                <a:cs typeface="Times New Roman" panose="02020603050405020304" pitchFamily="18" charset="0"/>
                <a:sym typeface="+mn-ea"/>
              </a:rPr>
              <a:t>另一个是置信程度(confidence)，表示用户对物品喜好的置信程度。以此，得出最后的分数。</a:t>
            </a:r>
            <a:endParaRPr lang="zh-CN" altLang="en-US" sz="1800" dirty="0">
              <a:latin typeface="Times New Roman" panose="02020603050405020304" pitchFamily="18" charset="0"/>
              <a:cs typeface="Times New Roman" panose="02020603050405020304" pitchFamily="18" charset="0"/>
              <a:sym typeface="+mn-ea"/>
            </a:endParaRPr>
          </a:p>
          <a:p>
            <a:pPr marL="0" indent="0">
              <a:lnSpc>
                <a:spcPct val="150000"/>
              </a:lnSpc>
              <a:buNone/>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2"/>
          </p:nvPr>
        </p:nvSpPr>
        <p:spPr>
          <a:xfrm>
            <a:off x="9903460" y="6124575"/>
            <a:ext cx="920750" cy="275590"/>
          </a:xfrm>
        </p:spPr>
        <p:txBody>
          <a:bodyPr wrap="square"/>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3.1.3</a:t>
            </a:r>
            <a:r>
              <a:rPr kumimoji="1" lang="zh-CN" altLang="en-US" b="0" dirty="0">
                <a:sym typeface="+mn-ea"/>
              </a:rPr>
              <a:t>、推荐系统中的两类损失函数</a:t>
            </a:r>
            <a:endParaRPr kumimoji="1" lang="zh-CN" altLang="en-US" b="0" dirty="0">
              <a:sym typeface="+mn-ea"/>
            </a:endParaRPr>
          </a:p>
        </p:txBody>
      </p:sp>
      <p:sp>
        <p:nvSpPr>
          <p:cNvPr id="6" name="文本占位符 5"/>
          <p:cNvSpPr>
            <a:spLocks noGrp="1"/>
          </p:cNvSpPr>
          <p:nvPr>
            <p:ph type="body" idx="1"/>
          </p:nvPr>
        </p:nvSpPr>
        <p:spPr>
          <a:xfrm>
            <a:off x="834390" y="1253490"/>
            <a:ext cx="10670540" cy="4744085"/>
          </a:xfrm>
        </p:spPr>
        <p:txBody>
          <a:bodyPr/>
          <a:lstStyle/>
          <a:p>
            <a:pPr marL="0" indent="0" algn="just">
              <a:lnSpc>
                <a:spcPct val="150000"/>
              </a:lnSpc>
              <a:buNone/>
            </a:pPr>
            <a:r>
              <a:rPr lang="en-US" altLang="zh-CN" sz="1800" dirty="0"/>
              <a:t>point-wise</a:t>
            </a:r>
            <a:r>
              <a:rPr lang="zh-CN" altLang="en-US" sz="1800" dirty="0"/>
              <a:t>和</a:t>
            </a:r>
            <a:r>
              <a:rPr lang="en-US" altLang="zh-CN" sz="1800" dirty="0"/>
              <a:t>pair-wise</a:t>
            </a:r>
            <a:r>
              <a:rPr lang="zh-CN" altLang="en-US" sz="1800" dirty="0"/>
              <a:t>损失函数的</a:t>
            </a:r>
            <a:r>
              <a:rPr lang="zh-CN" altLang="en-US" sz="1800" dirty="0">
                <a:solidFill>
                  <a:srgbClr val="0000FF"/>
                </a:solidFill>
              </a:rPr>
              <a:t>本质区别</a:t>
            </a:r>
            <a:r>
              <a:rPr lang="zh-CN" altLang="en-US" sz="1800" dirty="0"/>
              <a:t>：</a:t>
            </a:r>
            <a:endParaRPr lang="en-US" altLang="zh-CN" sz="1800" dirty="0"/>
          </a:p>
          <a:p>
            <a:pPr marL="0" indent="0" algn="just">
              <a:lnSpc>
                <a:spcPct val="200000"/>
              </a:lnSpc>
              <a:buNone/>
            </a:pPr>
            <a:r>
              <a:rPr lang="en-US" altLang="zh-CN" sz="1600" dirty="0">
                <a:solidFill>
                  <a:srgbClr val="FF0000"/>
                </a:solidFill>
              </a:rPr>
              <a:t>Point-wise</a:t>
            </a:r>
            <a:r>
              <a:rPr lang="zh-CN" altLang="en-US" sz="1600" dirty="0">
                <a:solidFill>
                  <a:srgbClr val="FF0000"/>
                </a:solidFill>
              </a:rPr>
              <a:t>损失函数（一般对应显式反馈）对于用户偏好的描述较严格（绝对值），但是并不完全合理</a:t>
            </a:r>
            <a:r>
              <a:rPr lang="zh-CN" altLang="en-US" sz="1600" dirty="0"/>
              <a:t>，因为使用具体的评分来固化用户的喜欢程度是有局限</a:t>
            </a:r>
            <a:r>
              <a:rPr lang="zh-CN" altLang="en-US" sz="1600" dirty="0"/>
              <a:t>的，首先用户的偏好是动态的，其次不同的用户的打分严格程度也是不一样的。</a:t>
            </a:r>
            <a:endParaRPr lang="en-US" altLang="zh-CN" sz="1600" dirty="0"/>
          </a:p>
          <a:p>
            <a:pPr marL="0" indent="0" algn="just">
              <a:lnSpc>
                <a:spcPct val="200000"/>
              </a:lnSpc>
              <a:buNone/>
            </a:pPr>
            <a:r>
              <a:rPr lang="en-US" altLang="zh-CN" sz="1600" dirty="0">
                <a:solidFill>
                  <a:srgbClr val="FF0000"/>
                </a:solidFill>
              </a:rPr>
              <a:t>Pair-wise</a:t>
            </a:r>
            <a:r>
              <a:rPr lang="zh-CN" altLang="en-US" sz="1600" dirty="0">
                <a:solidFill>
                  <a:srgbClr val="FF0000"/>
                </a:solidFill>
              </a:rPr>
              <a:t>损失函数（一般对应隐式反馈）对于用户偏好的描述较宽松（相对值</a:t>
            </a:r>
            <a:r>
              <a:rPr lang="zh-CN" altLang="en-US" sz="1600" dirty="0">
                <a:solidFill>
                  <a:srgbClr val="FF0000"/>
                </a:solidFill>
              </a:rPr>
              <a:t>），但是更加合理</a:t>
            </a:r>
            <a:r>
              <a:rPr lang="zh-CN" altLang="en-US" sz="1600" dirty="0"/>
              <a:t>，例如</a:t>
            </a:r>
            <a:r>
              <a:rPr lang="en-US" altLang="zh-CN" sz="1600" dirty="0"/>
              <a:t>BPR loss</a:t>
            </a:r>
            <a:r>
              <a:rPr lang="zh-CN" altLang="en-US" sz="1600" dirty="0"/>
              <a:t>中认为，用户一定更加偏好于交互过的物品（相对于未交互过的物品而言），这是符合实际情况的，并且非常灵活（没有固化用户的偏好程度）。虽然这种损失函数对于用户偏好的描述较为松弛，但是因为大量的负反馈数据相当于增加了训练样本，这样就可以完美弥补这种较弱的不足之处。</a:t>
            </a:r>
            <a:endParaRPr lang="zh-CN" altLang="en-US" sz="1600" dirty="0"/>
          </a:p>
        </p:txBody>
      </p:sp>
      <p:sp>
        <p:nvSpPr>
          <p:cNvPr id="3" name="灯片编号占位符 2"/>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962526" y="1155033"/>
            <a:ext cx="9935460" cy="5309937"/>
          </a:xfrm>
        </p:spPr>
        <p:txBody>
          <a:bodyPr>
            <a:normAutofit/>
          </a:bodyPr>
          <a:lstStyle/>
          <a:p>
            <a:pPr>
              <a:lnSpc>
                <a:spcPct val="150000"/>
              </a:lnSpc>
            </a:pPr>
            <a:r>
              <a:rPr lang="en-US" altLang="zh-CN" sz="1800" dirty="0" err="1">
                <a:latin typeface="Times New Roman" panose="02020603050405020304" pitchFamily="18" charset="0"/>
                <a:cs typeface="Times New Roman" panose="02020603050405020304" pitchFamily="18" charset="0"/>
                <a:sym typeface="+mn-ea"/>
              </a:rPr>
              <a:t>WR</a:t>
            </a:r>
            <a:r>
              <a:rPr lang="en-US" altLang="zh-CN" sz="1800" dirty="0">
                <a:latin typeface="Times New Roman" panose="02020603050405020304" pitchFamily="18" charset="0"/>
                <a:cs typeface="Times New Roman" panose="02020603050405020304" pitchFamily="18" charset="0"/>
                <a:sym typeface="+mn-ea"/>
              </a:rPr>
              <a:t>-MF</a:t>
            </a:r>
            <a:r>
              <a:rPr lang="zh-CN" altLang="en-US" sz="1800" dirty="0">
                <a:latin typeface="Times New Roman" panose="02020603050405020304" pitchFamily="18" charset="0"/>
                <a:cs typeface="Times New Roman" panose="02020603050405020304" pitchFamily="18" charset="0"/>
                <a:sym typeface="+mn-ea"/>
              </a:rPr>
              <a:t>模型使用</a:t>
            </a:r>
            <a:r>
              <a:rPr lang="zh-CN" altLang="en-US" sz="1800" dirty="0">
                <a:solidFill>
                  <a:srgbClr val="0000FF"/>
                </a:solidFill>
                <a:latin typeface="Times New Roman" panose="02020603050405020304" pitchFamily="18" charset="0"/>
                <a:cs typeface="Times New Roman" panose="02020603050405020304" pitchFamily="18" charset="0"/>
                <a:sym typeface="+mn-ea"/>
              </a:rPr>
              <a:t>矩阵分解</a:t>
            </a:r>
            <a:r>
              <a:rPr lang="zh-CN" altLang="en-US" sz="1800" dirty="0">
                <a:latin typeface="Times New Roman" panose="02020603050405020304" pitchFamily="18" charset="0"/>
                <a:cs typeface="Times New Roman" panose="02020603050405020304" pitchFamily="18" charset="0"/>
                <a:sym typeface="+mn-ea"/>
              </a:rPr>
              <a:t>来建模用户对物品的偏好得分，其中用户</a:t>
            </a:r>
            <a:r>
              <a:rPr lang="en-US" altLang="zh-CN" sz="1800" dirty="0">
                <a:latin typeface="Times New Roman" panose="02020603050405020304" pitchFamily="18" charset="0"/>
                <a:cs typeface="Times New Roman" panose="02020603050405020304" pitchFamily="18" charset="0"/>
                <a:sym typeface="+mn-ea"/>
              </a:rPr>
              <a:t>u</a:t>
            </a:r>
            <a:r>
              <a:rPr lang="zh-CN" altLang="en-US" sz="1800" dirty="0">
                <a:latin typeface="Times New Roman" panose="02020603050405020304" pitchFamily="18" charset="0"/>
                <a:cs typeface="Times New Roman" panose="02020603050405020304" pitchFamily="18" charset="0"/>
                <a:sym typeface="+mn-ea"/>
              </a:rPr>
              <a:t>对物品</a:t>
            </a:r>
            <a:r>
              <a:rPr lang="en-US" altLang="zh-CN" sz="1800" dirty="0">
                <a:latin typeface="Times New Roman" panose="02020603050405020304" pitchFamily="18" charset="0"/>
                <a:cs typeface="Times New Roman" panose="02020603050405020304" pitchFamily="18" charset="0"/>
                <a:sym typeface="+mn-ea"/>
              </a:rPr>
              <a:t>i</a:t>
            </a:r>
            <a:r>
              <a:rPr lang="zh-CN" altLang="en-US" sz="1800" dirty="0">
                <a:latin typeface="Times New Roman" panose="02020603050405020304" pitchFamily="18" charset="0"/>
                <a:cs typeface="Times New Roman" panose="02020603050405020304" pitchFamily="18" charset="0"/>
                <a:sym typeface="+mn-ea"/>
              </a:rPr>
              <a:t>的预测偏好得分为：</a:t>
            </a:r>
            <a:endParaRPr lang="zh-CN" altLang="en-US" sz="1800" dirty="0">
              <a:latin typeface="Times New Roman" panose="02020603050405020304" pitchFamily="18" charset="0"/>
              <a:cs typeface="Times New Roman" panose="02020603050405020304" pitchFamily="18" charset="0"/>
              <a:sym typeface="+mn-ea"/>
            </a:endParaRPr>
          </a:p>
          <a:p>
            <a:pPr>
              <a:lnSpc>
                <a:spcPct val="150000"/>
              </a:lnSpc>
            </a:pPr>
            <a:endParaRPr lang="zh-CN" altLang="en-US" sz="1800" dirty="0">
              <a:latin typeface="Times New Roman" panose="02020603050405020304" pitchFamily="18" charset="0"/>
              <a:cs typeface="Times New Roman" panose="02020603050405020304" pitchFamily="18" charset="0"/>
              <a:sym typeface="+mn-ea"/>
            </a:endParaRPr>
          </a:p>
          <a:p>
            <a:pPr>
              <a:lnSpc>
                <a:spcPct val="150000"/>
              </a:lnSpc>
            </a:pPr>
            <a:r>
              <a:rPr lang="en-US" altLang="zh-CN" sz="1800">
                <a:latin typeface="Times New Roman" panose="02020603050405020304" pitchFamily="18" charset="0"/>
                <a:cs typeface="Times New Roman" panose="02020603050405020304" pitchFamily="18" charset="0"/>
                <a:sym typeface="+mn-ea"/>
              </a:rPr>
              <a:t>WR-MF</a:t>
            </a:r>
            <a:r>
              <a:rPr lang="zh-CN" altLang="en-US" sz="1800">
                <a:latin typeface="Times New Roman" panose="02020603050405020304" pitchFamily="18" charset="0"/>
                <a:cs typeface="Times New Roman" panose="02020603050405020304" pitchFamily="18" charset="0"/>
                <a:sym typeface="+mn-ea"/>
              </a:rPr>
              <a:t>模型使用</a:t>
            </a:r>
            <a:r>
              <a:rPr lang="en-US" altLang="zh-CN" sz="1800">
                <a:latin typeface="Times New Roman" panose="02020603050405020304" pitchFamily="18" charset="0"/>
                <a:cs typeface="Times New Roman" panose="02020603050405020304" pitchFamily="18" charset="0"/>
                <a:sym typeface="+mn-ea"/>
              </a:rPr>
              <a:t>RMSE</a:t>
            </a:r>
            <a:r>
              <a:rPr lang="zh-CN" altLang="en-US" sz="1800">
                <a:latin typeface="Times New Roman" panose="02020603050405020304" pitchFamily="18" charset="0"/>
                <a:cs typeface="Times New Roman" panose="02020603050405020304" pitchFamily="18" charset="0"/>
                <a:sym typeface="+mn-ea"/>
              </a:rPr>
              <a:t>损失函数进行优化，由此我们可以得到模型的目标函数如下：</a:t>
            </a:r>
            <a:endParaRPr lang="zh-CN" altLang="en-US" sz="1800">
              <a:latin typeface="Times New Roman" panose="02020603050405020304" pitchFamily="18" charset="0"/>
              <a:cs typeface="Times New Roman" panose="02020603050405020304" pitchFamily="18" charset="0"/>
              <a:sym typeface="+mn-ea"/>
            </a:endParaRPr>
          </a:p>
          <a:p>
            <a:pPr>
              <a:lnSpc>
                <a:spcPct val="150000"/>
              </a:lnSpc>
            </a:pPr>
            <a:endParaRPr lang="zh-CN" altLang="en-US" sz="1800" dirty="0">
              <a:latin typeface="Times New Roman" panose="02020603050405020304" pitchFamily="18" charset="0"/>
              <a:cs typeface="Times New Roman" panose="02020603050405020304" pitchFamily="18" charset="0"/>
              <a:sym typeface="+mn-ea"/>
            </a:endParaRPr>
          </a:p>
          <a:p>
            <a:pPr>
              <a:lnSpc>
                <a:spcPct val="150000"/>
              </a:lnSpc>
            </a:pPr>
            <a:endParaRPr lang="zh-CN" altLang="en-US" sz="1800" dirty="0">
              <a:latin typeface="Times New Roman" panose="02020603050405020304" pitchFamily="18" charset="0"/>
              <a:cs typeface="Times New Roman" panose="02020603050405020304" pitchFamily="18" charset="0"/>
              <a:sym typeface="+mn-ea"/>
            </a:endParaRPr>
          </a:p>
          <a:p>
            <a:pPr>
              <a:lnSpc>
                <a:spcPct val="150000"/>
              </a:lnSpc>
            </a:pPr>
            <a:r>
              <a:rPr lang="en-US" altLang="zh-CN" sz="1800">
                <a:latin typeface="Times New Roman" panose="02020603050405020304" pitchFamily="18" charset="0"/>
                <a:cs typeface="Times New Roman" panose="02020603050405020304" pitchFamily="18" charset="0"/>
                <a:sym typeface="+mn-ea"/>
              </a:rPr>
              <a:t>p_ui</a:t>
            </a:r>
            <a:r>
              <a:rPr lang="zh-CN" altLang="en-US" sz="1800">
                <a:latin typeface="Times New Roman" panose="02020603050405020304" pitchFamily="18" charset="0"/>
                <a:cs typeface="Times New Roman" panose="02020603050405020304" pitchFamily="18" charset="0"/>
                <a:sym typeface="+mn-ea"/>
              </a:rPr>
              <a:t>：喜好变量，表示用户</a:t>
            </a:r>
            <a:r>
              <a:rPr lang="en-US" altLang="zh-CN" sz="1800">
                <a:latin typeface="Times New Roman" panose="02020603050405020304" pitchFamily="18" charset="0"/>
                <a:cs typeface="Times New Roman" panose="02020603050405020304" pitchFamily="18" charset="0"/>
                <a:sym typeface="+mn-ea"/>
              </a:rPr>
              <a:t>u</a:t>
            </a:r>
            <a:r>
              <a:rPr lang="zh-CN" altLang="en-US" sz="1800">
                <a:latin typeface="Times New Roman" panose="02020603050405020304" pitchFamily="18" charset="0"/>
                <a:cs typeface="Times New Roman" panose="02020603050405020304" pitchFamily="18" charset="0"/>
                <a:sym typeface="+mn-ea"/>
              </a:rPr>
              <a:t>是否偏好物品</a:t>
            </a:r>
            <a:r>
              <a:rPr lang="en-US" altLang="zh-CN" sz="1800">
                <a:latin typeface="Times New Roman" panose="02020603050405020304" pitchFamily="18" charset="0"/>
                <a:cs typeface="Times New Roman" panose="02020603050405020304" pitchFamily="18" charset="0"/>
                <a:sym typeface="+mn-ea"/>
              </a:rPr>
              <a:t>i</a:t>
            </a:r>
            <a:r>
              <a:rPr lang="zh-CN" altLang="en-US" sz="1800">
                <a:latin typeface="Times New Roman" panose="02020603050405020304" pitchFamily="18" charset="0"/>
                <a:cs typeface="Times New Roman" panose="02020603050405020304" pitchFamily="18" charset="0"/>
                <a:sym typeface="+mn-ea"/>
              </a:rPr>
              <a:t>。</a:t>
            </a:r>
            <a:r>
              <a:rPr lang="en-US" altLang="zh-CN" sz="1800">
                <a:latin typeface="Times New Roman" panose="02020603050405020304" pitchFamily="18" charset="0"/>
                <a:cs typeface="Times New Roman" panose="02020603050405020304" pitchFamily="18" charset="0"/>
                <a:sym typeface="+mn-ea"/>
              </a:rPr>
              <a:t>p_ui</a:t>
            </a:r>
            <a:r>
              <a:rPr lang="zh-CN" altLang="en-US" sz="1800">
                <a:latin typeface="Times New Roman" panose="02020603050405020304" pitchFamily="18" charset="0"/>
                <a:cs typeface="Times New Roman" panose="02020603050405020304" pitchFamily="18" charset="0"/>
                <a:sym typeface="+mn-ea"/>
              </a:rPr>
              <a:t>是一个二元变量，定义如下：</a:t>
            </a:r>
            <a:endParaRPr lang="zh-CN" altLang="en-US" sz="1800">
              <a:latin typeface="Times New Roman" panose="02020603050405020304" pitchFamily="18" charset="0"/>
              <a:cs typeface="Times New Roman" panose="02020603050405020304" pitchFamily="18" charset="0"/>
              <a:sym typeface="+mn-ea"/>
            </a:endParaRPr>
          </a:p>
          <a:p>
            <a:pPr>
              <a:lnSpc>
                <a:spcPct val="150000"/>
              </a:lnSpc>
            </a:pPr>
            <a:endParaRPr lang="zh-CN" altLang="en-US" sz="1800" dirty="0">
              <a:latin typeface="Times New Roman" panose="02020603050405020304" pitchFamily="18" charset="0"/>
              <a:cs typeface="Times New Roman" panose="02020603050405020304" pitchFamily="18" charset="0"/>
              <a:sym typeface="+mn-ea"/>
            </a:endParaRPr>
          </a:p>
          <a:p>
            <a:pPr>
              <a:lnSpc>
                <a:spcPct val="150000"/>
              </a:lnSpc>
            </a:pPr>
            <a:endParaRPr lang="zh-CN" altLang="en-US" sz="1800">
              <a:latin typeface="Times New Roman" panose="02020603050405020304" pitchFamily="18" charset="0"/>
              <a:cs typeface="Times New Roman" panose="02020603050405020304" pitchFamily="18" charset="0"/>
              <a:sym typeface="+mn-ea"/>
            </a:endParaRPr>
          </a:p>
          <a:p>
            <a:pPr>
              <a:lnSpc>
                <a:spcPct val="150000"/>
              </a:lnSpc>
            </a:pPr>
            <a:r>
              <a:rPr lang="en-US" altLang="zh-CN" sz="1800" dirty="0" err="1">
                <a:latin typeface="Times New Roman" panose="02020603050405020304" pitchFamily="18" charset="0"/>
                <a:cs typeface="Times New Roman" panose="02020603050405020304" pitchFamily="18" charset="0"/>
                <a:sym typeface="+mn-ea"/>
              </a:rPr>
              <a:t>c_ui</a:t>
            </a:r>
            <a:r>
              <a:rPr lang="zh-CN" altLang="en-US" sz="1800" dirty="0" err="1">
                <a:latin typeface="Times New Roman" panose="02020603050405020304" pitchFamily="18" charset="0"/>
                <a:cs typeface="Times New Roman" panose="02020603050405020304" pitchFamily="18" charset="0"/>
                <a:sym typeface="+mn-ea"/>
              </a:rPr>
              <a:t>：</a:t>
            </a:r>
            <a:r>
              <a:rPr lang="zh-CN" altLang="en-US" sz="1800">
                <a:latin typeface="Times New Roman" panose="02020603050405020304" pitchFamily="18" charset="0"/>
                <a:cs typeface="Times New Roman" panose="02020603050405020304" pitchFamily="18" charset="0"/>
                <a:sym typeface="+mn-ea"/>
              </a:rPr>
              <a:t>置信度变量，</a:t>
            </a:r>
            <a:r>
              <a:rPr lang="zh-CN" altLang="en-US" sz="1800">
                <a:latin typeface="Times New Roman" panose="02020603050405020304" pitchFamily="18" charset="0"/>
                <a:cs typeface="Times New Roman" panose="02020603050405020304" pitchFamily="18" charset="0"/>
                <a:sym typeface="+mn-ea"/>
              </a:rPr>
              <a:t>表示用户对物品喜好的置信程度（或者权重），使用如下公式进行度量：</a:t>
            </a:r>
            <a:endParaRPr lang="zh-CN" altLang="en-US" sz="1800" dirty="0">
              <a:latin typeface="Times New Roman" panose="02020603050405020304" pitchFamily="18" charset="0"/>
              <a:cs typeface="Times New Roman" panose="02020603050405020304" pitchFamily="18" charset="0"/>
            </a:endParaRPr>
          </a:p>
          <a:p>
            <a:pPr>
              <a:lnSpc>
                <a:spcPct val="150000"/>
              </a:lnSpc>
            </a:pPr>
            <a:endParaRPr lang="zh-CN" altLang="en-US" sz="1800" dirty="0">
              <a:latin typeface="Times New Roman" panose="02020603050405020304" pitchFamily="18" charset="0"/>
              <a:cs typeface="Times New Roman" panose="02020603050405020304" pitchFamily="18" charset="0"/>
            </a:endParaRPr>
          </a:p>
          <a:p>
            <a:pPr>
              <a:lnSpc>
                <a:spcPct val="150000"/>
              </a:lnSpc>
            </a:pPr>
            <a:endParaRPr lang="zh-CN" altLang="en-US" sz="1800" dirty="0">
              <a:latin typeface="Times New Roman" panose="02020603050405020304" pitchFamily="18" charset="0"/>
              <a:cs typeface="Times New Roman" panose="02020603050405020304" pitchFamily="18" charset="0"/>
            </a:endParaRPr>
          </a:p>
          <a:p>
            <a:pPr>
              <a:lnSpc>
                <a:spcPct val="150000"/>
              </a:lnSpc>
            </a:pPr>
            <a:endParaRPr lang="en-US" altLang="zh-CN" sz="1800" dirty="0">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2"/>
          </p:nvPr>
        </p:nvSpPr>
        <p:spPr>
          <a:xfrm>
            <a:off x="10025380" y="6124575"/>
            <a:ext cx="798830" cy="275590"/>
          </a:xfrm>
        </p:spPr>
        <p:txBody>
          <a:bodyPr wrap="square"/>
          <a:lstStyle/>
          <a:p>
            <a:pPr>
              <a:defRPr/>
            </a:pPr>
            <a:fld id="{86CB4B4D-7CA3-9044-876B-883B54F8677D}" type="slidenum">
              <a:rPr lang="en-US" altLang="zh-CN" smtClean="0"/>
            </a:fld>
            <a:r>
              <a:rPr lang="en-US" altLang="zh-CN"/>
              <a:t>/120</a:t>
            </a:r>
            <a:endParaRPr lang="zh-CN" altLang="en-US" dirty="0"/>
          </a:p>
        </p:txBody>
      </p:sp>
      <p:pic>
        <p:nvPicPr>
          <p:cNvPr id="4" name="图片 3"/>
          <p:cNvPicPr>
            <a:picLocks noChangeAspect="1"/>
          </p:cNvPicPr>
          <p:nvPr/>
        </p:nvPicPr>
        <p:blipFill>
          <a:blip r:embed="rId1"/>
          <a:stretch>
            <a:fillRect/>
          </a:stretch>
        </p:blipFill>
        <p:spPr>
          <a:xfrm>
            <a:off x="4862570" y="1595795"/>
            <a:ext cx="1722120" cy="520065"/>
          </a:xfrm>
          <a:prstGeom prst="rect">
            <a:avLst/>
          </a:prstGeom>
        </p:spPr>
      </p:pic>
      <p:sp>
        <p:nvSpPr>
          <p:cNvPr id="7" name="文本框 6"/>
          <p:cNvSpPr txBox="1"/>
          <p:nvPr/>
        </p:nvSpPr>
        <p:spPr>
          <a:xfrm>
            <a:off x="4329430" y="3869690"/>
            <a:ext cx="76200" cy="276860"/>
          </a:xfrm>
          <a:prstGeom prst="rect">
            <a:avLst/>
          </a:prstGeom>
          <a:noFill/>
        </p:spPr>
        <p:txBody>
          <a:bodyPr wrap="square" lIns="0" tIns="0" rIns="0" bIns="0" rtlCol="0">
            <a:spAutoFit/>
          </a:bodyPr>
          <a:lstStyle/>
          <a:p>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15" name="标题 1"/>
          <p:cNvSpPr>
            <a:spLocks noGrp="1"/>
          </p:cNvSpPr>
          <p:nvPr>
            <p:ph type="title"/>
          </p:nvPr>
        </p:nvSpPr>
        <p:spPr>
          <a:xfrm>
            <a:off x="962527" y="176378"/>
            <a:ext cx="7603960" cy="786149"/>
          </a:xfrm>
        </p:spPr>
        <p:txBody>
          <a:bodyPr>
            <a:normAutofit/>
          </a:bodyPr>
          <a:lstStyle/>
          <a:p>
            <a:r>
              <a:rPr kumimoji="1" lang="en-US" altLang="zh-CN" b="0" dirty="0">
                <a:sym typeface="+mn-ea"/>
              </a:rPr>
              <a:t>3.5.6</a:t>
            </a:r>
            <a:r>
              <a:rPr kumimoji="1" lang="zh-CN" altLang="en-US" b="0" dirty="0">
                <a:sym typeface="+mn-ea"/>
              </a:rPr>
              <a:t>、</a:t>
            </a:r>
            <a:r>
              <a:rPr kumimoji="1" lang="en-US" altLang="zh-CN" b="0" dirty="0" err="1">
                <a:sym typeface="+mn-ea"/>
              </a:rPr>
              <a:t>WR</a:t>
            </a:r>
            <a:r>
              <a:rPr kumimoji="1" lang="en-US" altLang="zh-CN" b="0" dirty="0">
                <a:sym typeface="+mn-ea"/>
              </a:rPr>
              <a:t>-MF</a:t>
            </a:r>
            <a:r>
              <a:rPr kumimoji="1" lang="zh-CN" altLang="en-US" b="0" dirty="0" smtClean="0">
                <a:sym typeface="+mn-ea"/>
              </a:rPr>
              <a:t>算法</a:t>
            </a:r>
            <a:r>
              <a:rPr kumimoji="1" lang="en-US" altLang="zh-CN" b="0" dirty="0" smtClean="0">
                <a:sym typeface="+mn-ea"/>
              </a:rPr>
              <a:t>——</a:t>
            </a:r>
            <a:r>
              <a:rPr kumimoji="1" lang="zh-CN" altLang="en-US" b="0" dirty="0">
                <a:sym typeface="+mn-ea"/>
              </a:rPr>
              <a:t>模型</a:t>
            </a:r>
            <a:r>
              <a:rPr kumimoji="1" lang="zh-CN" altLang="en-US" b="0" dirty="0" smtClean="0">
                <a:sym typeface="+mn-ea"/>
              </a:rPr>
              <a:t>框架</a:t>
            </a:r>
            <a:endParaRPr kumimoji="1" lang="zh-CN" altLang="en-US" b="0" dirty="0">
              <a:sym typeface="+mn-ea"/>
            </a:endParaRPr>
          </a:p>
        </p:txBody>
      </p:sp>
      <p:pic>
        <p:nvPicPr>
          <p:cNvPr id="11" name="图片 10"/>
          <p:cNvPicPr>
            <a:picLocks noChangeAspect="1"/>
          </p:cNvPicPr>
          <p:nvPr/>
        </p:nvPicPr>
        <p:blipFill>
          <a:blip r:embed="rId2"/>
          <a:stretch>
            <a:fillRect/>
          </a:stretch>
        </p:blipFill>
        <p:spPr>
          <a:xfrm>
            <a:off x="3424632" y="2681100"/>
            <a:ext cx="5343525" cy="750094"/>
          </a:xfrm>
          <a:prstGeom prst="rect">
            <a:avLst/>
          </a:prstGeom>
        </p:spPr>
      </p:pic>
      <p:pic>
        <p:nvPicPr>
          <p:cNvPr id="2" name="图片 1"/>
          <p:cNvPicPr>
            <a:picLocks noChangeAspect="1"/>
          </p:cNvPicPr>
          <p:nvPr/>
        </p:nvPicPr>
        <p:blipFill>
          <a:blip r:embed="rId3"/>
          <a:stretch>
            <a:fillRect/>
          </a:stretch>
        </p:blipFill>
        <p:spPr>
          <a:xfrm>
            <a:off x="4535545" y="4146295"/>
            <a:ext cx="2788228" cy="660007"/>
          </a:xfrm>
          <a:prstGeom prst="rect">
            <a:avLst/>
          </a:prstGeom>
        </p:spPr>
      </p:pic>
      <p:pic>
        <p:nvPicPr>
          <p:cNvPr id="8" name="图片 7"/>
          <p:cNvPicPr>
            <a:picLocks noChangeAspect="1"/>
          </p:cNvPicPr>
          <p:nvPr/>
        </p:nvPicPr>
        <p:blipFill>
          <a:blip r:embed="rId4"/>
          <a:stretch>
            <a:fillRect/>
          </a:stretch>
        </p:blipFill>
        <p:spPr>
          <a:xfrm>
            <a:off x="5079614" y="5435023"/>
            <a:ext cx="1593215" cy="465455"/>
          </a:xfrm>
          <a:prstGeom prst="rect">
            <a:avLst/>
          </a:prstGeom>
        </p:spPr>
      </p:pic>
    </p:spTree>
  </p:cSld>
  <p:clrMapOvr>
    <a:masterClrMapping/>
  </p:clrMapOvr>
  <p:transition spd="med"/>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3.5.6</a:t>
            </a:r>
            <a:r>
              <a:rPr kumimoji="1" lang="zh-CN" altLang="en-US" b="0" dirty="0">
                <a:sym typeface="+mn-ea"/>
              </a:rPr>
              <a:t>、</a:t>
            </a:r>
            <a:r>
              <a:rPr kumimoji="1" lang="en-US" altLang="zh-CN" b="0" dirty="0" err="1">
                <a:sym typeface="+mn-ea"/>
              </a:rPr>
              <a:t>WR</a:t>
            </a:r>
            <a:r>
              <a:rPr kumimoji="1" lang="en-US" altLang="zh-CN" b="0" dirty="0">
                <a:sym typeface="+mn-ea"/>
              </a:rPr>
              <a:t>-MF</a:t>
            </a:r>
            <a:r>
              <a:rPr kumimoji="1" lang="zh-CN" altLang="en-US" b="0" dirty="0">
                <a:sym typeface="+mn-ea"/>
              </a:rPr>
              <a:t>算法</a:t>
            </a:r>
            <a:r>
              <a:rPr kumimoji="1" lang="en-US" altLang="zh-CN" b="0" dirty="0">
                <a:sym typeface="+mn-ea"/>
              </a:rPr>
              <a:t>——</a:t>
            </a:r>
            <a:r>
              <a:rPr kumimoji="1" lang="zh-CN" altLang="en-US" b="0" dirty="0">
                <a:sym typeface="+mn-ea"/>
              </a:rPr>
              <a:t>模型框架</a:t>
            </a:r>
            <a:endParaRPr kumimoji="1" lang="zh-CN" altLang="en-US" b="0" dirty="0">
              <a:sym typeface="+mn-ea"/>
            </a:endParaRPr>
          </a:p>
        </p:txBody>
      </p:sp>
      <p:sp>
        <p:nvSpPr>
          <p:cNvPr id="3" name="文本占位符 2"/>
          <p:cNvSpPr>
            <a:spLocks noGrp="1"/>
          </p:cNvSpPr>
          <p:nvPr>
            <p:ph type="body" idx="1"/>
          </p:nvPr>
        </p:nvSpPr>
        <p:spPr>
          <a:xfrm>
            <a:off x="962660" y="1155065"/>
            <a:ext cx="10154920" cy="5309870"/>
          </a:xfrm>
        </p:spPr>
        <p:txBody>
          <a:bodyPr>
            <a:normAutofit lnSpcReduction="20000"/>
          </a:bodyPr>
          <a:lstStyle/>
          <a:p>
            <a:pPr>
              <a:lnSpc>
                <a:spcPct val="150000"/>
              </a:lnSpc>
              <a:buFont typeface="Arial" panose="020B0604020202020204" pitchFamily="34" charset="0"/>
              <a:buChar char="•"/>
            </a:pPr>
            <a:endParaRPr lang="zh-CN" altLang="en-US" sz="1800" dirty="0" smtClean="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endParaRPr lang="zh-CN" altLang="en-US" sz="1800" dirty="0" smtClean="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endParaRPr lang="zh-CN" altLang="en-US" sz="1800" dirty="0" smtClean="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zh-CN" altLang="en-US" sz="1800" dirty="0" smtClean="0">
                <a:latin typeface="Times New Roman" panose="02020603050405020304" pitchFamily="18" charset="0"/>
                <a:cs typeface="Times New Roman" panose="02020603050405020304" pitchFamily="18" charset="0"/>
              </a:rPr>
              <a:t>当</a:t>
            </a:r>
            <a:r>
              <a:rPr lang="en-US" altLang="zh-CN" sz="1800" dirty="0">
                <a:latin typeface="Times New Roman" panose="02020603050405020304" pitchFamily="18" charset="0"/>
                <a:cs typeface="Times New Roman" panose="02020603050405020304" pitchFamily="18" charset="0"/>
              </a:rPr>
              <a:t>r_ui&gt;0</a:t>
            </a:r>
            <a:r>
              <a:rPr lang="zh-CN" altLang="en-US" sz="1800" dirty="0">
                <a:latin typeface="Times New Roman" panose="02020603050405020304" pitchFamily="18" charset="0"/>
                <a:cs typeface="Times New Roman" panose="02020603050405020304" pitchFamily="18" charset="0"/>
              </a:rPr>
              <a:t>时，</a:t>
            </a:r>
            <a:r>
              <a:rPr lang="en-US" altLang="zh-CN" sz="1800" dirty="0">
                <a:latin typeface="Times New Roman" panose="02020603050405020304" pitchFamily="18" charset="0"/>
                <a:cs typeface="Times New Roman" panose="02020603050405020304" pitchFamily="18" charset="0"/>
              </a:rPr>
              <a:t>p_ui=1</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c_ui</a:t>
            </a:r>
            <a:r>
              <a:rPr lang="zh-CN" altLang="en-US" sz="1800" dirty="0">
                <a:latin typeface="Times New Roman" panose="02020603050405020304" pitchFamily="18" charset="0"/>
                <a:cs typeface="Times New Roman" panose="02020603050405020304" pitchFamily="18" charset="0"/>
              </a:rPr>
              <a:t>会随着</a:t>
            </a:r>
            <a:r>
              <a:rPr lang="en-US" altLang="zh-CN" sz="1800" dirty="0">
                <a:latin typeface="Times New Roman" panose="02020603050405020304" pitchFamily="18" charset="0"/>
                <a:cs typeface="Times New Roman" panose="02020603050405020304" pitchFamily="18" charset="0"/>
              </a:rPr>
              <a:t>r_ui</a:t>
            </a:r>
            <a:r>
              <a:rPr lang="zh-CN" altLang="en-US" sz="1800" dirty="0">
                <a:latin typeface="Times New Roman" panose="02020603050405020304" pitchFamily="18" charset="0"/>
                <a:cs typeface="Times New Roman" panose="02020603050405020304" pitchFamily="18" charset="0"/>
              </a:rPr>
              <a:t>的增大而增大，其增长率由</a:t>
            </a:r>
            <a:r>
              <a:rPr lang="en-US" altLang="zh-CN" sz="1800" dirty="0">
                <a:latin typeface="Times New Roman" panose="02020603050405020304" pitchFamily="18" charset="0"/>
                <a:cs typeface="Times New Roman" panose="02020603050405020304" pitchFamily="18" charset="0"/>
              </a:rPr>
              <a:t>α</a:t>
            </a:r>
            <a:r>
              <a:rPr lang="zh-CN" altLang="en-US" sz="1800" dirty="0">
                <a:latin typeface="Times New Roman" panose="02020603050405020304" pitchFamily="18" charset="0"/>
                <a:cs typeface="Times New Roman" panose="02020603050405020304" pitchFamily="18" charset="0"/>
              </a:rPr>
              <a:t>控制，在后续的实验中发现，对于</a:t>
            </a:r>
            <a:r>
              <a:rPr lang="en-US" altLang="zh-CN" sz="1800" dirty="0">
                <a:latin typeface="Times New Roman" panose="02020603050405020304" pitchFamily="18" charset="0"/>
                <a:cs typeface="Times New Roman" panose="02020603050405020304" pitchFamily="18" charset="0"/>
              </a:rPr>
              <a:t>α=4</a:t>
            </a:r>
            <a:r>
              <a:rPr lang="zh-CN" altLang="en-US" sz="1800" dirty="0">
                <a:latin typeface="Times New Roman" panose="02020603050405020304" pitchFamily="18" charset="0"/>
                <a:cs typeface="Times New Roman" panose="02020603050405020304" pitchFamily="18" charset="0"/>
              </a:rPr>
              <a:t>，模型的效果最好。</a:t>
            </a:r>
            <a:endParaRPr lang="zh-CN" altLang="en-US" sz="1800"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endParaRPr lang="en-US" altLang="zh-CN" sz="1800" dirty="0" smtClean="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zh-CN" sz="1800" dirty="0" smtClean="0">
                <a:latin typeface="Times New Roman" panose="02020603050405020304" pitchFamily="18" charset="0"/>
                <a:cs typeface="Times New Roman" panose="02020603050405020304" pitchFamily="18" charset="0"/>
              </a:rPr>
              <a:t>其中</a:t>
            </a:r>
            <a:r>
              <a:rPr lang="zh-CN" sz="1800" dirty="0">
                <a:latin typeface="Times New Roman" panose="02020603050405020304" pitchFamily="18" charset="0"/>
                <a:cs typeface="Times New Roman" panose="02020603050405020304" pitchFamily="18" charset="0"/>
              </a:rPr>
              <a:t>，后二项为</a:t>
            </a:r>
            <a:r>
              <a:rPr lang="en-US" altLang="zh-CN" sz="1800" dirty="0">
                <a:latin typeface="Times New Roman" panose="02020603050405020304" pitchFamily="18" charset="0"/>
                <a:cs typeface="Times New Roman" panose="02020603050405020304" pitchFamily="18" charset="0"/>
              </a:rPr>
              <a:t>L2</a:t>
            </a:r>
            <a:r>
              <a:rPr lang="zh-CN" altLang="en-US" sz="1800" dirty="0">
                <a:latin typeface="Times New Roman" panose="02020603050405020304" pitchFamily="18" charset="0"/>
                <a:cs typeface="Times New Roman" panose="02020603050405020304" pitchFamily="18" charset="0"/>
              </a:rPr>
              <a:t>正则项，用来防止模型过拟合，优化目标：</a:t>
            </a:r>
            <a:r>
              <a:rPr lang="en-US" altLang="zh-CN" sz="1800" dirty="0">
                <a:solidFill>
                  <a:srgbClr val="0000FF"/>
                </a:solidFill>
                <a:latin typeface="Times New Roman" panose="02020603050405020304" pitchFamily="18" charset="0"/>
                <a:cs typeface="Times New Roman" panose="02020603050405020304" pitchFamily="18" charset="0"/>
              </a:rPr>
              <a:t>p_ui</a:t>
            </a:r>
            <a:r>
              <a:rPr lang="zh-CN" altLang="en-US" sz="1800" dirty="0">
                <a:solidFill>
                  <a:srgbClr val="0000FF"/>
                </a:solidFill>
                <a:latin typeface="Times New Roman" panose="02020603050405020304" pitchFamily="18" charset="0"/>
                <a:cs typeface="Times New Roman" panose="02020603050405020304" pitchFamily="18" charset="0"/>
              </a:rPr>
              <a:t>和我们预测得到</a:t>
            </a:r>
            <a:r>
              <a:rPr lang="zh-CN" altLang="en-US" sz="1800" dirty="0">
                <a:solidFill>
                  <a:srgbClr val="0000FF"/>
                </a:solidFill>
                <a:latin typeface="Times New Roman" panose="02020603050405020304" pitchFamily="18" charset="0"/>
                <a:cs typeface="Times New Roman" panose="02020603050405020304" pitchFamily="18" charset="0"/>
              </a:rPr>
              <a:t>的</a:t>
            </a:r>
            <a:r>
              <a:rPr lang="en-US" altLang="zh-CN" sz="1800" dirty="0">
                <a:solidFill>
                  <a:srgbClr val="0000FF"/>
                </a:solidFill>
                <a:latin typeface="Times New Roman" panose="02020603050405020304" pitchFamily="18" charset="0"/>
                <a:cs typeface="Times New Roman" panose="02020603050405020304" pitchFamily="18" charset="0"/>
              </a:rPr>
              <a:t>r_ui</a:t>
            </a:r>
            <a:r>
              <a:rPr lang="zh-CN" altLang="en-US" sz="1800" dirty="0">
                <a:solidFill>
                  <a:srgbClr val="0000FF"/>
                </a:solidFill>
                <a:latin typeface="Times New Roman" panose="02020603050405020304" pitchFamily="18" charset="0"/>
                <a:cs typeface="Times New Roman" panose="02020603050405020304" pitchFamily="18" charset="0"/>
              </a:rPr>
              <a:t>尽可能接近</a:t>
            </a:r>
            <a:r>
              <a:rPr lang="zh-CN" altLang="en-US"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altLang="zh-CN" sz="1800" dirty="0">
                <a:solidFill>
                  <a:srgbClr val="0000FF"/>
                </a:solidFill>
                <a:latin typeface="Times New Roman" panose="02020603050405020304" pitchFamily="18" charset="0"/>
                <a:cs typeface="Times New Roman" panose="02020603050405020304" pitchFamily="18" charset="0"/>
              </a:rPr>
              <a:t>WR-MF</a:t>
            </a:r>
            <a:r>
              <a:rPr lang="zh-CN" altLang="en-US" sz="1800" dirty="0">
                <a:solidFill>
                  <a:srgbClr val="0000FF"/>
                </a:solidFill>
                <a:latin typeface="Times New Roman" panose="02020603050405020304" pitchFamily="18" charset="0"/>
                <a:cs typeface="Times New Roman" panose="02020603050405020304" pitchFamily="18" charset="0"/>
              </a:rPr>
              <a:t>对所有的正、负样本（</a:t>
            </a:r>
            <a:r>
              <a:rPr lang="en-US" altLang="zh-CN" sz="1800" dirty="0">
                <a:solidFill>
                  <a:srgbClr val="0000FF"/>
                </a:solidFill>
                <a:latin typeface="Times New Roman" panose="02020603050405020304" pitchFamily="18" charset="0"/>
                <a:cs typeface="Times New Roman" panose="02020603050405020304" pitchFamily="18" charset="0"/>
              </a:rPr>
              <a:t>u</a:t>
            </a:r>
            <a:r>
              <a:rPr lang="zh-CN" altLang="en-US" sz="1800" dirty="0">
                <a:solidFill>
                  <a:srgbClr val="0000FF"/>
                </a:solidFill>
                <a:latin typeface="Times New Roman" panose="02020603050405020304" pitchFamily="18" charset="0"/>
                <a:cs typeface="Times New Roman" panose="02020603050405020304" pitchFamily="18" charset="0"/>
              </a:rPr>
              <a:t>，</a:t>
            </a:r>
            <a:r>
              <a:rPr lang="en-US" altLang="zh-CN" sz="1800" dirty="0">
                <a:solidFill>
                  <a:srgbClr val="0000FF"/>
                </a:solidFill>
                <a:latin typeface="Times New Roman" panose="02020603050405020304" pitchFamily="18" charset="0"/>
                <a:cs typeface="Times New Roman" panose="02020603050405020304" pitchFamily="18" charset="0"/>
              </a:rPr>
              <a:t>i</a:t>
            </a:r>
            <a:r>
              <a:rPr lang="zh-CN" altLang="en-US" sz="1800" dirty="0">
                <a:solidFill>
                  <a:srgbClr val="0000FF"/>
                </a:solidFill>
                <a:latin typeface="Times New Roman" panose="02020603050405020304" pitchFamily="18" charset="0"/>
                <a:cs typeface="Times New Roman" panose="02020603050405020304" pitchFamily="18" charset="0"/>
              </a:rPr>
              <a:t>）进行优化</a:t>
            </a:r>
            <a:r>
              <a:rPr lang="zh-CN" altLang="en-US" sz="1800" dirty="0">
                <a:latin typeface="Times New Roman" panose="02020603050405020304" pitchFamily="18" charset="0"/>
                <a:cs typeface="Times New Roman" panose="02020603050405020304" pitchFamily="18" charset="0"/>
              </a:rPr>
              <a:t>，而不仅仅为显式反馈数据里观察到的数据进行优化，从而提高了模型的表达能力，推荐精度更高。</a:t>
            </a:r>
            <a:endParaRPr lang="zh-CN" altLang="en-US" sz="1800"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zh-CN" altLang="en-US" sz="1800" dirty="0">
                <a:solidFill>
                  <a:srgbClr val="FF0000"/>
                </a:solidFill>
                <a:latin typeface="Times New Roman" panose="02020603050405020304" pitchFamily="18" charset="0"/>
                <a:cs typeface="Times New Roman" panose="02020603050405020304" pitchFamily="18" charset="0"/>
              </a:rPr>
              <a:t>如何理解：</a:t>
            </a:r>
            <a:r>
              <a:rPr lang="en-US" altLang="zh-CN" sz="1800" dirty="0">
                <a:solidFill>
                  <a:srgbClr val="FF0000"/>
                </a:solidFill>
                <a:latin typeface="Times New Roman" panose="02020603050405020304" pitchFamily="18" charset="0"/>
                <a:cs typeface="Times New Roman" panose="02020603050405020304" pitchFamily="18" charset="0"/>
              </a:rPr>
              <a:t>WR-MF</a:t>
            </a:r>
            <a:r>
              <a:rPr lang="zh-CN" altLang="en-US" sz="1800" dirty="0">
                <a:solidFill>
                  <a:srgbClr val="FF0000"/>
                </a:solidFill>
                <a:latin typeface="Times New Roman" panose="02020603050405020304" pitchFamily="18" charset="0"/>
                <a:cs typeface="Times New Roman" panose="02020603050405020304" pitchFamily="18" charset="0"/>
              </a:rPr>
              <a:t>模型？</a:t>
            </a:r>
            <a:endParaRPr lang="zh-CN" altLang="en-US" sz="1800"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2"/>
          </p:nvPr>
        </p:nvSpPr>
        <p:spPr>
          <a:xfrm>
            <a:off x="10063480" y="6124575"/>
            <a:ext cx="760730" cy="275590"/>
          </a:xfrm>
        </p:spPr>
        <p:txBody>
          <a:bodyPr wrap="square"/>
          <a:lstStyle/>
          <a:p>
            <a:pPr>
              <a:defRPr/>
            </a:pPr>
            <a:fld id="{86CB4B4D-7CA3-9044-876B-883B54F8677D}" type="slidenum">
              <a:rPr lang="en-US" altLang="zh-CN" smtClean="0"/>
            </a:fld>
            <a:r>
              <a:rPr lang="en-US" altLang="zh-CN"/>
              <a:t>/120</a:t>
            </a:r>
            <a:endParaRPr lang="zh-CN" altLang="en-US" dirty="0"/>
          </a:p>
        </p:txBody>
      </p:sp>
      <p:sp>
        <p:nvSpPr>
          <p:cNvPr id="7" name="文本框 6"/>
          <p:cNvSpPr txBox="1"/>
          <p:nvPr/>
        </p:nvSpPr>
        <p:spPr>
          <a:xfrm>
            <a:off x="4329430" y="3869690"/>
            <a:ext cx="76200" cy="276860"/>
          </a:xfrm>
          <a:prstGeom prst="rect">
            <a:avLst/>
          </a:prstGeom>
          <a:noFill/>
        </p:spPr>
        <p:txBody>
          <a:bodyPr wrap="square" lIns="0" tIns="0" rIns="0" bIns="0" rtlCol="0">
            <a:spAutoFit/>
          </a:bodyPr>
          <a:lstStyle/>
          <a:p>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pic>
        <p:nvPicPr>
          <p:cNvPr id="11" name="图片 10"/>
          <p:cNvPicPr>
            <a:picLocks noChangeAspect="1"/>
          </p:cNvPicPr>
          <p:nvPr/>
        </p:nvPicPr>
        <p:blipFill>
          <a:blip r:embed="rId1"/>
          <a:stretch>
            <a:fillRect/>
          </a:stretch>
        </p:blipFill>
        <p:spPr>
          <a:xfrm>
            <a:off x="1151967" y="1390780"/>
            <a:ext cx="5343525" cy="750094"/>
          </a:xfrm>
          <a:prstGeom prst="rect">
            <a:avLst/>
          </a:prstGeom>
        </p:spPr>
      </p:pic>
      <p:pic>
        <p:nvPicPr>
          <p:cNvPr id="15" name="图片 14"/>
          <p:cNvPicPr>
            <a:picLocks noChangeAspect="1"/>
          </p:cNvPicPr>
          <p:nvPr/>
        </p:nvPicPr>
        <p:blipFill>
          <a:blip r:embed="rId2"/>
          <a:stretch>
            <a:fillRect/>
          </a:stretch>
        </p:blipFill>
        <p:spPr>
          <a:xfrm>
            <a:off x="9304904" y="1532948"/>
            <a:ext cx="1593215" cy="465455"/>
          </a:xfrm>
          <a:prstGeom prst="rect">
            <a:avLst/>
          </a:prstGeom>
        </p:spPr>
      </p:pic>
      <p:pic>
        <p:nvPicPr>
          <p:cNvPr id="4" name="图片 3"/>
          <p:cNvPicPr>
            <a:picLocks noChangeAspect="1"/>
          </p:cNvPicPr>
          <p:nvPr/>
        </p:nvPicPr>
        <p:blipFill>
          <a:blip r:embed="rId3"/>
          <a:stretch>
            <a:fillRect/>
          </a:stretch>
        </p:blipFill>
        <p:spPr>
          <a:xfrm>
            <a:off x="6425940" y="1532635"/>
            <a:ext cx="2788228" cy="660007"/>
          </a:xfrm>
          <a:prstGeom prst="rect">
            <a:avLst/>
          </a:prstGeom>
        </p:spPr>
      </p:pic>
    </p:spTree>
  </p:cSld>
  <p:clrMapOvr>
    <a:masterClrMapping/>
  </p:clrMapOvr>
  <p:transition spd="med"/>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3.5.6</a:t>
            </a:r>
            <a:r>
              <a:rPr kumimoji="1" lang="zh-CN" altLang="en-US" b="0" dirty="0">
                <a:sym typeface="+mn-ea"/>
              </a:rPr>
              <a:t>、</a:t>
            </a:r>
            <a:r>
              <a:rPr kumimoji="1" lang="en-US" altLang="zh-CN" b="0" dirty="0" err="1">
                <a:sym typeface="+mn-ea"/>
              </a:rPr>
              <a:t>WR</a:t>
            </a:r>
            <a:r>
              <a:rPr kumimoji="1" lang="en-US" altLang="zh-CN" b="0" dirty="0">
                <a:sym typeface="+mn-ea"/>
              </a:rPr>
              <a:t>-MF</a:t>
            </a:r>
            <a:r>
              <a:rPr kumimoji="1" lang="zh-CN" altLang="en-US" b="0" dirty="0">
                <a:sym typeface="+mn-ea"/>
              </a:rPr>
              <a:t>算法</a:t>
            </a:r>
            <a:endParaRPr kumimoji="1" lang="zh-CN" altLang="en-US" b="0" dirty="0">
              <a:sym typeface="+mn-ea"/>
            </a:endParaRPr>
          </a:p>
        </p:txBody>
      </p:sp>
      <p:sp>
        <p:nvSpPr>
          <p:cNvPr id="6" name="灯片编号占位符 5"/>
          <p:cNvSpPr>
            <a:spLocks noGrp="1"/>
          </p:cNvSpPr>
          <p:nvPr>
            <p:ph type="sldNum" sz="quarter" idx="2"/>
          </p:nvPr>
        </p:nvSpPr>
        <p:spPr>
          <a:xfrm>
            <a:off x="10010140" y="6124575"/>
            <a:ext cx="814070" cy="275590"/>
          </a:xfrm>
        </p:spPr>
        <p:txBody>
          <a:bodyPr wrap="square"/>
          <a:lstStyle/>
          <a:p>
            <a:pPr>
              <a:defRPr/>
            </a:pPr>
            <a:fld id="{86CB4B4D-7CA3-9044-876B-883B54F8677D}" type="slidenum">
              <a:rPr lang="en-US" altLang="zh-CN" smtClean="0"/>
            </a:fld>
            <a:r>
              <a:rPr lang="en-US" altLang="zh-CN"/>
              <a:t>/120</a:t>
            </a:r>
            <a:endParaRPr lang="zh-CN" altLang="en-US" dirty="0"/>
          </a:p>
        </p:txBody>
      </p:sp>
      <p:sp>
        <p:nvSpPr>
          <p:cNvPr id="7" name="文本框 6"/>
          <p:cNvSpPr txBox="1"/>
          <p:nvPr/>
        </p:nvSpPr>
        <p:spPr>
          <a:xfrm>
            <a:off x="4329430" y="3869690"/>
            <a:ext cx="76200" cy="276860"/>
          </a:xfrm>
          <a:prstGeom prst="rect">
            <a:avLst/>
          </a:prstGeom>
          <a:noFill/>
        </p:spPr>
        <p:txBody>
          <a:bodyPr wrap="square" lIns="0" tIns="0" rIns="0" bIns="0" rtlCol="0">
            <a:spAutoFit/>
          </a:bodyPr>
          <a:lstStyle/>
          <a:p>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pic>
        <p:nvPicPr>
          <p:cNvPr id="5" name="Picture 2" descr="Image result for Collaborative Filtering for Implicit Feedback Dataset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1015" y="1080135"/>
            <a:ext cx="7085330" cy="53200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04593" y="2794070"/>
            <a:ext cx="127000" cy="276860"/>
          </a:xfrm>
          <a:prstGeom prst="rect">
            <a:avLst/>
          </a:prstGeom>
          <a:noFill/>
        </p:spPr>
        <p:txBody>
          <a:bodyPr wrap="none" lIns="0" tIns="0" rIns="0" bIns="0" rtlCol="0">
            <a:spAutoFit/>
          </a:bodyPr>
          <a:lstStyle/>
          <a:p>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8" name="文本框 7"/>
          <p:cNvSpPr txBox="1"/>
          <p:nvPr/>
        </p:nvSpPr>
        <p:spPr>
          <a:xfrm>
            <a:off x="4504593" y="2794070"/>
            <a:ext cx="127000" cy="276860"/>
          </a:xfrm>
          <a:prstGeom prst="rect">
            <a:avLst/>
          </a:prstGeom>
          <a:noFill/>
        </p:spPr>
        <p:txBody>
          <a:bodyPr wrap="none" lIns="0" tIns="0" rIns="0" bIns="0" rtlCol="0">
            <a:spAutoFit/>
          </a:bodyPr>
          <a:lstStyle/>
          <a:p>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9" name="AutoShape 2" descr="https://img-blog.csdn.net/20150727183320668"/>
          <p:cNvSpPr>
            <a:spLocks noChangeAspect="1" noChangeArrowheads="1"/>
          </p:cNvSpPr>
          <p:nvPr/>
        </p:nvSpPr>
        <p:spPr bwMode="auto">
          <a:xfrm>
            <a:off x="4838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黑体" panose="02010609060101010101" pitchFamily="49" charset="-122"/>
              <a:ea typeface="黑体" panose="02010609060101010101" pitchFamily="49" charset="-122"/>
              <a:cs typeface="黑体" panose="02010609060101010101" pitchFamily="49" charset="-122"/>
            </a:endParaRPr>
          </a:p>
        </p:txBody>
      </p:sp>
      <p:sp>
        <p:nvSpPr>
          <p:cNvPr id="11" name="文本框 10"/>
          <p:cNvSpPr txBox="1"/>
          <p:nvPr/>
        </p:nvSpPr>
        <p:spPr>
          <a:xfrm>
            <a:off x="877739" y="1244181"/>
            <a:ext cx="10843206" cy="52168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smtClean="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对于该目标函数，</a:t>
            </a:r>
            <a:endParaRPr lang="en-US" altLang="zh-CN"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endParaRPr>
          </a:p>
          <a:p>
            <a:pPr marL="285750" indent="-285750">
              <a:lnSpc>
                <a:spcPct val="150000"/>
              </a:lnSpc>
              <a:buFont typeface="Arial" panose="020B0604020202020204" pitchFamily="34" charset="0"/>
              <a:buChar char="•"/>
            </a:pPr>
            <a:endParaRPr lang="en-US" altLang="zh-CN"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endParaRPr>
          </a:p>
          <a:p>
            <a:pPr marL="285750" indent="-285750">
              <a:lnSpc>
                <a:spcPct val="150000"/>
              </a:lnSpc>
              <a:buFont typeface="Arial" panose="020B0604020202020204" pitchFamily="34" charset="0"/>
              <a:buChar char="•"/>
            </a:pPr>
            <a:endParaRPr lang="en-US" altLang="zh-CN"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endParaRPr>
          </a:p>
          <a:p>
            <a:pPr marL="285750" indent="-285750" algn="just">
              <a:lnSpc>
                <a:spcPct val="15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我们使用交替最小二乘法</a:t>
            </a:r>
            <a:r>
              <a:rPr lang="en-US" altLang="zh-CN"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-Alternating-least-squares</a:t>
            </a:r>
            <a:r>
              <a:rPr lang="zh-CN" altLang="en-US"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a:t>
            </a:r>
            <a:r>
              <a:rPr lang="en-US" altLang="zh-CN"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ALS</a:t>
            </a:r>
            <a:r>
              <a:rPr lang="zh-CN" altLang="en-US"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）进行函数优化。其流程如下：</a:t>
            </a:r>
            <a:endParaRPr lang="en-US" altLang="zh-CN"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endParaRPr>
          </a:p>
          <a:p>
            <a:pPr lvl="4" indent="0">
              <a:lnSpc>
                <a:spcPct val="150000"/>
              </a:lnSpc>
            </a:pPr>
            <a:r>
              <a:rPr lang="en-US" altLang="zh-CN" sz="1600" dirty="0" smtClean="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	1</a:t>
            </a:r>
            <a:r>
              <a:rPr lang="zh-CN" altLang="en-US" sz="1600" dirty="0" smtClean="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、先</a:t>
            </a:r>
            <a:r>
              <a:rPr lang="zh-CN" altLang="en-US" sz="1600"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初始化</a:t>
            </a:r>
            <a:r>
              <a:rPr lang="en-US" altLang="zh-CN" sz="1600"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X</a:t>
            </a:r>
            <a:r>
              <a:rPr lang="zh-CN" altLang="en-US" sz="1600"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a:t>
            </a:r>
            <a:r>
              <a:rPr lang="en-US" altLang="zh-CN" sz="1600"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Y</a:t>
            </a:r>
            <a:r>
              <a:rPr lang="zh-CN" altLang="en-US" sz="1600"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，可以任意初始化（高斯分布初始化等）</a:t>
            </a:r>
            <a:endParaRPr lang="en-US" altLang="zh-CN" sz="1600"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endParaRPr>
          </a:p>
          <a:p>
            <a:pPr lvl="3" indent="0">
              <a:lnSpc>
                <a:spcPct val="150000"/>
              </a:lnSpc>
            </a:pPr>
            <a:r>
              <a:rPr lang="en-US" altLang="zh-CN" sz="1600" dirty="0" smtClean="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	2</a:t>
            </a:r>
            <a:r>
              <a:rPr lang="zh-CN" altLang="en-US" sz="1600" dirty="0" smtClean="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、先</a:t>
            </a:r>
            <a:r>
              <a:rPr lang="zh-CN" altLang="en-US" sz="1600"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固定</a:t>
            </a:r>
            <a:r>
              <a:rPr lang="en-US" altLang="zh-CN" sz="1600"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Y</a:t>
            </a:r>
            <a:r>
              <a:rPr lang="zh-CN" altLang="en-US" sz="1600"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a:t>
            </a:r>
            <a:r>
              <a:rPr lang="zh-CN" altLang="en-US" sz="1600" dirty="0" smtClean="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对</a:t>
            </a:r>
            <a:r>
              <a:rPr lang="en-US" altLang="zh-CN" sz="1600" dirty="0" err="1" smtClean="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X_u</a:t>
            </a:r>
            <a:r>
              <a:rPr lang="zh-CN" altLang="en-US" sz="1600" dirty="0" smtClean="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求导</a:t>
            </a:r>
            <a:r>
              <a:rPr lang="zh-CN" altLang="en-US" sz="1600"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得</a:t>
            </a:r>
            <a:r>
              <a:rPr lang="en-US" altLang="zh-CN" sz="1600"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a:t>
            </a:r>
            <a:endParaRPr lang="en-US" altLang="zh-CN" sz="1600"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endParaRPr>
          </a:p>
          <a:p>
            <a:pPr marL="285750" lvl="1" indent="-285750">
              <a:lnSpc>
                <a:spcPct val="150000"/>
              </a:lnSpc>
              <a:buFont typeface="Arial" panose="020B0604020202020204" pitchFamily="34" charset="0"/>
              <a:buChar char="•"/>
            </a:pPr>
            <a:endParaRPr lang="en-US" altLang="zh-CN"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endParaRPr>
          </a:p>
          <a:p>
            <a:pPr marL="285750" lvl="1" indent="-285750">
              <a:lnSpc>
                <a:spcPct val="150000"/>
              </a:lnSpc>
              <a:buFont typeface="Arial" panose="020B0604020202020204" pitchFamily="34" charset="0"/>
              <a:buChar char="•"/>
            </a:pPr>
            <a:endParaRPr lang="en-US" altLang="zh-CN"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endParaRPr>
          </a:p>
          <a:p>
            <a:pPr marL="285750" lvl="1" indent="-285750">
              <a:lnSpc>
                <a:spcPct val="150000"/>
              </a:lnSpc>
              <a:buFont typeface="Arial" panose="020B0604020202020204" pitchFamily="34" charset="0"/>
              <a:buChar char="•"/>
            </a:pPr>
            <a:endParaRPr lang="en-US" altLang="zh-CN"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endParaRPr>
          </a:p>
          <a:p>
            <a:pPr marL="285750" lvl="1" indent="-285750">
              <a:lnSpc>
                <a:spcPct val="150000"/>
              </a:lnSpc>
              <a:buFont typeface="Arial" panose="020B0604020202020204" pitchFamily="34" charset="0"/>
              <a:buChar char="•"/>
            </a:pPr>
            <a:endParaRPr lang="en-US" altLang="zh-CN" sz="1600"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endParaRPr>
          </a:p>
          <a:p>
            <a:pPr>
              <a:lnSpc>
                <a:spcPct val="150000"/>
              </a:lnSpc>
            </a:pPr>
            <a:r>
              <a:rPr lang="en-US" altLang="zh-CN" sz="1600" dirty="0" smtClean="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	</a:t>
            </a:r>
            <a:r>
              <a:rPr lang="zh-CN" altLang="en-US" sz="1600" dirty="0" smtClean="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其中，  是</a:t>
            </a:r>
            <a:r>
              <a:rPr lang="en-US" altLang="zh-CN" sz="1600"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n</a:t>
            </a:r>
            <a:r>
              <a:rPr lang="zh-CN" altLang="en-US" sz="1600"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a:t>
            </a:r>
            <a:r>
              <a:rPr lang="en-US" altLang="zh-CN" sz="1600"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n</a:t>
            </a:r>
            <a:r>
              <a:rPr lang="zh-CN" altLang="en-US" sz="1600"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维的对角矩阵，对角线上的每一个元素</a:t>
            </a:r>
            <a:r>
              <a:rPr lang="zh-CN" altLang="en-US" sz="1600" dirty="0" smtClean="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为</a:t>
            </a:r>
            <a:r>
              <a:rPr lang="en-US" altLang="zh-CN" sz="1600" dirty="0" err="1" smtClean="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c_ui</a:t>
            </a:r>
            <a:r>
              <a:rPr lang="en-US" altLang="zh-CN" sz="1600" dirty="0" smtClean="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 p(u)</a:t>
            </a:r>
            <a:r>
              <a:rPr lang="zh-CN" altLang="en-US" sz="1600" dirty="0" smtClean="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是</a:t>
            </a:r>
            <a:r>
              <a:rPr lang="en-US" altLang="zh-CN" sz="1600"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n</a:t>
            </a:r>
            <a:r>
              <a:rPr lang="zh-CN" altLang="en-US" sz="1600"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维的列向量，第</a:t>
            </a:r>
            <a:r>
              <a:rPr lang="en-US" altLang="zh-CN" sz="1600" dirty="0" err="1">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i</a:t>
            </a:r>
            <a:r>
              <a:rPr lang="zh-CN" altLang="en-US" sz="1600"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个元素</a:t>
            </a:r>
            <a:r>
              <a:rPr lang="zh-CN" altLang="en-US" sz="1600" dirty="0" smtClean="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为</a:t>
            </a:r>
            <a:r>
              <a:rPr lang="en-US" altLang="zh-CN" sz="1600" dirty="0" err="1" smtClean="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p_ui</a:t>
            </a:r>
            <a:endParaRPr lang="en-US" altLang="zh-CN"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endParaRPr>
          </a:p>
          <a:p>
            <a:pPr>
              <a:lnSpc>
                <a:spcPct val="150000"/>
              </a:lnSpc>
            </a:pPr>
            <a:r>
              <a:rPr lang="en-US" altLang="zh-CN" sz="1600" b="0" dirty="0" smtClean="0">
                <a:latin typeface="黑体" panose="02010609060101010101" pitchFamily="49" charset="-122"/>
                <a:ea typeface="黑体" panose="02010609060101010101" pitchFamily="49" charset="-122"/>
                <a:cs typeface="黑体" panose="02010609060101010101" pitchFamily="49" charset="-122"/>
              </a:rPr>
              <a:t>	</a:t>
            </a:r>
            <a:r>
              <a:rPr lang="zh-CN" altLang="en-US" sz="1600" dirty="0">
                <a:latin typeface="黑体" panose="02010609060101010101" pitchFamily="49" charset="-122"/>
                <a:ea typeface="黑体" panose="02010609060101010101" pitchFamily="49" charset="-122"/>
                <a:cs typeface="黑体" panose="02010609060101010101" pitchFamily="49" charset="-122"/>
              </a:rPr>
              <a:t>然后，令导数为</a:t>
            </a:r>
            <a:r>
              <a:rPr lang="en-US" altLang="zh-CN" sz="1600" dirty="0">
                <a:latin typeface="黑体" panose="02010609060101010101" pitchFamily="49" charset="-122"/>
                <a:ea typeface="黑体" panose="02010609060101010101" pitchFamily="49" charset="-122"/>
                <a:cs typeface="黑体" panose="02010609060101010101" pitchFamily="49" charset="-122"/>
              </a:rPr>
              <a:t>0</a:t>
            </a:r>
            <a:r>
              <a:rPr lang="zh-CN" altLang="en-US" sz="1600" dirty="0">
                <a:latin typeface="黑体" panose="02010609060101010101" pitchFamily="49" charset="-122"/>
                <a:ea typeface="黑体" panose="02010609060101010101" pitchFamily="49" charset="-122"/>
                <a:cs typeface="黑体" panose="02010609060101010101" pitchFamily="49" charset="-122"/>
              </a:rPr>
              <a:t>可得：</a:t>
            </a:r>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p>
            <a:pPr>
              <a:lnSpc>
                <a:spcPct val="150000"/>
              </a:lnSpc>
            </a:pPr>
            <a:endParaRPr lang="en-US" altLang="zh-CN" sz="1600" b="0" dirty="0">
              <a:latin typeface="黑体" panose="02010609060101010101" pitchFamily="49" charset="-122"/>
              <a:ea typeface="黑体" panose="02010609060101010101" pitchFamily="49" charset="-122"/>
              <a:cs typeface="黑体" panose="02010609060101010101" pitchFamily="49" charset="-122"/>
            </a:endParaRPr>
          </a:p>
        </p:txBody>
      </p:sp>
      <p:pic>
        <p:nvPicPr>
          <p:cNvPr id="12" name="Picture 4" descr="https://img-blog.csdn.net/2015072718332066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76562" y="1675910"/>
            <a:ext cx="4181475" cy="718185"/>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rotWithShape="1">
          <a:blip r:embed="rId2"/>
          <a:srcRect b="16722"/>
          <a:stretch>
            <a:fillRect/>
          </a:stretch>
        </p:blipFill>
        <p:spPr>
          <a:xfrm>
            <a:off x="3378881" y="3700302"/>
            <a:ext cx="4650105" cy="1527206"/>
          </a:xfrm>
          <a:prstGeom prst="rect">
            <a:avLst/>
          </a:prstGeom>
        </p:spPr>
      </p:pic>
      <p:sp>
        <p:nvSpPr>
          <p:cNvPr id="2" name="标题 1"/>
          <p:cNvSpPr>
            <a:spLocks noGrp="1"/>
          </p:cNvSpPr>
          <p:nvPr>
            <p:ph type="title"/>
          </p:nvPr>
        </p:nvSpPr>
        <p:spPr/>
        <p:txBody>
          <a:bodyPr>
            <a:normAutofit/>
          </a:bodyPr>
          <a:lstStyle/>
          <a:p>
            <a:r>
              <a:rPr kumimoji="1" lang="en-US" altLang="zh-CN" b="0" dirty="0">
                <a:sym typeface="+mn-ea"/>
              </a:rPr>
              <a:t>3.5.6</a:t>
            </a:r>
            <a:r>
              <a:rPr kumimoji="1" lang="zh-CN" altLang="en-US" b="0" dirty="0">
                <a:sym typeface="+mn-ea"/>
              </a:rPr>
              <a:t>、</a:t>
            </a:r>
            <a:r>
              <a:rPr kumimoji="1" lang="en-US" altLang="zh-CN" b="0" dirty="0" err="1">
                <a:sym typeface="+mn-ea"/>
              </a:rPr>
              <a:t>WR</a:t>
            </a:r>
            <a:r>
              <a:rPr kumimoji="1" lang="en-US" altLang="zh-CN" b="0" dirty="0">
                <a:sym typeface="+mn-ea"/>
              </a:rPr>
              <a:t>-MF</a:t>
            </a:r>
            <a:r>
              <a:rPr kumimoji="1" lang="zh-CN" altLang="en-US" b="0" dirty="0">
                <a:sym typeface="+mn-ea"/>
              </a:rPr>
              <a:t>算法</a:t>
            </a:r>
            <a:r>
              <a:rPr kumimoji="1" lang="en-US" altLang="zh-CN" b="0" dirty="0" smtClean="0">
                <a:sym typeface="+mn-ea"/>
              </a:rPr>
              <a:t>——</a:t>
            </a:r>
            <a:r>
              <a:rPr kumimoji="1" lang="zh-CN" altLang="en-US" b="0" dirty="0">
                <a:sym typeface="+mn-ea"/>
              </a:rPr>
              <a:t>更新过程</a:t>
            </a:r>
            <a:endParaRPr kumimoji="1" lang="zh-CN" altLang="en-US" b="0" dirty="0">
              <a:sym typeface="+mn-ea"/>
            </a:endParaRPr>
          </a:p>
        </p:txBody>
      </p:sp>
      <p:sp>
        <p:nvSpPr>
          <p:cNvPr id="5" name="灯片编号占位符 4"/>
          <p:cNvSpPr>
            <a:spLocks noGrp="1"/>
          </p:cNvSpPr>
          <p:nvPr>
            <p:ph type="sldNum" sz="quarter" idx="2"/>
          </p:nvPr>
        </p:nvSpPr>
        <p:spPr>
          <a:xfrm>
            <a:off x="9979660" y="6124575"/>
            <a:ext cx="844550" cy="275590"/>
          </a:xfrm>
        </p:spPr>
        <p:txBody>
          <a:bodyPr wrap="square"/>
          <a:lstStyle/>
          <a:p>
            <a:pPr>
              <a:defRPr/>
            </a:pPr>
            <a:fld id="{86CB4B4D-7CA3-9044-876B-883B54F8677D}" type="slidenum">
              <a:rPr lang="en-US" altLang="zh-CN" smtClean="0"/>
            </a:fld>
            <a:r>
              <a:rPr lang="en-US" altLang="zh-CN"/>
              <a:t>/120</a:t>
            </a:r>
            <a:endParaRPr lang="zh-CN" altLang="en-US" dirty="0"/>
          </a:p>
        </p:txBody>
      </p:sp>
      <p:pic>
        <p:nvPicPr>
          <p:cNvPr id="15" name="图片 14"/>
          <p:cNvPicPr>
            <a:picLocks noChangeAspect="1"/>
          </p:cNvPicPr>
          <p:nvPr/>
        </p:nvPicPr>
        <p:blipFill rotWithShape="1">
          <a:blip r:embed="rId3"/>
          <a:srcRect t="14843" b="25291"/>
          <a:stretch>
            <a:fillRect/>
          </a:stretch>
        </p:blipFill>
        <p:spPr>
          <a:xfrm>
            <a:off x="4504593" y="5926885"/>
            <a:ext cx="3414314" cy="606830"/>
          </a:xfrm>
          <a:prstGeom prst="rect">
            <a:avLst/>
          </a:prstGeom>
        </p:spPr>
      </p:pic>
      <p:pic>
        <p:nvPicPr>
          <p:cNvPr id="3" name="图片 2"/>
          <p:cNvPicPr>
            <a:picLocks noChangeAspect="1"/>
          </p:cNvPicPr>
          <p:nvPr/>
        </p:nvPicPr>
        <p:blipFill>
          <a:blip r:embed="rId4"/>
          <a:stretch>
            <a:fillRect/>
          </a:stretch>
        </p:blipFill>
        <p:spPr>
          <a:xfrm>
            <a:off x="2421363" y="5397806"/>
            <a:ext cx="258798" cy="221827"/>
          </a:xfrm>
          <a:prstGeom prst="rect">
            <a:avLst/>
          </a:prstGeom>
        </p:spPr>
      </p:pic>
    </p:spTree>
  </p:cSld>
  <p:clrMapOvr>
    <a:masterClrMapping/>
  </p:clrMapOvr>
  <p:transition spd="med"/>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04593" y="2794070"/>
            <a:ext cx="127000" cy="276860"/>
          </a:xfrm>
          <a:prstGeom prst="rect">
            <a:avLst/>
          </a:prstGeom>
          <a:noFill/>
        </p:spPr>
        <p:txBody>
          <a:bodyPr wrap="none" lIns="0" tIns="0" rIns="0" bIns="0" rtlCol="0">
            <a:spAutoFit/>
          </a:bodyPr>
          <a:lstStyle/>
          <a:p>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7" name="文本框 6"/>
          <p:cNvSpPr txBox="1"/>
          <p:nvPr/>
        </p:nvSpPr>
        <p:spPr>
          <a:xfrm>
            <a:off x="835815" y="1727294"/>
            <a:ext cx="9877269" cy="3754874"/>
          </a:xfrm>
          <a:prstGeom prst="rect">
            <a:avLst/>
          </a:prstGeom>
          <a:noFill/>
        </p:spPr>
        <p:txBody>
          <a:bodyPr wrap="square" rtlCol="0">
            <a:spAutoFit/>
          </a:bodyPr>
          <a:lstStyle/>
          <a:p>
            <a:pPr lvl="4" indent="0" algn="just"/>
            <a:r>
              <a:rPr lang="en-US" altLang="zh-CN" sz="1600" dirty="0" smtClean="0">
                <a:latin typeface="黑体" panose="02010609060101010101" pitchFamily="49" charset="-122"/>
                <a:ea typeface="黑体" panose="02010609060101010101" pitchFamily="49" charset="-122"/>
                <a:cs typeface="黑体" panose="02010609060101010101" pitchFamily="49" charset="-122"/>
              </a:rPr>
              <a:t>	3</a:t>
            </a:r>
            <a:r>
              <a:rPr lang="zh-CN" altLang="en-US" sz="1600" dirty="0">
                <a:latin typeface="黑体" panose="02010609060101010101" pitchFamily="49" charset="-122"/>
                <a:ea typeface="黑体" panose="02010609060101010101" pitchFamily="49" charset="-122"/>
                <a:cs typeface="黑体" panose="02010609060101010101" pitchFamily="49" charset="-122"/>
              </a:rPr>
              <a:t>、固定</a:t>
            </a:r>
            <a:r>
              <a:rPr lang="en-US" altLang="zh-CN" sz="1600" dirty="0">
                <a:latin typeface="黑体" panose="02010609060101010101" pitchFamily="49" charset="-122"/>
                <a:ea typeface="黑体" panose="02010609060101010101" pitchFamily="49" charset="-122"/>
                <a:cs typeface="黑体" panose="02010609060101010101" pitchFamily="49" charset="-122"/>
              </a:rPr>
              <a:t>X</a:t>
            </a:r>
            <a:r>
              <a:rPr lang="zh-CN" altLang="en-US" sz="1600" dirty="0">
                <a:latin typeface="黑体" panose="02010609060101010101" pitchFamily="49" charset="-122"/>
                <a:ea typeface="黑体" panose="02010609060101010101" pitchFamily="49" charset="-122"/>
                <a:cs typeface="黑体" panose="02010609060101010101" pitchFamily="49" charset="-122"/>
              </a:rPr>
              <a:t>，对</a:t>
            </a:r>
            <a:r>
              <a:rPr lang="en-US" altLang="zh-CN" sz="1600" dirty="0">
                <a:latin typeface="黑体" panose="02010609060101010101" pitchFamily="49" charset="-122"/>
                <a:ea typeface="黑体" panose="02010609060101010101" pitchFamily="49" charset="-122"/>
                <a:cs typeface="黑体" panose="02010609060101010101" pitchFamily="49" charset="-122"/>
              </a:rPr>
              <a:t>Y</a:t>
            </a:r>
            <a:r>
              <a:rPr lang="zh-CN" altLang="en-US" sz="1600" dirty="0">
                <a:latin typeface="黑体" panose="02010609060101010101" pitchFamily="49" charset="-122"/>
                <a:ea typeface="黑体" panose="02010609060101010101" pitchFamily="49" charset="-122"/>
                <a:cs typeface="黑体" panose="02010609060101010101" pitchFamily="49" charset="-122"/>
              </a:rPr>
              <a:t>进行求导，令其导数为</a:t>
            </a:r>
            <a:r>
              <a:rPr lang="en-US" altLang="zh-CN" sz="1600" dirty="0">
                <a:latin typeface="黑体" panose="02010609060101010101" pitchFamily="49" charset="-122"/>
                <a:ea typeface="黑体" panose="02010609060101010101" pitchFamily="49" charset="-122"/>
                <a:cs typeface="黑体" panose="02010609060101010101" pitchFamily="49" charset="-122"/>
              </a:rPr>
              <a:t>0</a:t>
            </a:r>
            <a:r>
              <a:rPr lang="zh-CN" altLang="en-US" sz="1600" dirty="0">
                <a:latin typeface="黑体" panose="02010609060101010101" pitchFamily="49" charset="-122"/>
                <a:ea typeface="黑体" panose="02010609060101010101" pitchFamily="49" charset="-122"/>
                <a:cs typeface="黑体" panose="02010609060101010101" pitchFamily="49" charset="-122"/>
              </a:rPr>
              <a:t>，</a:t>
            </a:r>
            <a:r>
              <a:rPr lang="zh-CN" altLang="en-US" sz="1600" dirty="0" smtClean="0">
                <a:latin typeface="黑体" panose="02010609060101010101" pitchFamily="49" charset="-122"/>
                <a:ea typeface="黑体" panose="02010609060101010101" pitchFamily="49" charset="-122"/>
                <a:cs typeface="黑体" panose="02010609060101010101" pitchFamily="49" charset="-122"/>
              </a:rPr>
              <a:t>由于</a:t>
            </a:r>
            <a:r>
              <a:rPr lang="en-US" altLang="zh-CN" sz="1600" dirty="0" err="1" smtClean="0">
                <a:latin typeface="黑体" panose="02010609060101010101" pitchFamily="49" charset="-122"/>
                <a:ea typeface="黑体" panose="02010609060101010101" pitchFamily="49" charset="-122"/>
                <a:cs typeface="黑体" panose="02010609060101010101" pitchFamily="49" charset="-122"/>
              </a:rPr>
              <a:t>x_u</a:t>
            </a:r>
            <a:r>
              <a:rPr lang="zh-CN" altLang="en-US" sz="1600" dirty="0" smtClean="0">
                <a:latin typeface="黑体" panose="02010609060101010101" pitchFamily="49" charset="-122"/>
                <a:ea typeface="黑体" panose="02010609060101010101" pitchFamily="49" charset="-122"/>
                <a:cs typeface="黑体" panose="02010609060101010101" pitchFamily="49" charset="-122"/>
              </a:rPr>
              <a:t>和</a:t>
            </a:r>
            <a:r>
              <a:rPr lang="en-US" altLang="zh-CN" sz="1600" dirty="0" err="1" smtClean="0">
                <a:latin typeface="黑体" panose="02010609060101010101" pitchFamily="49" charset="-122"/>
                <a:ea typeface="黑体" panose="02010609060101010101" pitchFamily="49" charset="-122"/>
                <a:cs typeface="黑体" panose="02010609060101010101" pitchFamily="49" charset="-122"/>
              </a:rPr>
              <a:t>y_i</a:t>
            </a:r>
            <a:r>
              <a:rPr lang="zh-CN" altLang="en-US" sz="1600" dirty="0" smtClean="0">
                <a:latin typeface="黑体" panose="02010609060101010101" pitchFamily="49" charset="-122"/>
                <a:ea typeface="黑体" panose="02010609060101010101" pitchFamily="49" charset="-122"/>
                <a:cs typeface="黑体" panose="02010609060101010101" pitchFamily="49" charset="-122"/>
              </a:rPr>
              <a:t>在</a:t>
            </a:r>
            <a:r>
              <a:rPr lang="zh-CN" altLang="en-US" sz="1600" dirty="0">
                <a:latin typeface="黑体" panose="02010609060101010101" pitchFamily="49" charset="-122"/>
                <a:ea typeface="黑体" panose="02010609060101010101" pitchFamily="49" charset="-122"/>
                <a:cs typeface="黑体" panose="02010609060101010101" pitchFamily="49" charset="-122"/>
              </a:rPr>
              <a:t>公式中是对称的，所以</a:t>
            </a:r>
            <a:r>
              <a:rPr lang="zh-CN" altLang="en-US" sz="1600" dirty="0" smtClean="0">
                <a:latin typeface="黑体" panose="02010609060101010101" pitchFamily="49" charset="-122"/>
                <a:ea typeface="黑体" panose="02010609060101010101" pitchFamily="49" charset="-122"/>
                <a:cs typeface="黑体" panose="02010609060101010101" pitchFamily="49" charset="-122"/>
              </a:rPr>
              <a:t>很容易</a:t>
            </a:r>
            <a:r>
              <a:rPr lang="zh-CN" altLang="en-US" sz="1600" dirty="0">
                <a:latin typeface="黑体" panose="02010609060101010101" pitchFamily="49" charset="-122"/>
                <a:ea typeface="黑体" panose="02010609060101010101" pitchFamily="49" charset="-122"/>
                <a:cs typeface="黑体" panose="02010609060101010101" pitchFamily="49" charset="-122"/>
              </a:rPr>
              <a:t>的得到</a:t>
            </a:r>
            <a:r>
              <a:rPr lang="zh-CN" altLang="en-US" sz="1600" dirty="0" smtClean="0">
                <a:latin typeface="黑体" panose="02010609060101010101" pitchFamily="49" charset="-122"/>
                <a:ea typeface="黑体" panose="02010609060101010101" pitchFamily="49" charset="-122"/>
                <a:cs typeface="黑体" panose="02010609060101010101" pitchFamily="49" charset="-122"/>
              </a:rPr>
              <a:t>：</a:t>
            </a:r>
            <a:endParaRPr lang="en-US" altLang="zh-CN" sz="1600" dirty="0" smtClean="0">
              <a:latin typeface="黑体" panose="02010609060101010101" pitchFamily="49" charset="-122"/>
              <a:ea typeface="黑体" panose="02010609060101010101" pitchFamily="49" charset="-122"/>
              <a:cs typeface="黑体" panose="02010609060101010101" pitchFamily="49" charset="-122"/>
            </a:endParaRPr>
          </a:p>
          <a:p>
            <a:pPr lvl="1" algn="just"/>
            <a:r>
              <a:rPr lang="en-US" altLang="zh-CN" sz="1600" dirty="0" smtClean="0">
                <a:latin typeface="黑体" panose="02010609060101010101" pitchFamily="49" charset="-122"/>
                <a:ea typeface="黑体" panose="02010609060101010101" pitchFamily="49" charset="-122"/>
                <a:cs typeface="黑体" panose="02010609060101010101" pitchFamily="49" charset="-122"/>
              </a:rPr>
              <a:t>	</a:t>
            </a:r>
            <a:endParaRPr lang="en-US" altLang="zh-CN" sz="1600" dirty="0" smtClean="0">
              <a:latin typeface="黑体" panose="02010609060101010101" pitchFamily="49" charset="-122"/>
              <a:ea typeface="黑体" panose="02010609060101010101" pitchFamily="49" charset="-122"/>
              <a:cs typeface="黑体" panose="02010609060101010101" pitchFamily="49" charset="-122"/>
            </a:endParaRPr>
          </a:p>
          <a:p>
            <a:pPr lvl="1" algn="just"/>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p>
            <a:pPr lvl="1" algn="just"/>
            <a:r>
              <a:rPr lang="en-US" altLang="zh-CN" sz="1600" dirty="0" smtClean="0">
                <a:latin typeface="黑体" panose="02010609060101010101" pitchFamily="49" charset="-122"/>
                <a:ea typeface="黑体" panose="02010609060101010101" pitchFamily="49" charset="-122"/>
                <a:cs typeface="黑体" panose="02010609060101010101" pitchFamily="49" charset="-122"/>
              </a:rPr>
              <a:t>	</a:t>
            </a:r>
            <a:endParaRPr lang="en-US" altLang="zh-CN" sz="1600" dirty="0" smtClean="0">
              <a:latin typeface="黑体" panose="02010609060101010101" pitchFamily="49" charset="-122"/>
              <a:ea typeface="黑体" panose="02010609060101010101" pitchFamily="49" charset="-122"/>
              <a:cs typeface="黑体" panose="02010609060101010101" pitchFamily="49" charset="-122"/>
            </a:endParaRPr>
          </a:p>
          <a:p>
            <a:pPr lvl="1" algn="just"/>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p>
            <a:pPr lvl="1" algn="just"/>
            <a:endParaRPr lang="en-US" altLang="zh-CN" sz="1600" dirty="0" smtClean="0">
              <a:latin typeface="黑体" panose="02010609060101010101" pitchFamily="49" charset="-122"/>
              <a:ea typeface="黑体" panose="02010609060101010101" pitchFamily="49" charset="-122"/>
              <a:cs typeface="黑体" panose="02010609060101010101" pitchFamily="49" charset="-122"/>
            </a:endParaRPr>
          </a:p>
          <a:p>
            <a:pPr lvl="1" algn="just"/>
            <a:r>
              <a:rPr lang="en-US" altLang="zh-CN" sz="1600" dirty="0">
                <a:latin typeface="黑体" panose="02010609060101010101" pitchFamily="49" charset="-122"/>
                <a:ea typeface="黑体" panose="02010609060101010101" pitchFamily="49" charset="-122"/>
                <a:cs typeface="黑体" panose="02010609060101010101" pitchFamily="49" charset="-122"/>
              </a:rPr>
              <a:t>	</a:t>
            </a:r>
            <a:r>
              <a:rPr lang="zh-CN" altLang="en-US" sz="1600" dirty="0" smtClean="0">
                <a:latin typeface="黑体" panose="02010609060101010101" pitchFamily="49" charset="-122"/>
                <a:ea typeface="黑体" panose="02010609060101010101" pitchFamily="49" charset="-122"/>
                <a:cs typeface="黑体" panose="02010609060101010101" pitchFamily="49" charset="-122"/>
              </a:rPr>
              <a:t>得到</a:t>
            </a:r>
            <a:r>
              <a:rPr lang="zh-CN" altLang="en-US" sz="1600" dirty="0">
                <a:latin typeface="黑体" panose="02010609060101010101" pitchFamily="49" charset="-122"/>
                <a:ea typeface="黑体" panose="02010609060101010101" pitchFamily="49" charset="-122"/>
                <a:cs typeface="黑体" panose="02010609060101010101" pitchFamily="49" charset="-122"/>
              </a:rPr>
              <a:t>：</a:t>
            </a:r>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p>
            <a:endParaRPr lang="en-US" altLang="zh-CN" dirty="0">
              <a:latin typeface="黑体" panose="02010609060101010101" pitchFamily="49" charset="-122"/>
              <a:ea typeface="黑体" panose="02010609060101010101" pitchFamily="49" charset="-122"/>
              <a:cs typeface="黑体" panose="02010609060101010101" pitchFamily="49" charset="-122"/>
            </a:endParaRPr>
          </a:p>
          <a:p>
            <a:endParaRPr lang="en-US" altLang="zh-CN" dirty="0">
              <a:latin typeface="黑体" panose="02010609060101010101" pitchFamily="49" charset="-122"/>
              <a:ea typeface="黑体" panose="02010609060101010101" pitchFamily="49" charset="-122"/>
              <a:cs typeface="黑体" panose="02010609060101010101" pitchFamily="49" charset="-122"/>
            </a:endParaRPr>
          </a:p>
          <a:p>
            <a:endParaRPr lang="en-US" altLang="zh-CN" dirty="0">
              <a:latin typeface="黑体" panose="02010609060101010101" pitchFamily="49" charset="-122"/>
              <a:ea typeface="黑体" panose="02010609060101010101" pitchFamily="49" charset="-122"/>
              <a:cs typeface="黑体" panose="02010609060101010101" pitchFamily="49" charset="-122"/>
            </a:endParaRPr>
          </a:p>
          <a:p>
            <a:r>
              <a:rPr lang="en-US" altLang="zh-CN" sz="1600" dirty="0" smtClean="0">
                <a:latin typeface="黑体" panose="02010609060101010101" pitchFamily="49" charset="-122"/>
                <a:ea typeface="黑体" panose="02010609060101010101" pitchFamily="49" charset="-122"/>
                <a:cs typeface="黑体" panose="02010609060101010101" pitchFamily="49" charset="-122"/>
              </a:rPr>
              <a:t>	</a:t>
            </a:r>
            <a:endParaRPr lang="en-US" altLang="zh-CN" sz="1600" dirty="0" smtClean="0">
              <a:latin typeface="黑体" panose="02010609060101010101" pitchFamily="49" charset="-122"/>
              <a:ea typeface="黑体" panose="02010609060101010101" pitchFamily="49" charset="-122"/>
              <a:cs typeface="黑体" panose="02010609060101010101" pitchFamily="49" charset="-122"/>
            </a:endParaRPr>
          </a:p>
          <a:p>
            <a:pPr lvl="1"/>
            <a:r>
              <a:rPr lang="en-US" altLang="zh-CN" sz="1600" dirty="0" smtClean="0">
                <a:latin typeface="黑体" panose="02010609060101010101" pitchFamily="49" charset="-122"/>
                <a:ea typeface="黑体" panose="02010609060101010101" pitchFamily="49" charset="-122"/>
                <a:cs typeface="黑体" panose="02010609060101010101" pitchFamily="49" charset="-122"/>
              </a:rPr>
              <a:t>	4</a:t>
            </a:r>
            <a:r>
              <a:rPr lang="zh-CN" altLang="en-US" sz="1600" dirty="0" smtClean="0">
                <a:latin typeface="黑体" panose="02010609060101010101" pitchFamily="49" charset="-122"/>
                <a:ea typeface="黑体" panose="02010609060101010101" pitchFamily="49" charset="-122"/>
                <a:cs typeface="黑体" panose="02010609060101010101" pitchFamily="49" charset="-122"/>
              </a:rPr>
              <a:t>、把</a:t>
            </a:r>
            <a:r>
              <a:rPr lang="en-US" altLang="zh-CN" sz="1600" dirty="0">
                <a:latin typeface="黑体" panose="02010609060101010101" pitchFamily="49" charset="-122"/>
                <a:ea typeface="黑体" panose="02010609060101010101" pitchFamily="49" charset="-122"/>
                <a:cs typeface="黑体" panose="02010609060101010101" pitchFamily="49" charset="-122"/>
              </a:rPr>
              <a:t>x</a:t>
            </a:r>
            <a:r>
              <a:rPr lang="zh-CN" altLang="en-US" sz="1600" dirty="0">
                <a:latin typeface="黑体" panose="02010609060101010101" pitchFamily="49" charset="-122"/>
                <a:ea typeface="黑体" panose="02010609060101010101" pitchFamily="49" charset="-122"/>
                <a:cs typeface="黑体" panose="02010609060101010101" pitchFamily="49" charset="-122"/>
              </a:rPr>
              <a:t>和</a:t>
            </a:r>
            <a:r>
              <a:rPr lang="en-US" altLang="zh-CN" sz="1600" dirty="0">
                <a:latin typeface="黑体" panose="02010609060101010101" pitchFamily="49" charset="-122"/>
                <a:ea typeface="黑体" panose="02010609060101010101" pitchFamily="49" charset="-122"/>
                <a:cs typeface="黑体" panose="02010609060101010101" pitchFamily="49" charset="-122"/>
              </a:rPr>
              <a:t>y</a:t>
            </a:r>
            <a:r>
              <a:rPr lang="zh-CN" altLang="en-US" sz="1600" dirty="0">
                <a:latin typeface="黑体" panose="02010609060101010101" pitchFamily="49" charset="-122"/>
                <a:ea typeface="黑体" panose="02010609060101010101" pitchFamily="49" charset="-122"/>
                <a:cs typeface="黑体" panose="02010609060101010101" pitchFamily="49" charset="-122"/>
              </a:rPr>
              <a:t>带入损失函数，使得损失函数最小。重复上面</a:t>
            </a:r>
            <a:r>
              <a:rPr lang="en-US" altLang="zh-CN" sz="1600" dirty="0">
                <a:latin typeface="黑体" panose="02010609060101010101" pitchFamily="49" charset="-122"/>
                <a:ea typeface="黑体" panose="02010609060101010101" pitchFamily="49" charset="-122"/>
                <a:cs typeface="黑体" panose="02010609060101010101" pitchFamily="49" charset="-122"/>
              </a:rPr>
              <a:t>2</a:t>
            </a:r>
            <a:r>
              <a:rPr lang="zh-CN" altLang="en-US" sz="1600" dirty="0">
                <a:latin typeface="黑体" panose="02010609060101010101" pitchFamily="49" charset="-122"/>
                <a:ea typeface="黑体" panose="02010609060101010101" pitchFamily="49" charset="-122"/>
                <a:cs typeface="黑体" panose="02010609060101010101" pitchFamily="49" charset="-122"/>
              </a:rPr>
              <a:t>和</a:t>
            </a:r>
            <a:r>
              <a:rPr lang="en-US" altLang="zh-CN" sz="1600" dirty="0">
                <a:latin typeface="黑体" panose="02010609060101010101" pitchFamily="49" charset="-122"/>
                <a:ea typeface="黑体" panose="02010609060101010101" pitchFamily="49" charset="-122"/>
                <a:cs typeface="黑体" panose="02010609060101010101" pitchFamily="49" charset="-122"/>
              </a:rPr>
              <a:t>3</a:t>
            </a:r>
            <a:r>
              <a:rPr lang="zh-CN" altLang="en-US" sz="1600" dirty="0">
                <a:latin typeface="黑体" panose="02010609060101010101" pitchFamily="49" charset="-122"/>
                <a:ea typeface="黑体" panose="02010609060101010101" pitchFamily="49" charset="-122"/>
                <a:cs typeface="黑体" panose="02010609060101010101" pitchFamily="49" charset="-122"/>
              </a:rPr>
              <a:t>步骤，</a:t>
            </a:r>
            <a:r>
              <a:rPr lang="zh-CN" altLang="en-US" sz="1600" dirty="0" smtClean="0">
                <a:latin typeface="黑体" panose="02010609060101010101" pitchFamily="49" charset="-122"/>
                <a:ea typeface="黑体" panose="02010609060101010101" pitchFamily="49" charset="-122"/>
                <a:cs typeface="黑体" panose="02010609060101010101" pitchFamily="49" charset="-122"/>
              </a:rPr>
              <a:t>直到达到自己</a:t>
            </a:r>
            <a:r>
              <a:rPr lang="zh-CN" altLang="en-US" sz="1600" dirty="0">
                <a:latin typeface="黑体" panose="02010609060101010101" pitchFamily="49" charset="-122"/>
                <a:ea typeface="黑体" panose="02010609060101010101" pitchFamily="49" charset="-122"/>
                <a:cs typeface="黑体" panose="02010609060101010101" pitchFamily="49" charset="-122"/>
              </a:rPr>
              <a:t>想要的</a:t>
            </a:r>
            <a:r>
              <a:rPr lang="zh-CN" altLang="en-US" sz="1600" dirty="0" smtClean="0">
                <a:latin typeface="黑体" panose="02010609060101010101" pitchFamily="49" charset="-122"/>
                <a:ea typeface="黑体" panose="02010609060101010101" pitchFamily="49" charset="-122"/>
                <a:cs typeface="黑体" panose="02010609060101010101" pitchFamily="49" charset="-122"/>
              </a:rPr>
              <a:t>损失函数</a:t>
            </a:r>
            <a:r>
              <a:rPr lang="en-US" altLang="zh-CN" sz="1600" dirty="0" smtClean="0">
                <a:latin typeface="黑体" panose="02010609060101010101" pitchFamily="49" charset="-122"/>
                <a:ea typeface="黑体" panose="02010609060101010101" pitchFamily="49" charset="-122"/>
                <a:cs typeface="黑体" panose="02010609060101010101" pitchFamily="49" charset="-122"/>
              </a:rPr>
              <a:t>	</a:t>
            </a:r>
            <a:r>
              <a:rPr lang="zh-CN" altLang="en-US" sz="1600" dirty="0" smtClean="0">
                <a:latin typeface="黑体" panose="02010609060101010101" pitchFamily="49" charset="-122"/>
                <a:ea typeface="黑体" panose="02010609060101010101" pitchFamily="49" charset="-122"/>
                <a:cs typeface="黑体" panose="02010609060101010101" pitchFamily="49" charset="-122"/>
              </a:rPr>
              <a:t>的最低</a:t>
            </a:r>
            <a:r>
              <a:rPr lang="zh-CN" altLang="en-US" sz="1600" dirty="0">
                <a:latin typeface="黑体" panose="02010609060101010101" pitchFamily="49" charset="-122"/>
                <a:ea typeface="黑体" panose="02010609060101010101" pitchFamily="49" charset="-122"/>
                <a:cs typeface="黑体" panose="02010609060101010101" pitchFamily="49" charset="-122"/>
              </a:rPr>
              <a:t>值或者达到更新多少次的要求。</a:t>
            </a:r>
            <a:endParaRPr lang="zh-CN" altLang="en-US" sz="1600" dirty="0">
              <a:latin typeface="黑体" panose="02010609060101010101" pitchFamily="49" charset="-122"/>
              <a:ea typeface="黑体" panose="02010609060101010101" pitchFamily="49" charset="-122"/>
              <a:cs typeface="黑体" panose="02010609060101010101" pitchFamily="49" charset="-122"/>
            </a:endParaRPr>
          </a:p>
          <a:p>
            <a:pPr>
              <a:lnSpc>
                <a:spcPct val="150000"/>
              </a:lnSpc>
            </a:pPr>
            <a:endParaRPr lang="en-US" altLang="zh-CN" sz="1600" dirty="0">
              <a:latin typeface="黑体" panose="02010609060101010101" pitchFamily="49" charset="-122"/>
              <a:ea typeface="黑体" panose="02010609060101010101" pitchFamily="49" charset="-122"/>
              <a:cs typeface="黑体" panose="02010609060101010101" pitchFamily="49" charset="-122"/>
            </a:endParaRPr>
          </a:p>
        </p:txBody>
      </p:sp>
      <p:sp>
        <p:nvSpPr>
          <p:cNvPr id="2" name="标题 1"/>
          <p:cNvSpPr>
            <a:spLocks noGrp="1"/>
          </p:cNvSpPr>
          <p:nvPr>
            <p:ph type="title"/>
          </p:nvPr>
        </p:nvSpPr>
        <p:spPr/>
        <p:txBody>
          <a:bodyPr>
            <a:normAutofit/>
          </a:bodyPr>
          <a:lstStyle/>
          <a:p>
            <a:r>
              <a:rPr kumimoji="1" lang="en-US" altLang="zh-CN" b="0" dirty="0">
                <a:sym typeface="+mn-ea"/>
              </a:rPr>
              <a:t>3.5.6</a:t>
            </a:r>
            <a:r>
              <a:rPr kumimoji="1" lang="zh-CN" altLang="en-US" b="0" dirty="0">
                <a:sym typeface="+mn-ea"/>
              </a:rPr>
              <a:t>、</a:t>
            </a:r>
            <a:r>
              <a:rPr kumimoji="1" lang="en-US" altLang="zh-CN" b="0" dirty="0" err="1">
                <a:sym typeface="+mn-ea"/>
              </a:rPr>
              <a:t>WR</a:t>
            </a:r>
            <a:r>
              <a:rPr kumimoji="1" lang="en-US" altLang="zh-CN" b="0" dirty="0">
                <a:sym typeface="+mn-ea"/>
              </a:rPr>
              <a:t>-MF</a:t>
            </a:r>
            <a:r>
              <a:rPr kumimoji="1" lang="zh-CN" altLang="en-US" b="0" dirty="0">
                <a:sym typeface="+mn-ea"/>
              </a:rPr>
              <a:t>算法</a:t>
            </a:r>
            <a:r>
              <a:rPr kumimoji="1" lang="en-US" altLang="zh-CN" b="0" dirty="0">
                <a:sym typeface="+mn-ea"/>
              </a:rPr>
              <a:t>——</a:t>
            </a:r>
            <a:r>
              <a:rPr kumimoji="1" lang="zh-CN" altLang="en-US" b="0" dirty="0">
                <a:sym typeface="+mn-ea"/>
              </a:rPr>
              <a:t>更新过程</a:t>
            </a:r>
            <a:endParaRPr kumimoji="1" lang="zh-CN" altLang="en-US" b="0" dirty="0">
              <a:sym typeface="+mn-ea"/>
            </a:endParaRPr>
          </a:p>
        </p:txBody>
      </p:sp>
      <p:sp>
        <p:nvSpPr>
          <p:cNvPr id="5" name="灯片编号占位符 4"/>
          <p:cNvSpPr>
            <a:spLocks noGrp="1"/>
          </p:cNvSpPr>
          <p:nvPr>
            <p:ph type="sldNum" sz="quarter" idx="2"/>
          </p:nvPr>
        </p:nvSpPr>
        <p:spPr>
          <a:xfrm>
            <a:off x="10040620" y="6124575"/>
            <a:ext cx="783590" cy="275590"/>
          </a:xfrm>
        </p:spPr>
        <p:txBody>
          <a:bodyPr wrap="square"/>
          <a:lstStyle/>
          <a:p>
            <a:pPr>
              <a:defRPr/>
            </a:pPr>
            <a:fld id="{86CB4B4D-7CA3-9044-876B-883B54F8677D}" type="slidenum">
              <a:rPr lang="en-US" altLang="zh-CN" smtClean="0"/>
            </a:fld>
            <a:r>
              <a:rPr lang="en-US" altLang="zh-CN"/>
              <a:t>/120</a:t>
            </a:r>
            <a:endParaRPr lang="zh-CN" altLang="en-US" dirty="0"/>
          </a:p>
        </p:txBody>
      </p:sp>
      <p:pic>
        <p:nvPicPr>
          <p:cNvPr id="3" name="图片 2"/>
          <p:cNvPicPr>
            <a:picLocks noChangeAspect="1"/>
          </p:cNvPicPr>
          <p:nvPr/>
        </p:nvPicPr>
        <p:blipFill>
          <a:blip r:embed="rId1"/>
          <a:stretch>
            <a:fillRect/>
          </a:stretch>
        </p:blipFill>
        <p:spPr>
          <a:xfrm>
            <a:off x="4631593" y="2237556"/>
            <a:ext cx="2285714" cy="876190"/>
          </a:xfrm>
          <a:prstGeom prst="rect">
            <a:avLst/>
          </a:prstGeom>
        </p:spPr>
      </p:pic>
      <p:pic>
        <p:nvPicPr>
          <p:cNvPr id="6" name="图片 5"/>
          <p:cNvPicPr>
            <a:picLocks noChangeAspect="1"/>
          </p:cNvPicPr>
          <p:nvPr/>
        </p:nvPicPr>
        <p:blipFill rotWithShape="1">
          <a:blip r:embed="rId2"/>
          <a:srcRect t="49848" b="7334"/>
          <a:stretch>
            <a:fillRect/>
          </a:stretch>
        </p:blipFill>
        <p:spPr>
          <a:xfrm>
            <a:off x="3979212" y="3816620"/>
            <a:ext cx="3590476" cy="432263"/>
          </a:xfrm>
          <a:prstGeom prst="rect">
            <a:avLst/>
          </a:prstGeom>
        </p:spPr>
      </p:pic>
    </p:spTree>
  </p:cSld>
  <p:clrMapOvr>
    <a:masterClrMapping/>
  </p:clrMapOvr>
  <p:transition spd="med"/>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04593" y="2794070"/>
            <a:ext cx="127000" cy="276860"/>
          </a:xfrm>
          <a:prstGeom prst="rect">
            <a:avLst/>
          </a:prstGeom>
          <a:noFill/>
        </p:spPr>
        <p:txBody>
          <a:bodyPr wrap="none" lIns="0" tIns="0" rIns="0" bIns="0" rtlCol="0">
            <a:spAutoFit/>
          </a:bodyPr>
          <a:lstStyle/>
          <a:p>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p:cNvSpPr txBox="1"/>
          <p:nvPr/>
        </p:nvSpPr>
        <p:spPr>
          <a:xfrm>
            <a:off x="962660" y="1292225"/>
            <a:ext cx="10111105" cy="4523105"/>
          </a:xfrm>
          <a:prstGeom prst="rect">
            <a:avLst/>
          </a:prstGeom>
          <a:noFill/>
        </p:spPr>
        <p:txBody>
          <a:bodyPr wrap="square" rtlCol="0">
            <a:spAutoFit/>
          </a:bodyPr>
          <a:lstStyle/>
          <a:p>
            <a:pPr>
              <a:lnSpc>
                <a:spcPct val="150000"/>
              </a:lnSpc>
            </a:pPr>
            <a:r>
              <a:rPr lang="en-US" altLang="zh-CN" sz="20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WR-MF</a:t>
            </a:r>
            <a:r>
              <a:rPr lang="zh-CN" altLang="en-US" sz="20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vs.SVD++</a:t>
            </a:r>
            <a:r>
              <a:rPr lang="zh-CN" altLang="en-US" sz="20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模型</a:t>
            </a:r>
            <a:r>
              <a:rPr lang="en-US" altLang="zh-CN" sz="20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WR-MF</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SVD++</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都是包含隐式反馈数据的矩阵分解模型，这里对他们从预测函数和损失函数两个方面进行比较。</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）预测函数</a:t>
            </a:r>
            <a:endPar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dirty="0">
                <a:latin typeface="Times New Roman" panose="02020603050405020304" pitchFamily="18" charset="0"/>
                <a:ea typeface="黑体" panose="02010609060101010101" pitchFamily="49" charset="-122"/>
                <a:cs typeface="Times New Roman" panose="02020603050405020304" pitchFamily="18" charset="0"/>
                <a:sym typeface="+mn-ea"/>
              </a:rPr>
              <a:t>SVD++</a:t>
            </a:r>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mn-ea"/>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dirty="0">
                <a:latin typeface="Times New Roman" panose="02020603050405020304" pitchFamily="18" charset="0"/>
                <a:ea typeface="黑体" panose="02010609060101010101" pitchFamily="49" charset="-122"/>
                <a:cs typeface="Times New Roman" panose="02020603050405020304" pitchFamily="18" charset="0"/>
                <a:sym typeface="+mn-ea"/>
              </a:rPr>
              <a:t>WR-MF</a:t>
            </a:r>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mn-ea"/>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显然，在预测函数的构造上，</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SVD++</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额外考虑了偏置项，以及用户的历史交互物品，所以</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SVD++</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的</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embedding</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具有更强的表达能力。</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标题 1"/>
          <p:cNvSpPr>
            <a:spLocks noGrp="1"/>
          </p:cNvSpPr>
          <p:nvPr>
            <p:ph type="title"/>
          </p:nvPr>
        </p:nvSpPr>
        <p:spPr/>
        <p:txBody>
          <a:bodyPr>
            <a:normAutofit/>
          </a:bodyPr>
          <a:lstStyle/>
          <a:p>
            <a:r>
              <a:rPr kumimoji="1" lang="en-US" altLang="zh-CN" b="0" dirty="0">
                <a:sym typeface="+mn-ea"/>
              </a:rPr>
              <a:t>3.5.6</a:t>
            </a:r>
            <a:r>
              <a:rPr kumimoji="1" lang="zh-CN" altLang="en-US" b="0" dirty="0">
                <a:sym typeface="+mn-ea"/>
              </a:rPr>
              <a:t>、</a:t>
            </a:r>
            <a:r>
              <a:rPr kumimoji="1" lang="en-US" altLang="zh-CN" b="0" dirty="0" err="1">
                <a:sym typeface="+mn-ea"/>
              </a:rPr>
              <a:t>WR</a:t>
            </a:r>
            <a:r>
              <a:rPr kumimoji="1" lang="en-US" altLang="zh-CN" b="0" dirty="0">
                <a:sym typeface="+mn-ea"/>
              </a:rPr>
              <a:t>-MF</a:t>
            </a:r>
            <a:r>
              <a:rPr kumimoji="1" lang="zh-CN" altLang="en-US" b="0" dirty="0">
                <a:sym typeface="+mn-ea"/>
              </a:rPr>
              <a:t>算法</a:t>
            </a:r>
            <a:r>
              <a:rPr kumimoji="1" lang="en-US" altLang="zh-CN" b="0" dirty="0">
                <a:sym typeface="+mn-ea"/>
              </a:rPr>
              <a:t>——</a:t>
            </a:r>
            <a:r>
              <a:rPr kumimoji="1" lang="zh-CN" altLang="en-US" b="0" dirty="0">
                <a:sym typeface="+mn-ea"/>
              </a:rPr>
              <a:t>讨论</a:t>
            </a:r>
            <a:endParaRPr kumimoji="1" lang="zh-CN" altLang="en-US" b="0" dirty="0">
              <a:sym typeface="+mn-ea"/>
            </a:endParaRPr>
          </a:p>
        </p:txBody>
      </p:sp>
      <p:sp>
        <p:nvSpPr>
          <p:cNvPr id="5" name="灯片编号占位符 4"/>
          <p:cNvSpPr>
            <a:spLocks noGrp="1"/>
          </p:cNvSpPr>
          <p:nvPr>
            <p:ph type="sldNum" sz="quarter" idx="2"/>
          </p:nvPr>
        </p:nvSpPr>
        <p:spPr>
          <a:xfrm>
            <a:off x="10040620" y="6124575"/>
            <a:ext cx="783590" cy="275590"/>
          </a:xfrm>
        </p:spPr>
        <p:txBody>
          <a:bodyPr wrap="square"/>
          <a:lstStyle/>
          <a:p>
            <a:pPr>
              <a:defRPr/>
            </a:pPr>
            <a:fld id="{86CB4B4D-7CA3-9044-876B-883B54F8677D}" type="slidenum">
              <a:rPr lang="en-US" altLang="zh-CN" smtClean="0"/>
            </a:fld>
            <a:r>
              <a:rPr lang="en-US" altLang="zh-CN"/>
              <a:t>/120</a:t>
            </a:r>
            <a:endParaRPr lang="zh-CN" altLang="en-US" dirty="0"/>
          </a:p>
        </p:txBody>
      </p:sp>
      <p:pic>
        <p:nvPicPr>
          <p:cNvPr id="8" name="图片 7"/>
          <p:cNvPicPr>
            <a:picLocks noChangeAspect="1"/>
          </p:cNvPicPr>
          <p:nvPr/>
        </p:nvPicPr>
        <p:blipFill>
          <a:blip r:embed="rId1"/>
          <a:stretch>
            <a:fillRect/>
          </a:stretch>
        </p:blipFill>
        <p:spPr>
          <a:xfrm>
            <a:off x="2188582" y="2876917"/>
            <a:ext cx="5961905" cy="1257143"/>
          </a:xfrm>
          <a:prstGeom prst="rect">
            <a:avLst/>
          </a:prstGeom>
        </p:spPr>
      </p:pic>
      <p:pic>
        <p:nvPicPr>
          <p:cNvPr id="10" name="图片 9"/>
          <p:cNvPicPr>
            <a:picLocks noChangeAspect="1"/>
          </p:cNvPicPr>
          <p:nvPr/>
        </p:nvPicPr>
        <p:blipFill>
          <a:blip r:embed="rId2"/>
          <a:stretch>
            <a:fillRect/>
          </a:stretch>
        </p:blipFill>
        <p:spPr>
          <a:xfrm>
            <a:off x="2293995" y="4141510"/>
            <a:ext cx="1722120" cy="520065"/>
          </a:xfrm>
          <a:prstGeom prst="rect">
            <a:avLst/>
          </a:prstGeom>
        </p:spPr>
      </p:pic>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2250813" y="1690287"/>
            <a:ext cx="8573021" cy="1438674"/>
          </a:xfrm>
          <a:prstGeom prst="rect">
            <a:avLst/>
          </a:prstGeom>
        </p:spPr>
      </p:pic>
      <p:sp>
        <p:nvSpPr>
          <p:cNvPr id="4" name="文本框 3"/>
          <p:cNvSpPr txBox="1"/>
          <p:nvPr/>
        </p:nvSpPr>
        <p:spPr>
          <a:xfrm>
            <a:off x="4504593" y="2794070"/>
            <a:ext cx="127000" cy="276860"/>
          </a:xfrm>
          <a:prstGeom prst="rect">
            <a:avLst/>
          </a:prstGeom>
          <a:noFill/>
        </p:spPr>
        <p:txBody>
          <a:bodyPr wrap="none" lIns="0" tIns="0" rIns="0" bIns="0" rtlCol="0">
            <a:spAutoFit/>
          </a:bodyPr>
          <a:lstStyle/>
          <a:p>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p:cNvSpPr txBox="1"/>
          <p:nvPr/>
        </p:nvSpPr>
        <p:spPr>
          <a:xfrm>
            <a:off x="962660" y="1292225"/>
            <a:ext cx="9946640" cy="5077460"/>
          </a:xfrm>
          <a:prstGeom prst="rect">
            <a:avLst/>
          </a:prstGeom>
          <a:noFill/>
        </p:spPr>
        <p:txBody>
          <a:bodyPr wrap="square" rtlCol="0">
            <a:spAutoFit/>
          </a:bodyPr>
          <a:lstStyle/>
          <a:p>
            <a:pPr>
              <a:lnSpc>
                <a:spcPct val="150000"/>
              </a:lnSpc>
            </a:pP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）损失函数：</a:t>
            </a:r>
            <a:endPar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dirty="0">
                <a:latin typeface="Times New Roman" panose="02020603050405020304" pitchFamily="18" charset="0"/>
                <a:ea typeface="黑体" panose="02010609060101010101" pitchFamily="49" charset="-122"/>
                <a:cs typeface="Times New Roman" panose="02020603050405020304" pitchFamily="18" charset="0"/>
              </a:rPr>
              <a:t>SVD++</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dirty="0">
                <a:latin typeface="Times New Roman" panose="02020603050405020304" pitchFamily="18" charset="0"/>
                <a:ea typeface="黑体" panose="02010609060101010101" pitchFamily="49" charset="-122"/>
                <a:cs typeface="Times New Roman" panose="02020603050405020304" pitchFamily="18" charset="0"/>
              </a:rPr>
              <a:t>WR-MF</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由于</a:t>
            </a:r>
            <a:r>
              <a:rPr lang="en-US" altLang="zh-CN" dirty="0">
                <a:latin typeface="Times New Roman" panose="02020603050405020304" pitchFamily="18" charset="0"/>
                <a:ea typeface="黑体" panose="02010609060101010101" pitchFamily="49" charset="-122"/>
                <a:cs typeface="Times New Roman" panose="02020603050405020304" pitchFamily="18" charset="0"/>
              </a:rPr>
              <a:t>SVD++</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额外考虑了偏置项和历史交互物品的辅助向量，所以在损失函数的正则化项中多了这部分对应的内容。</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在平方误差项中，</a:t>
            </a:r>
            <a:r>
              <a:rPr lang="en-US"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SVD++</a:t>
            </a: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直接针对正样本</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，使用真实</a:t>
            </a:r>
            <a:r>
              <a:rPr lang="en-US" altLang="zh-CN" dirty="0">
                <a:latin typeface="Times New Roman" panose="02020603050405020304" pitchFamily="18" charset="0"/>
                <a:ea typeface="黑体" panose="02010609060101010101" pitchFamily="49" charset="-122"/>
                <a:cs typeface="Times New Roman" panose="02020603050405020304" pitchFamily="18" charset="0"/>
              </a:rPr>
              <a:t>label</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和预测评分之间差的平方作为损失项；</a:t>
            </a: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而</a:t>
            </a:r>
            <a:r>
              <a:rPr lang="en-US"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WR-MF</a:t>
            </a: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同时考虑正样本和负样本</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，此外，</a:t>
            </a:r>
            <a:r>
              <a:rPr lang="en-US" altLang="zh-CN" dirty="0">
                <a:latin typeface="Times New Roman" panose="02020603050405020304" pitchFamily="18" charset="0"/>
                <a:ea typeface="黑体" panose="02010609060101010101" pitchFamily="49" charset="-122"/>
                <a:cs typeface="Times New Roman" panose="02020603050405020304" pitchFamily="18" charset="0"/>
              </a:rPr>
              <a:t>WR-MF</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设置了置信度参数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c_ui</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来辅助模型在隐式反馈中对用户偏好的建模。显然，</a:t>
            </a:r>
            <a:r>
              <a:rPr lang="en-US" altLang="zh-CN" dirty="0">
                <a:latin typeface="Times New Roman" panose="02020603050405020304" pitchFamily="18" charset="0"/>
                <a:ea typeface="黑体" panose="02010609060101010101" pitchFamily="49" charset="-122"/>
                <a:cs typeface="Times New Roman" panose="02020603050405020304" pitchFamily="18" charset="0"/>
              </a:rPr>
              <a:t>WR-MF</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在目标函数的构造上更加合理。</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标题 1"/>
          <p:cNvSpPr>
            <a:spLocks noGrp="1"/>
          </p:cNvSpPr>
          <p:nvPr>
            <p:ph type="title"/>
          </p:nvPr>
        </p:nvSpPr>
        <p:spPr/>
        <p:txBody>
          <a:bodyPr>
            <a:normAutofit/>
          </a:bodyPr>
          <a:lstStyle/>
          <a:p>
            <a:r>
              <a:rPr kumimoji="1" lang="en-US" altLang="zh-CN" b="0" dirty="0">
                <a:sym typeface="+mn-ea"/>
              </a:rPr>
              <a:t>3.5.6</a:t>
            </a:r>
            <a:r>
              <a:rPr kumimoji="1" lang="zh-CN" altLang="en-US" b="0" dirty="0">
                <a:sym typeface="+mn-ea"/>
              </a:rPr>
              <a:t>、</a:t>
            </a:r>
            <a:r>
              <a:rPr kumimoji="1" lang="en-US" altLang="zh-CN" b="0" dirty="0" err="1">
                <a:sym typeface="+mn-ea"/>
              </a:rPr>
              <a:t>WR</a:t>
            </a:r>
            <a:r>
              <a:rPr kumimoji="1" lang="en-US" altLang="zh-CN" b="0" dirty="0">
                <a:sym typeface="+mn-ea"/>
              </a:rPr>
              <a:t>-MF</a:t>
            </a:r>
            <a:r>
              <a:rPr kumimoji="1" lang="zh-CN" altLang="en-US" b="0" dirty="0">
                <a:sym typeface="+mn-ea"/>
              </a:rPr>
              <a:t>算法</a:t>
            </a:r>
            <a:r>
              <a:rPr kumimoji="1" lang="en-US" altLang="zh-CN" b="0" dirty="0">
                <a:sym typeface="+mn-ea"/>
              </a:rPr>
              <a:t>——</a:t>
            </a:r>
            <a:r>
              <a:rPr kumimoji="1" lang="zh-CN" altLang="en-US" b="0" dirty="0">
                <a:sym typeface="+mn-ea"/>
              </a:rPr>
              <a:t>讨论</a:t>
            </a:r>
            <a:endParaRPr kumimoji="1" lang="zh-CN" altLang="en-US" b="0" dirty="0">
              <a:sym typeface="+mn-ea"/>
            </a:endParaRPr>
          </a:p>
        </p:txBody>
      </p:sp>
      <p:sp>
        <p:nvSpPr>
          <p:cNvPr id="5" name="灯片编号占位符 4"/>
          <p:cNvSpPr>
            <a:spLocks noGrp="1"/>
          </p:cNvSpPr>
          <p:nvPr>
            <p:ph type="sldNum" sz="quarter" idx="2"/>
          </p:nvPr>
        </p:nvSpPr>
        <p:spPr>
          <a:xfrm>
            <a:off x="10040620" y="6124575"/>
            <a:ext cx="783590" cy="275590"/>
          </a:xfrm>
        </p:spPr>
        <p:txBody>
          <a:bodyPr wrap="square"/>
          <a:lstStyle/>
          <a:p>
            <a:pPr>
              <a:defRPr/>
            </a:pPr>
            <a:fld id="{86CB4B4D-7CA3-9044-876B-883B54F8677D}" type="slidenum">
              <a:rPr lang="en-US" altLang="zh-CN" smtClean="0"/>
            </a:fld>
            <a:r>
              <a:rPr lang="en-US" altLang="zh-CN"/>
              <a:t>/120</a:t>
            </a:r>
            <a:endParaRPr lang="zh-CN" altLang="en-US" dirty="0"/>
          </a:p>
        </p:txBody>
      </p:sp>
      <p:pic>
        <p:nvPicPr>
          <p:cNvPr id="3" name="图片 2"/>
          <p:cNvPicPr>
            <a:picLocks noChangeAspect="1"/>
          </p:cNvPicPr>
          <p:nvPr/>
        </p:nvPicPr>
        <p:blipFill>
          <a:blip r:embed="rId2"/>
          <a:stretch>
            <a:fillRect/>
          </a:stretch>
        </p:blipFill>
        <p:spPr>
          <a:xfrm>
            <a:off x="2357755" y="3070860"/>
            <a:ext cx="5905500" cy="1036320"/>
          </a:xfrm>
          <a:prstGeom prst="rect">
            <a:avLst/>
          </a:prstGeom>
        </p:spPr>
      </p:pic>
    </p:spTree>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417" y="176378"/>
            <a:ext cx="7603960" cy="786149"/>
          </a:xfrm>
        </p:spPr>
        <p:txBody>
          <a:bodyPr>
            <a:normAutofit/>
          </a:bodyPr>
          <a:lstStyle/>
          <a:p>
            <a:r>
              <a:rPr kumimoji="1" lang="en-US" altLang="zh-CN" b="0" dirty="0">
                <a:latin typeface="Times New Roman" panose="02020603050405020304" pitchFamily="18" charset="0"/>
                <a:cs typeface="Times New Roman" panose="02020603050405020304" pitchFamily="18" charset="0"/>
                <a:sym typeface="+mn-ea"/>
              </a:rPr>
              <a:t>3.5.6</a:t>
            </a:r>
            <a:r>
              <a:rPr kumimoji="1" lang="zh-CN" altLang="en-US" b="0" dirty="0">
                <a:latin typeface="Times New Roman" panose="02020603050405020304" pitchFamily="18" charset="0"/>
                <a:cs typeface="Times New Roman" panose="02020603050405020304" pitchFamily="18" charset="0"/>
                <a:sym typeface="+mn-ea"/>
              </a:rPr>
              <a:t>、</a:t>
            </a:r>
            <a:r>
              <a:rPr kumimoji="1" lang="en-US" altLang="zh-CN" b="0" dirty="0" err="1">
                <a:latin typeface="Times New Roman" panose="02020603050405020304" pitchFamily="18" charset="0"/>
                <a:cs typeface="Times New Roman" panose="02020603050405020304" pitchFamily="18" charset="0"/>
                <a:sym typeface="+mn-ea"/>
              </a:rPr>
              <a:t>WR</a:t>
            </a:r>
            <a:r>
              <a:rPr kumimoji="1" lang="en-US" altLang="zh-CN" b="0" dirty="0">
                <a:latin typeface="Times New Roman" panose="02020603050405020304" pitchFamily="18" charset="0"/>
                <a:cs typeface="Times New Roman" panose="02020603050405020304" pitchFamily="18" charset="0"/>
                <a:sym typeface="+mn-ea"/>
              </a:rPr>
              <a:t>-MF</a:t>
            </a:r>
            <a:r>
              <a:rPr kumimoji="1" lang="zh-CN" altLang="en-US" b="0" dirty="0" smtClean="0">
                <a:latin typeface="Times New Roman" panose="02020603050405020304" pitchFamily="18" charset="0"/>
                <a:cs typeface="Times New Roman" panose="02020603050405020304" pitchFamily="18" charset="0"/>
                <a:sym typeface="+mn-ea"/>
              </a:rPr>
              <a:t>算法</a:t>
            </a:r>
            <a:r>
              <a:rPr kumimoji="1" lang="en-US" altLang="zh-CN" b="0" dirty="0" smtClean="0">
                <a:latin typeface="Times New Roman" panose="02020603050405020304" pitchFamily="18" charset="0"/>
                <a:cs typeface="Times New Roman" panose="02020603050405020304" pitchFamily="18" charset="0"/>
                <a:sym typeface="+mn-ea"/>
              </a:rPr>
              <a:t>——</a:t>
            </a:r>
            <a:r>
              <a:rPr kumimoji="1" lang="zh-CN" altLang="en-US" b="0" dirty="0" smtClean="0">
                <a:latin typeface="Times New Roman" panose="02020603050405020304" pitchFamily="18" charset="0"/>
                <a:cs typeface="Times New Roman" panose="02020603050405020304" pitchFamily="18" charset="0"/>
                <a:sym typeface="+mn-ea"/>
              </a:rPr>
              <a:t>实验</a:t>
            </a:r>
            <a:endParaRPr kumimoji="1" lang="zh-CN" altLang="en-US" b="0" dirty="0">
              <a:latin typeface="Times New Roman" panose="02020603050405020304" pitchFamily="18" charset="0"/>
              <a:cs typeface="Times New Roman" panose="02020603050405020304" pitchFamily="18" charset="0"/>
              <a:sym typeface="+mn-ea"/>
            </a:endParaRPr>
          </a:p>
        </p:txBody>
      </p:sp>
      <p:sp>
        <p:nvSpPr>
          <p:cNvPr id="25" name="文本框 24"/>
          <p:cNvSpPr txBox="1"/>
          <p:nvPr/>
        </p:nvSpPr>
        <p:spPr>
          <a:xfrm>
            <a:off x="430530" y="1038860"/>
            <a:ext cx="7041515" cy="4154170"/>
          </a:xfrm>
          <a:prstGeom prst="rect">
            <a:avLst/>
          </a:prstGeom>
          <a:noFill/>
        </p:spPr>
        <p:txBody>
          <a:bodyPr wrap="square" rtlCol="0">
            <a:spAutoFit/>
          </a:bodyPr>
          <a:lstStyle/>
          <a:p>
            <a:pPr>
              <a:lnSpc>
                <a:spcPct val="150000"/>
              </a:lnSpc>
            </a:pPr>
            <a:r>
              <a:rPr lang="zh-CN" altLang="en-US" sz="16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16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1</a:t>
            </a:r>
            <a:r>
              <a:rPr lang="zh-CN" altLang="en-US" sz="16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）数据集选择</a:t>
            </a:r>
            <a:endParaRPr lang="zh-CN" altLang="en-US" sz="16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sym typeface="+mn-ea"/>
              </a:rPr>
              <a:t>我们使用Movielens-100k来评价模型的表现 。MovieLens-100k 是一份被广泛使用于验证 CF 算法表现效果的电影评分数据集。MovieLens 具有多个版本，在ALS实验中我们选择。在这个版本的 MovieLens </a:t>
            </a: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sym typeface="+mn-ea"/>
              </a:rPr>
              <a:t>-100k</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sym typeface="+mn-ea"/>
              </a:rPr>
              <a:t>数据集中，包含：</a:t>
            </a:r>
            <a:r>
              <a:rPr lang="zh-CN" altLang="en-US" sz="16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943个用户对于1682部电影</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sym typeface="+mn-ea"/>
              </a:rPr>
              <a:t>，拥有</a:t>
            </a:r>
            <a:r>
              <a:rPr lang="zh-CN" altLang="en-US" sz="16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100</a:t>
            </a:r>
            <a:r>
              <a:rPr lang="en-US" altLang="zh-CN" sz="16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sz="16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mn-ea"/>
              </a:rPr>
              <a:t>000次评分记录</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sym typeface="+mn-ea"/>
              </a:rPr>
              <a:t>。数据集地址：</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sym typeface="+mn-ea"/>
                <a:hlinkClick r:id="rId1"/>
              </a:rPr>
              <a:t>https://grouplens.org/datasets/movielens/</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sym typeface="+mn-ea"/>
              </a:rPr>
              <a:t>。对于其中的评分项，我们将其分数全部置1，仅代表用户与该物品发生过交互。</a:t>
            </a:r>
            <a:endPar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16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16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）数据集划分</a:t>
            </a:r>
            <a:endParaRPr lang="zh-CN" altLang="en-US" sz="16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根据用户的交互时间排序，采取leave one out策略，对于每一位用户，我们将其交互记录中最新的一条作为测试集，剩下的数据作为训练集。</a:t>
            </a:r>
            <a:endPar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6" name="图片 25"/>
          <p:cNvPicPr>
            <a:picLocks noChangeAspect="1"/>
          </p:cNvPicPr>
          <p:nvPr/>
        </p:nvPicPr>
        <p:blipFill>
          <a:blip r:embed="rId2"/>
          <a:stretch>
            <a:fillRect/>
          </a:stretch>
        </p:blipFill>
        <p:spPr>
          <a:xfrm>
            <a:off x="7463155" y="0"/>
            <a:ext cx="4032250" cy="6370320"/>
          </a:xfrm>
          <a:prstGeom prst="rect">
            <a:avLst/>
          </a:prstGeom>
        </p:spPr>
      </p:pic>
      <p:sp>
        <p:nvSpPr>
          <p:cNvPr id="5" name="灯片编号占位符 4"/>
          <p:cNvSpPr>
            <a:spLocks noGrp="1"/>
          </p:cNvSpPr>
          <p:nvPr>
            <p:ph type="sldNum" sz="quarter" idx="2"/>
          </p:nvPr>
        </p:nvSpPr>
        <p:spPr>
          <a:xfrm>
            <a:off x="9979660" y="6139815"/>
            <a:ext cx="775970" cy="275590"/>
          </a:xfrm>
        </p:spPr>
        <p:txBody>
          <a:bodyPr wrap="square"/>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3.5.6</a:t>
            </a:r>
            <a:r>
              <a:rPr kumimoji="1" lang="zh-CN" altLang="en-US" b="0" dirty="0">
                <a:sym typeface="+mn-ea"/>
              </a:rPr>
              <a:t>、</a:t>
            </a:r>
            <a:r>
              <a:rPr kumimoji="1" lang="en-US" altLang="zh-CN" b="0" dirty="0" err="1">
                <a:sym typeface="+mn-ea"/>
              </a:rPr>
              <a:t>WR</a:t>
            </a:r>
            <a:r>
              <a:rPr kumimoji="1" lang="en-US" altLang="zh-CN" b="0" dirty="0">
                <a:sym typeface="+mn-ea"/>
              </a:rPr>
              <a:t>-MF</a:t>
            </a:r>
            <a:r>
              <a:rPr kumimoji="1" lang="zh-CN" altLang="en-US" b="0" dirty="0" smtClean="0">
                <a:sym typeface="+mn-ea"/>
              </a:rPr>
              <a:t>算法</a:t>
            </a:r>
            <a:r>
              <a:rPr kumimoji="1" lang="en-US" altLang="zh-CN" b="0" dirty="0">
                <a:sym typeface="+mn-ea"/>
              </a:rPr>
              <a:t>——</a:t>
            </a:r>
            <a:r>
              <a:rPr kumimoji="1" lang="zh-CN" altLang="en-US" b="0" dirty="0">
                <a:sym typeface="+mn-ea"/>
              </a:rPr>
              <a:t>实验</a:t>
            </a:r>
            <a:endParaRPr kumimoji="1" lang="zh-CN" altLang="en-US" b="0" dirty="0">
              <a:sym typeface="+mn-ea"/>
            </a:endParaRPr>
          </a:p>
        </p:txBody>
      </p:sp>
      <p:sp>
        <p:nvSpPr>
          <p:cNvPr id="5" name="灯片编号占位符 4"/>
          <p:cNvSpPr>
            <a:spLocks noGrp="1"/>
          </p:cNvSpPr>
          <p:nvPr>
            <p:ph type="sldNum" sz="quarter" idx="2"/>
          </p:nvPr>
        </p:nvSpPr>
        <p:spPr>
          <a:xfrm>
            <a:off x="9979660" y="6139815"/>
            <a:ext cx="775970" cy="275590"/>
          </a:xfrm>
        </p:spPr>
        <p:txBody>
          <a:bodyPr wrap="square"/>
          <a:lstStyle/>
          <a:p>
            <a:pPr>
              <a:defRPr/>
            </a:pPr>
            <a:fld id="{86CB4B4D-7CA3-9044-876B-883B54F8677D}" type="slidenum">
              <a:rPr lang="en-US" altLang="zh-CN" smtClean="0"/>
            </a:fld>
            <a:r>
              <a:rPr lang="en-US" altLang="zh-CN"/>
              <a:t>/120</a:t>
            </a:r>
            <a:endParaRPr lang="zh-CN" altLang="en-US" dirty="0"/>
          </a:p>
        </p:txBody>
      </p:sp>
      <p:pic>
        <p:nvPicPr>
          <p:cNvPr id="3" name="图片 2"/>
          <p:cNvPicPr>
            <a:picLocks noChangeAspect="1"/>
          </p:cNvPicPr>
          <p:nvPr/>
        </p:nvPicPr>
        <p:blipFill>
          <a:blip r:embed="rId1"/>
          <a:stretch>
            <a:fillRect/>
          </a:stretch>
        </p:blipFill>
        <p:spPr>
          <a:xfrm>
            <a:off x="1276350" y="1625600"/>
            <a:ext cx="7577455" cy="4216400"/>
          </a:xfrm>
          <a:prstGeom prst="rect">
            <a:avLst/>
          </a:prstGeom>
        </p:spPr>
      </p:pic>
      <p:sp>
        <p:nvSpPr>
          <p:cNvPr id="4" name="文本框 3"/>
          <p:cNvSpPr txBox="1"/>
          <p:nvPr/>
        </p:nvSpPr>
        <p:spPr>
          <a:xfrm>
            <a:off x="3483610" y="2778760"/>
            <a:ext cx="76200" cy="276860"/>
          </a:xfrm>
          <a:prstGeom prst="rect">
            <a:avLst/>
          </a:prstGeom>
          <a:noFill/>
        </p:spPr>
        <p:txBody>
          <a:bodyPr wrap="square" lIns="0" tIns="0" rIns="0" bIns="0" rtlCol="0">
            <a:spAutoFit/>
          </a:bodyPr>
          <a:lstStyle/>
          <a:p>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6" name="AutoShape 2" descr="https://img-blog.csdn.net/20150727183320668"/>
          <p:cNvSpPr>
            <a:spLocks noChangeAspect="1" noChangeArrowheads="1"/>
          </p:cNvSpPr>
          <p:nvPr/>
        </p:nvSpPr>
        <p:spPr bwMode="auto">
          <a:xfrm>
            <a:off x="3817620" y="329946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黑体" panose="02010609060101010101" pitchFamily="49" charset="-122"/>
              <a:ea typeface="黑体" panose="02010609060101010101" pitchFamily="49" charset="-122"/>
              <a:cs typeface="黑体" panose="02010609060101010101" pitchFamily="49" charset="-122"/>
            </a:endParaRPr>
          </a:p>
        </p:txBody>
      </p:sp>
      <p:sp>
        <p:nvSpPr>
          <p:cNvPr id="7" name="矩形 6"/>
          <p:cNvSpPr/>
          <p:nvPr/>
        </p:nvSpPr>
        <p:spPr>
          <a:xfrm>
            <a:off x="2040255" y="1625600"/>
            <a:ext cx="4065270" cy="130048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a:stCxn id="7" idx="3"/>
            <a:endCxn id="11" idx="1"/>
          </p:cNvCxnSpPr>
          <p:nvPr/>
        </p:nvCxnSpPr>
        <p:spPr>
          <a:xfrm flipV="1">
            <a:off x="6105525" y="1783080"/>
            <a:ext cx="1253490" cy="49276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261235" y="3590925"/>
            <a:ext cx="5161280" cy="1755140"/>
          </a:xfrm>
          <a:prstGeom prst="rect">
            <a:avLst/>
          </a:pr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a:stCxn id="9" idx="2"/>
            <a:endCxn id="15" idx="1"/>
          </p:cNvCxnSpPr>
          <p:nvPr/>
        </p:nvCxnSpPr>
        <p:spPr>
          <a:xfrm>
            <a:off x="4841875" y="5346065"/>
            <a:ext cx="2396490" cy="57721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7359015" y="1462405"/>
            <a:ext cx="2110740" cy="641350"/>
            <a:chOff x="5674911" y="1630079"/>
            <a:chExt cx="2110962" cy="641036"/>
          </a:xfrm>
        </p:grpSpPr>
        <p:sp>
          <p:nvSpPr>
            <p:cNvPr id="11" name="矩形 10"/>
            <p:cNvSpPr/>
            <p:nvPr/>
          </p:nvSpPr>
          <p:spPr>
            <a:xfrm>
              <a:off x="5674911" y="1630079"/>
              <a:ext cx="2027152" cy="641036"/>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806692" y="1640965"/>
              <a:ext cx="1979181" cy="583279"/>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cs typeface="黑体" panose="02010609060101010101" pitchFamily="49" charset="-122"/>
                </a:rPr>
                <a:t>判断对用户更新还是对物品进行更新</a:t>
              </a:r>
              <a:endParaRPr lang="zh-CN" altLang="en-US" sz="1600" dirty="0">
                <a:latin typeface="黑体" panose="02010609060101010101" pitchFamily="49" charset="-122"/>
                <a:ea typeface="黑体" panose="02010609060101010101" pitchFamily="49" charset="-122"/>
                <a:cs typeface="黑体" panose="02010609060101010101" pitchFamily="49" charset="-122"/>
              </a:endParaRPr>
            </a:p>
          </p:txBody>
        </p:sp>
      </p:grpSp>
      <p:grpSp>
        <p:nvGrpSpPr>
          <p:cNvPr id="19" name="组合 18"/>
          <p:cNvGrpSpPr/>
          <p:nvPr/>
        </p:nvGrpSpPr>
        <p:grpSpPr>
          <a:xfrm>
            <a:off x="7238365" y="5599430"/>
            <a:ext cx="1930400" cy="647700"/>
            <a:chOff x="4815674" y="5424352"/>
            <a:chExt cx="1930090" cy="647488"/>
          </a:xfrm>
        </p:grpSpPr>
        <p:sp>
          <p:nvSpPr>
            <p:cNvPr id="12" name="文本框 11"/>
            <p:cNvSpPr txBox="1"/>
            <p:nvPr/>
          </p:nvSpPr>
          <p:spPr>
            <a:xfrm>
              <a:off x="4867620" y="5460678"/>
              <a:ext cx="1878144" cy="583374"/>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cs typeface="黑体" panose="02010609060101010101" pitchFamily="49" charset="-122"/>
                </a:rPr>
                <a:t>根据</a:t>
              </a:r>
              <a:r>
                <a:rPr lang="en-US" altLang="zh-CN" sz="1600" dirty="0">
                  <a:latin typeface="黑体" panose="02010609060101010101" pitchFamily="49" charset="-122"/>
                  <a:ea typeface="黑体" panose="02010609060101010101" pitchFamily="49" charset="-122"/>
                  <a:cs typeface="黑体" panose="02010609060101010101" pitchFamily="49" charset="-122"/>
                </a:rPr>
                <a:t>ALS</a:t>
              </a:r>
              <a:r>
                <a:rPr lang="zh-CN" altLang="en-US" sz="1600" dirty="0">
                  <a:latin typeface="黑体" panose="02010609060101010101" pitchFamily="49" charset="-122"/>
                  <a:ea typeface="黑体" panose="02010609060101010101" pitchFamily="49" charset="-122"/>
                  <a:cs typeface="黑体" panose="02010609060101010101" pitchFamily="49" charset="-122"/>
                </a:rPr>
                <a:t>推导进行更新</a:t>
              </a:r>
              <a:endParaRPr lang="zh-CN" altLang="en-US" sz="1600" dirty="0">
                <a:latin typeface="黑体" panose="02010609060101010101" pitchFamily="49" charset="-122"/>
                <a:ea typeface="黑体" panose="02010609060101010101" pitchFamily="49" charset="-122"/>
                <a:cs typeface="黑体" panose="02010609060101010101" pitchFamily="49" charset="-122"/>
              </a:endParaRPr>
            </a:p>
          </p:txBody>
        </p:sp>
        <p:sp>
          <p:nvSpPr>
            <p:cNvPr id="15" name="矩形 14"/>
            <p:cNvSpPr/>
            <p:nvPr/>
          </p:nvSpPr>
          <p:spPr>
            <a:xfrm>
              <a:off x="4815674" y="5424352"/>
              <a:ext cx="1831312" cy="647488"/>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680696" y="1046600"/>
            <a:ext cx="1456055" cy="553085"/>
          </a:xfrm>
          <a:prstGeom prst="rect">
            <a:avLst/>
          </a:prstGeom>
        </p:spPr>
        <p:txBody>
          <a:bodyPr wrap="none">
            <a:spAutoFit/>
          </a:bodyPr>
          <a:lstStyle/>
          <a:p>
            <a:pPr marL="257175" indent="-257175" fontAlgn="auto">
              <a:lnSpc>
                <a:spcPct val="150000"/>
              </a:lnSpc>
              <a:buFont typeface="Arial" panose="020B0604020202020204" pitchFamily="34" charset="0"/>
              <a:buChar char="•"/>
            </a:pP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核心代码</a:t>
            </a:r>
            <a:endPar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spd="med"/>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3.5.6</a:t>
            </a:r>
            <a:r>
              <a:rPr kumimoji="1" lang="zh-CN" altLang="en-US" b="0" dirty="0">
                <a:sym typeface="+mn-ea"/>
              </a:rPr>
              <a:t>、</a:t>
            </a:r>
            <a:r>
              <a:rPr kumimoji="1" lang="en-US" altLang="zh-CN" b="0" dirty="0" err="1">
                <a:sym typeface="+mn-ea"/>
              </a:rPr>
              <a:t>WR</a:t>
            </a:r>
            <a:r>
              <a:rPr kumimoji="1" lang="en-US" altLang="zh-CN" b="0" dirty="0">
                <a:sym typeface="+mn-ea"/>
              </a:rPr>
              <a:t>-MF</a:t>
            </a:r>
            <a:r>
              <a:rPr kumimoji="1" lang="zh-CN" altLang="en-US" b="0" dirty="0" smtClean="0">
                <a:sym typeface="+mn-ea"/>
              </a:rPr>
              <a:t>算法</a:t>
            </a:r>
            <a:r>
              <a:rPr kumimoji="1" lang="en-US" altLang="zh-CN" b="0" dirty="0">
                <a:sym typeface="+mn-ea"/>
              </a:rPr>
              <a:t>——</a:t>
            </a:r>
            <a:r>
              <a:rPr kumimoji="1" lang="zh-CN" altLang="en-US" b="0" dirty="0">
                <a:sym typeface="+mn-ea"/>
              </a:rPr>
              <a:t>实验</a:t>
            </a:r>
            <a:endParaRPr kumimoji="1" lang="zh-CN" altLang="en-US" b="0" dirty="0">
              <a:sym typeface="+mn-ea"/>
            </a:endParaRPr>
          </a:p>
        </p:txBody>
      </p:sp>
      <p:sp>
        <p:nvSpPr>
          <p:cNvPr id="5" name="灯片编号占位符 4"/>
          <p:cNvSpPr>
            <a:spLocks noGrp="1"/>
          </p:cNvSpPr>
          <p:nvPr>
            <p:ph type="sldNum" sz="quarter" idx="2"/>
          </p:nvPr>
        </p:nvSpPr>
        <p:spPr>
          <a:xfrm>
            <a:off x="9979660" y="6139815"/>
            <a:ext cx="775970" cy="275590"/>
          </a:xfrm>
        </p:spPr>
        <p:txBody>
          <a:bodyPr wrap="square"/>
          <a:lstStyle/>
          <a:p>
            <a:pPr>
              <a:defRPr/>
            </a:pPr>
            <a:fld id="{86CB4B4D-7CA3-9044-876B-883B54F8677D}" type="slidenum">
              <a:rPr lang="en-US" altLang="zh-CN" smtClean="0"/>
            </a:fld>
            <a:r>
              <a:rPr lang="en-US" altLang="zh-CN"/>
              <a:t>/120</a:t>
            </a:r>
            <a:endParaRPr lang="zh-CN" altLang="en-US" dirty="0"/>
          </a:p>
        </p:txBody>
      </p:sp>
      <p:sp>
        <p:nvSpPr>
          <p:cNvPr id="4" name="文本框 3"/>
          <p:cNvSpPr txBox="1"/>
          <p:nvPr/>
        </p:nvSpPr>
        <p:spPr>
          <a:xfrm>
            <a:off x="3483610" y="2778760"/>
            <a:ext cx="76200" cy="276860"/>
          </a:xfrm>
          <a:prstGeom prst="rect">
            <a:avLst/>
          </a:prstGeom>
          <a:noFill/>
        </p:spPr>
        <p:txBody>
          <a:bodyPr wrap="square" lIns="0" tIns="0" rIns="0" bIns="0" rtlCol="0">
            <a:spAutoFit/>
          </a:bodyPr>
          <a:lstStyle/>
          <a:p>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6" name="AutoShape 2" descr="https://img-blog.csdn.net/20150727183320668"/>
          <p:cNvSpPr>
            <a:spLocks noChangeAspect="1" noChangeArrowheads="1"/>
          </p:cNvSpPr>
          <p:nvPr/>
        </p:nvSpPr>
        <p:spPr bwMode="auto">
          <a:xfrm>
            <a:off x="3817620" y="329946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黑体" panose="02010609060101010101" pitchFamily="49" charset="-122"/>
              <a:ea typeface="黑体" panose="02010609060101010101" pitchFamily="49" charset="-122"/>
              <a:cs typeface="黑体" panose="02010609060101010101" pitchFamily="49" charset="-122"/>
            </a:endParaRPr>
          </a:p>
        </p:txBody>
      </p:sp>
      <p:sp>
        <p:nvSpPr>
          <p:cNvPr id="14" name="文本框 13"/>
          <p:cNvSpPr txBox="1"/>
          <p:nvPr/>
        </p:nvSpPr>
        <p:spPr>
          <a:xfrm>
            <a:off x="3156438" y="2993361"/>
            <a:ext cx="65" cy="276999"/>
          </a:xfrm>
          <a:prstGeom prst="rect">
            <a:avLst/>
          </a:prstGeom>
          <a:noFill/>
        </p:spPr>
        <p:txBody>
          <a:bodyPr wrap="none" lIns="0" tIns="0" rIns="0" bIns="0" rtlCol="0">
            <a:spAutoFit/>
          </a:bodyPr>
          <a:lstStyle/>
          <a:p>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16" name="AutoShape 2" descr="https://img-blog.csdn.net/20150727183320668"/>
          <p:cNvSpPr>
            <a:spLocks noChangeAspect="1" noChangeArrowheads="1"/>
          </p:cNvSpPr>
          <p:nvPr/>
        </p:nvSpPr>
        <p:spPr bwMode="auto">
          <a:xfrm>
            <a:off x="3490545" y="3513991"/>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黑体" panose="02010609060101010101" pitchFamily="49" charset="-122"/>
              <a:ea typeface="黑体" panose="02010609060101010101" pitchFamily="49" charset="-122"/>
              <a:cs typeface="黑体" panose="02010609060101010101" pitchFamily="49" charset="-122"/>
            </a:endParaRPr>
          </a:p>
        </p:txBody>
      </p:sp>
      <p:pic>
        <p:nvPicPr>
          <p:cNvPr id="17" name="图片 16"/>
          <p:cNvPicPr>
            <a:picLocks noChangeAspect="1"/>
          </p:cNvPicPr>
          <p:nvPr/>
        </p:nvPicPr>
        <p:blipFill>
          <a:blip r:embed="rId1"/>
          <a:stretch>
            <a:fillRect/>
          </a:stretch>
        </p:blipFill>
        <p:spPr>
          <a:xfrm>
            <a:off x="645160" y="1780540"/>
            <a:ext cx="5920105" cy="3838575"/>
          </a:xfrm>
          <a:prstGeom prst="rect">
            <a:avLst/>
          </a:prstGeom>
        </p:spPr>
      </p:pic>
      <p:sp>
        <p:nvSpPr>
          <p:cNvPr id="20" name="矩形 19"/>
          <p:cNvSpPr/>
          <p:nvPr/>
        </p:nvSpPr>
        <p:spPr>
          <a:xfrm>
            <a:off x="645160" y="1840865"/>
            <a:ext cx="5024755" cy="1334770"/>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a:endCxn id="24" idx="1"/>
          </p:cNvCxnSpPr>
          <p:nvPr/>
        </p:nvCxnSpPr>
        <p:spPr>
          <a:xfrm flipV="1">
            <a:off x="5669915" y="1930400"/>
            <a:ext cx="2125980" cy="39560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7795887" y="1473007"/>
            <a:ext cx="2129962" cy="915257"/>
            <a:chOff x="5669907" y="1769016"/>
            <a:chExt cx="2129962" cy="915257"/>
          </a:xfrm>
        </p:grpSpPr>
        <p:sp>
          <p:nvSpPr>
            <p:cNvPr id="23" name="文本框 22"/>
            <p:cNvSpPr txBox="1"/>
            <p:nvPr/>
          </p:nvSpPr>
          <p:spPr>
            <a:xfrm>
              <a:off x="5742467" y="1781417"/>
              <a:ext cx="2057401" cy="830997"/>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cs typeface="黑体" panose="02010609060101010101" pitchFamily="49" charset="-122"/>
                </a:rPr>
                <a:t>单组参数下，迭代</a:t>
              </a:r>
              <a:r>
                <a:rPr lang="en-US" altLang="zh-CN" sz="1600" dirty="0">
                  <a:latin typeface="黑体" panose="02010609060101010101" pitchFamily="49" charset="-122"/>
                  <a:ea typeface="黑体" panose="02010609060101010101" pitchFamily="49" charset="-122"/>
                  <a:cs typeface="黑体" panose="02010609060101010101" pitchFamily="49" charset="-122"/>
                </a:rPr>
                <a:t>20</a:t>
              </a:r>
              <a:r>
                <a:rPr lang="zh-CN" altLang="en-US" sz="1600" dirty="0">
                  <a:latin typeface="黑体" panose="02010609060101010101" pitchFamily="49" charset="-122"/>
                  <a:ea typeface="黑体" panose="02010609060101010101" pitchFamily="49" charset="-122"/>
                  <a:cs typeface="黑体" panose="02010609060101010101" pitchFamily="49" charset="-122"/>
                </a:rPr>
                <a:t>次后，模型的</a:t>
              </a:r>
              <a:r>
                <a:rPr lang="en-US" altLang="zh-CN" sz="1600" dirty="0">
                  <a:latin typeface="黑体" panose="02010609060101010101" pitchFamily="49" charset="-122"/>
                  <a:ea typeface="黑体" panose="02010609060101010101" pitchFamily="49" charset="-122"/>
                  <a:cs typeface="黑体" panose="02010609060101010101" pitchFamily="49" charset="-122"/>
                </a:rPr>
                <a:t>HR</a:t>
              </a:r>
              <a:r>
                <a:rPr lang="zh-CN" altLang="en-US" sz="1600" dirty="0">
                  <a:latin typeface="黑体" panose="02010609060101010101" pitchFamily="49" charset="-122"/>
                  <a:ea typeface="黑体" panose="02010609060101010101" pitchFamily="49" charset="-122"/>
                  <a:cs typeface="黑体" panose="02010609060101010101" pitchFamily="49" charset="-122"/>
                </a:rPr>
                <a:t>和</a:t>
              </a:r>
              <a:r>
                <a:rPr lang="en-US" altLang="zh-CN" sz="1600" dirty="0">
                  <a:latin typeface="黑体" panose="02010609060101010101" pitchFamily="49" charset="-122"/>
                  <a:ea typeface="黑体" panose="02010609060101010101" pitchFamily="49" charset="-122"/>
                  <a:cs typeface="黑体" panose="02010609060101010101" pitchFamily="49" charset="-122"/>
                </a:rPr>
                <a:t>NDCG</a:t>
              </a:r>
              <a:r>
                <a:rPr lang="zh-CN" altLang="en-US" sz="1600" dirty="0">
                  <a:latin typeface="黑体" panose="02010609060101010101" pitchFamily="49" charset="-122"/>
                  <a:ea typeface="黑体" panose="02010609060101010101" pitchFamily="49" charset="-122"/>
                  <a:cs typeface="黑体" panose="02010609060101010101" pitchFamily="49" charset="-122"/>
                </a:rPr>
                <a:t>的结果</a:t>
              </a:r>
              <a:endParaRPr lang="zh-CN" altLang="en-US" sz="1600" dirty="0">
                <a:latin typeface="黑体" panose="02010609060101010101" pitchFamily="49" charset="-122"/>
                <a:ea typeface="黑体" panose="02010609060101010101" pitchFamily="49" charset="-122"/>
                <a:cs typeface="黑体" panose="02010609060101010101" pitchFamily="49" charset="-122"/>
              </a:endParaRPr>
            </a:p>
          </p:txBody>
        </p:sp>
        <p:sp>
          <p:nvSpPr>
            <p:cNvPr id="24" name="矩形 23"/>
            <p:cNvSpPr/>
            <p:nvPr/>
          </p:nvSpPr>
          <p:spPr>
            <a:xfrm>
              <a:off x="5669907" y="1769016"/>
              <a:ext cx="2129962" cy="915257"/>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黑体" panose="02010609060101010101" pitchFamily="49" charset="-122"/>
                <a:ea typeface="黑体" panose="02010609060101010101" pitchFamily="49" charset="-122"/>
                <a:cs typeface="黑体" panose="02010609060101010101" pitchFamily="49" charset="-122"/>
              </a:endParaRPr>
            </a:p>
          </p:txBody>
        </p:sp>
      </p:grpSp>
      <p:sp>
        <p:nvSpPr>
          <p:cNvPr id="25" name="矩形 24"/>
          <p:cNvSpPr/>
          <p:nvPr/>
        </p:nvSpPr>
        <p:spPr>
          <a:xfrm>
            <a:off x="695936" y="1171695"/>
            <a:ext cx="1470274" cy="495585"/>
          </a:xfrm>
          <a:prstGeom prst="rect">
            <a:avLst/>
          </a:prstGeom>
        </p:spPr>
        <p:txBody>
          <a:bodyPr wrap="none">
            <a:spAutoFit/>
          </a:bodyPr>
          <a:lstStyle/>
          <a:p>
            <a:pPr marL="257175" indent="-257175" fontAlgn="auto">
              <a:lnSpc>
                <a:spcPct val="150000"/>
              </a:lnSpc>
              <a:buFont typeface="Arial" panose="020B0604020202020204" pitchFamily="34" charset="0"/>
              <a:buChar char="•"/>
            </a:pP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运行结果</a:t>
            </a:r>
            <a:endPar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课程目录</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3825" y="1306621"/>
            <a:ext cx="10947862" cy="4788987"/>
          </a:xfrm>
          <a:prstGeom prst="rect">
            <a:avLst/>
          </a:prstGeom>
        </p:spPr>
      </p:pic>
      <p:sp>
        <p:nvSpPr>
          <p:cNvPr id="2" name="矩形 1"/>
          <p:cNvSpPr/>
          <p:nvPr/>
        </p:nvSpPr>
        <p:spPr>
          <a:xfrm>
            <a:off x="1156208" y="3095537"/>
            <a:ext cx="3994634" cy="1667313"/>
          </a:xfrm>
          <a:prstGeom prst="rect">
            <a:avLst/>
          </a:prstGeom>
          <a:no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3.5.6</a:t>
            </a:r>
            <a:r>
              <a:rPr kumimoji="1" lang="zh-CN" altLang="en-US" b="0" dirty="0">
                <a:sym typeface="+mn-ea"/>
              </a:rPr>
              <a:t>、</a:t>
            </a:r>
            <a:r>
              <a:rPr kumimoji="1" lang="en-US" altLang="zh-CN" b="0" dirty="0" err="1">
                <a:sym typeface="+mn-ea"/>
              </a:rPr>
              <a:t>WR</a:t>
            </a:r>
            <a:r>
              <a:rPr kumimoji="1" lang="en-US" altLang="zh-CN" b="0" dirty="0">
                <a:sym typeface="+mn-ea"/>
              </a:rPr>
              <a:t>-MF</a:t>
            </a:r>
            <a:r>
              <a:rPr kumimoji="1" lang="zh-CN" altLang="en-US" b="0" dirty="0" smtClean="0">
                <a:sym typeface="+mn-ea"/>
              </a:rPr>
              <a:t>算法</a:t>
            </a:r>
            <a:r>
              <a:rPr kumimoji="1" lang="en-US" altLang="zh-CN" b="0" dirty="0">
                <a:sym typeface="+mn-ea"/>
              </a:rPr>
              <a:t>——</a:t>
            </a:r>
            <a:r>
              <a:rPr kumimoji="1" lang="zh-CN" altLang="en-US" b="0" dirty="0">
                <a:sym typeface="+mn-ea"/>
              </a:rPr>
              <a:t>实验</a:t>
            </a:r>
            <a:endParaRPr kumimoji="1" lang="zh-CN" altLang="en-US" b="0" dirty="0">
              <a:sym typeface="+mn-ea"/>
            </a:endParaRPr>
          </a:p>
        </p:txBody>
      </p:sp>
      <p:sp>
        <p:nvSpPr>
          <p:cNvPr id="5" name="灯片编号占位符 4"/>
          <p:cNvSpPr>
            <a:spLocks noGrp="1"/>
          </p:cNvSpPr>
          <p:nvPr>
            <p:ph type="sldNum" sz="quarter" idx="2"/>
          </p:nvPr>
        </p:nvSpPr>
        <p:spPr>
          <a:xfrm>
            <a:off x="9979660" y="6139815"/>
            <a:ext cx="775970" cy="275590"/>
          </a:xfrm>
        </p:spPr>
        <p:txBody>
          <a:bodyPr wrap="square"/>
          <a:lstStyle/>
          <a:p>
            <a:pPr>
              <a:defRPr/>
            </a:pPr>
            <a:fld id="{86CB4B4D-7CA3-9044-876B-883B54F8677D}" type="slidenum">
              <a:rPr lang="en-US" altLang="zh-CN" smtClean="0"/>
            </a:fld>
            <a:r>
              <a:rPr lang="en-US" altLang="zh-CN"/>
              <a:t>/120</a:t>
            </a:r>
            <a:endParaRPr lang="zh-CN" altLang="en-US" dirty="0"/>
          </a:p>
        </p:txBody>
      </p:sp>
      <p:sp>
        <p:nvSpPr>
          <p:cNvPr id="4" name="文本框 3"/>
          <p:cNvSpPr txBox="1"/>
          <p:nvPr/>
        </p:nvSpPr>
        <p:spPr>
          <a:xfrm>
            <a:off x="3483610" y="2778760"/>
            <a:ext cx="76200" cy="276860"/>
          </a:xfrm>
          <a:prstGeom prst="rect">
            <a:avLst/>
          </a:prstGeom>
          <a:noFill/>
        </p:spPr>
        <p:txBody>
          <a:bodyPr wrap="square" lIns="0" tIns="0" rIns="0" bIns="0" rtlCol="0">
            <a:spAutoFit/>
          </a:bodyPr>
          <a:lstStyle/>
          <a:p>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6" name="AutoShape 2" descr="https://img-blog.csdn.net/20150727183320668"/>
          <p:cNvSpPr>
            <a:spLocks noChangeAspect="1" noChangeArrowheads="1"/>
          </p:cNvSpPr>
          <p:nvPr/>
        </p:nvSpPr>
        <p:spPr bwMode="auto">
          <a:xfrm>
            <a:off x="3817620" y="329946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黑体" panose="02010609060101010101" pitchFamily="49" charset="-122"/>
              <a:ea typeface="黑体" panose="02010609060101010101" pitchFamily="49" charset="-122"/>
              <a:cs typeface="黑体" panose="02010609060101010101" pitchFamily="49" charset="-122"/>
            </a:endParaRPr>
          </a:p>
        </p:txBody>
      </p:sp>
      <p:sp>
        <p:nvSpPr>
          <p:cNvPr id="14" name="文本框 13"/>
          <p:cNvSpPr txBox="1"/>
          <p:nvPr/>
        </p:nvSpPr>
        <p:spPr>
          <a:xfrm>
            <a:off x="3156438" y="2993361"/>
            <a:ext cx="65" cy="276999"/>
          </a:xfrm>
          <a:prstGeom prst="rect">
            <a:avLst/>
          </a:prstGeom>
          <a:noFill/>
        </p:spPr>
        <p:txBody>
          <a:bodyPr wrap="none" lIns="0" tIns="0" rIns="0" bIns="0" rtlCol="0">
            <a:spAutoFit/>
          </a:bodyPr>
          <a:lstStyle/>
          <a:p>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16" name="AutoShape 2" descr="https://img-blog.csdn.net/20150727183320668"/>
          <p:cNvSpPr>
            <a:spLocks noChangeAspect="1" noChangeArrowheads="1"/>
          </p:cNvSpPr>
          <p:nvPr/>
        </p:nvSpPr>
        <p:spPr bwMode="auto">
          <a:xfrm>
            <a:off x="3490545" y="3513991"/>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黑体" panose="02010609060101010101" pitchFamily="49" charset="-122"/>
              <a:ea typeface="黑体" panose="02010609060101010101" pitchFamily="49" charset="-122"/>
              <a:cs typeface="黑体" panose="02010609060101010101" pitchFamily="49" charset="-122"/>
            </a:endParaRPr>
          </a:p>
        </p:txBody>
      </p:sp>
      <p:sp>
        <p:nvSpPr>
          <p:cNvPr id="25" name="矩形 24"/>
          <p:cNvSpPr/>
          <p:nvPr/>
        </p:nvSpPr>
        <p:spPr>
          <a:xfrm>
            <a:off x="695936" y="1171695"/>
            <a:ext cx="4376519" cy="495585"/>
          </a:xfrm>
          <a:prstGeom prst="rect">
            <a:avLst/>
          </a:prstGeom>
        </p:spPr>
        <p:txBody>
          <a:bodyPr wrap="none">
            <a:spAutoFit/>
          </a:bodyPr>
          <a:lstStyle/>
          <a:p>
            <a:pPr marL="257175" indent="-257175">
              <a:lnSpc>
                <a:spcPct val="150000"/>
              </a:lnSpc>
              <a:buFont typeface="Arial" panose="020B0604020202020204" pitchFamily="34" charset="0"/>
              <a:buChar char="•"/>
            </a:pP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运行结果-正则化参数对模型的影响</a:t>
            </a:r>
            <a:endPar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1"/>
          <a:stretch>
            <a:fillRect/>
          </a:stretch>
        </p:blipFill>
        <p:spPr>
          <a:xfrm>
            <a:off x="1694815" y="1844040"/>
            <a:ext cx="7313930" cy="3075940"/>
          </a:xfrm>
          <a:prstGeom prst="rect">
            <a:avLst/>
          </a:prstGeom>
        </p:spPr>
      </p:pic>
      <p:sp>
        <p:nvSpPr>
          <p:cNvPr id="7" name="文本框 6"/>
          <p:cNvSpPr txBox="1"/>
          <p:nvPr/>
        </p:nvSpPr>
        <p:spPr>
          <a:xfrm>
            <a:off x="906145" y="5329555"/>
            <a:ext cx="8891270" cy="645160"/>
          </a:xfrm>
          <a:prstGeom prst="rect">
            <a:avLst/>
          </a:prstGeom>
          <a:noFill/>
        </p:spPr>
        <p:txBody>
          <a:bodyPr wrap="square" rtlCol="0">
            <a:spAutoFit/>
          </a:bodyPr>
          <a:lstStyle/>
          <a:p>
            <a:r>
              <a:rPr lang="zh-CN" altLang="en-US" sz="1800" dirty="0" smtClean="0">
                <a:latin typeface="黑体" panose="02010609060101010101" pitchFamily="49" charset="-122"/>
                <a:ea typeface="黑体" panose="02010609060101010101" pitchFamily="49" charset="-122"/>
                <a:cs typeface="黑体" panose="02010609060101010101" pitchFamily="49" charset="-122"/>
              </a:rPr>
              <a:t>正则化参数用来防止网络的过拟合情况，从上图可以发现：正则化参数为0.01时，网络表现较好。</a:t>
            </a:r>
            <a:endParaRPr lang="zh-CN" altLang="en-US" sz="1800" dirty="0" smtClean="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spd="med"/>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3.5.6</a:t>
            </a:r>
            <a:r>
              <a:rPr kumimoji="1" lang="zh-CN" altLang="en-US" b="0" dirty="0">
                <a:sym typeface="+mn-ea"/>
              </a:rPr>
              <a:t>、</a:t>
            </a:r>
            <a:r>
              <a:rPr kumimoji="1" lang="en-US" altLang="zh-CN" b="0" dirty="0" err="1">
                <a:sym typeface="+mn-ea"/>
              </a:rPr>
              <a:t>WR</a:t>
            </a:r>
            <a:r>
              <a:rPr kumimoji="1" lang="en-US" altLang="zh-CN" b="0" dirty="0">
                <a:sym typeface="+mn-ea"/>
              </a:rPr>
              <a:t>-MF</a:t>
            </a:r>
            <a:r>
              <a:rPr kumimoji="1" lang="zh-CN" altLang="en-US" b="0" dirty="0" smtClean="0">
                <a:sym typeface="+mn-ea"/>
              </a:rPr>
              <a:t>算法</a:t>
            </a:r>
            <a:r>
              <a:rPr kumimoji="1" lang="en-US" altLang="zh-CN" b="0" dirty="0">
                <a:sym typeface="+mn-ea"/>
              </a:rPr>
              <a:t>——</a:t>
            </a:r>
            <a:r>
              <a:rPr kumimoji="1" lang="zh-CN" altLang="en-US" b="0" dirty="0">
                <a:sym typeface="+mn-ea"/>
              </a:rPr>
              <a:t>实验</a:t>
            </a:r>
            <a:endParaRPr kumimoji="1" lang="zh-CN" altLang="en-US" b="0" dirty="0">
              <a:sym typeface="+mn-ea"/>
            </a:endParaRPr>
          </a:p>
        </p:txBody>
      </p:sp>
      <p:sp>
        <p:nvSpPr>
          <p:cNvPr id="5" name="灯片编号占位符 4"/>
          <p:cNvSpPr>
            <a:spLocks noGrp="1"/>
          </p:cNvSpPr>
          <p:nvPr>
            <p:ph type="sldNum" sz="quarter" idx="2"/>
          </p:nvPr>
        </p:nvSpPr>
        <p:spPr>
          <a:xfrm>
            <a:off x="9979660" y="6139815"/>
            <a:ext cx="775970" cy="275590"/>
          </a:xfrm>
        </p:spPr>
        <p:txBody>
          <a:bodyPr wrap="square"/>
          <a:lstStyle/>
          <a:p>
            <a:pPr>
              <a:defRPr/>
            </a:pPr>
            <a:fld id="{86CB4B4D-7CA3-9044-876B-883B54F8677D}" type="slidenum">
              <a:rPr lang="en-US" altLang="zh-CN" smtClean="0"/>
            </a:fld>
            <a:r>
              <a:rPr lang="en-US" altLang="zh-CN"/>
              <a:t>/120</a:t>
            </a:r>
            <a:endParaRPr lang="zh-CN" altLang="en-US" dirty="0"/>
          </a:p>
        </p:txBody>
      </p:sp>
      <p:sp>
        <p:nvSpPr>
          <p:cNvPr id="4" name="文本框 3"/>
          <p:cNvSpPr txBox="1"/>
          <p:nvPr/>
        </p:nvSpPr>
        <p:spPr>
          <a:xfrm>
            <a:off x="3483610" y="2778760"/>
            <a:ext cx="76200" cy="276860"/>
          </a:xfrm>
          <a:prstGeom prst="rect">
            <a:avLst/>
          </a:prstGeom>
          <a:noFill/>
        </p:spPr>
        <p:txBody>
          <a:bodyPr wrap="square" lIns="0" tIns="0" rIns="0" bIns="0" rtlCol="0">
            <a:spAutoFit/>
          </a:bodyPr>
          <a:lstStyle/>
          <a:p>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6" name="AutoShape 2" descr="https://img-blog.csdn.net/20150727183320668"/>
          <p:cNvSpPr>
            <a:spLocks noChangeAspect="1" noChangeArrowheads="1"/>
          </p:cNvSpPr>
          <p:nvPr/>
        </p:nvSpPr>
        <p:spPr bwMode="auto">
          <a:xfrm>
            <a:off x="3817620" y="329946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黑体" panose="02010609060101010101" pitchFamily="49" charset="-122"/>
              <a:ea typeface="黑体" panose="02010609060101010101" pitchFamily="49" charset="-122"/>
              <a:cs typeface="黑体" panose="02010609060101010101" pitchFamily="49" charset="-122"/>
            </a:endParaRPr>
          </a:p>
        </p:txBody>
      </p:sp>
      <p:sp>
        <p:nvSpPr>
          <p:cNvPr id="14" name="文本框 13"/>
          <p:cNvSpPr txBox="1"/>
          <p:nvPr/>
        </p:nvSpPr>
        <p:spPr>
          <a:xfrm>
            <a:off x="3156438" y="2993361"/>
            <a:ext cx="65" cy="276999"/>
          </a:xfrm>
          <a:prstGeom prst="rect">
            <a:avLst/>
          </a:prstGeom>
          <a:noFill/>
        </p:spPr>
        <p:txBody>
          <a:bodyPr wrap="none" lIns="0" tIns="0" rIns="0" bIns="0" rtlCol="0">
            <a:spAutoFit/>
          </a:bodyPr>
          <a:lstStyle/>
          <a:p>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16" name="AutoShape 2" descr="https://img-blog.csdn.net/20150727183320668"/>
          <p:cNvSpPr>
            <a:spLocks noChangeAspect="1" noChangeArrowheads="1"/>
          </p:cNvSpPr>
          <p:nvPr/>
        </p:nvSpPr>
        <p:spPr bwMode="auto">
          <a:xfrm>
            <a:off x="3490545" y="3513991"/>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黑体" panose="02010609060101010101" pitchFamily="49" charset="-122"/>
              <a:ea typeface="黑体" panose="02010609060101010101" pitchFamily="49" charset="-122"/>
              <a:cs typeface="黑体" panose="02010609060101010101" pitchFamily="49" charset="-122"/>
            </a:endParaRPr>
          </a:p>
        </p:txBody>
      </p:sp>
      <p:sp>
        <p:nvSpPr>
          <p:cNvPr id="25" name="矩形 24"/>
          <p:cNvSpPr/>
          <p:nvPr/>
        </p:nvSpPr>
        <p:spPr>
          <a:xfrm>
            <a:off x="695936" y="1171695"/>
            <a:ext cx="4161717" cy="495585"/>
          </a:xfrm>
          <a:prstGeom prst="rect">
            <a:avLst/>
          </a:prstGeom>
        </p:spPr>
        <p:txBody>
          <a:bodyPr wrap="none">
            <a:spAutoFit/>
          </a:bodyPr>
          <a:lstStyle/>
          <a:p>
            <a:pPr marL="257175" indent="-257175" fontAlgn="auto">
              <a:lnSpc>
                <a:spcPct val="150000"/>
              </a:lnSpc>
              <a:buFont typeface="Arial" panose="020B0604020202020204" pitchFamily="34" charset="0"/>
              <a:buChar char="•"/>
            </a:pP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运行结果-alpha参数对模型的影响</a:t>
            </a:r>
            <a:endPar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1"/>
          <a:stretch>
            <a:fillRect/>
          </a:stretch>
        </p:blipFill>
        <p:spPr>
          <a:xfrm>
            <a:off x="2370455" y="1927860"/>
            <a:ext cx="6644005" cy="2948305"/>
          </a:xfrm>
          <a:prstGeom prst="rect">
            <a:avLst/>
          </a:prstGeom>
        </p:spPr>
      </p:pic>
      <p:sp>
        <p:nvSpPr>
          <p:cNvPr id="7" name="文本框 6"/>
          <p:cNvSpPr txBox="1"/>
          <p:nvPr/>
        </p:nvSpPr>
        <p:spPr>
          <a:xfrm>
            <a:off x="1508125" y="5212080"/>
            <a:ext cx="9664065" cy="337185"/>
          </a:xfrm>
          <a:prstGeom prst="rect">
            <a:avLst/>
          </a:prstGeom>
          <a:noFill/>
        </p:spPr>
        <p:txBody>
          <a:bodyPr wrap="square" rtlCol="0">
            <a:spAutoFit/>
          </a:bodyPr>
          <a:lstStyle/>
          <a:p>
            <a:r>
              <a:rPr lang="zh-CN" altLang="en-US" sz="1800" dirty="0" smtClean="0">
                <a:latin typeface="黑体" panose="02010609060101010101" pitchFamily="49" charset="-122"/>
                <a:ea typeface="黑体" panose="02010609060101010101" pitchFamily="49" charset="-122"/>
                <a:cs typeface="黑体" panose="02010609060101010101" pitchFamily="49" charset="-122"/>
              </a:rPr>
              <a:t>alpha参数用来控制模型的置信程度，从上图可以发现：alpha参数为4时，网络表现较好。</a:t>
            </a:r>
            <a:endParaRPr lang="zh-CN" altLang="en-US" sz="1800" dirty="0" smtClean="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spd="med"/>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3.5.6</a:t>
            </a:r>
            <a:r>
              <a:rPr kumimoji="1" lang="zh-CN" altLang="en-US" b="0" dirty="0">
                <a:sym typeface="+mn-ea"/>
              </a:rPr>
              <a:t>、</a:t>
            </a:r>
            <a:r>
              <a:rPr kumimoji="1" lang="en-US" altLang="zh-CN" b="0" dirty="0" err="1">
                <a:sym typeface="+mn-ea"/>
              </a:rPr>
              <a:t>WR</a:t>
            </a:r>
            <a:r>
              <a:rPr kumimoji="1" lang="en-US" altLang="zh-CN" b="0" dirty="0">
                <a:sym typeface="+mn-ea"/>
              </a:rPr>
              <a:t>-MF</a:t>
            </a:r>
            <a:r>
              <a:rPr kumimoji="1" lang="zh-CN" altLang="en-US" b="0" dirty="0" smtClean="0">
                <a:sym typeface="+mn-ea"/>
              </a:rPr>
              <a:t>算法</a:t>
            </a:r>
            <a:r>
              <a:rPr kumimoji="1" lang="en-US" altLang="zh-CN" b="0" dirty="0">
                <a:sym typeface="+mn-ea"/>
              </a:rPr>
              <a:t>——</a:t>
            </a:r>
            <a:r>
              <a:rPr kumimoji="1" lang="zh-CN" altLang="en-US" b="0" dirty="0">
                <a:sym typeface="+mn-ea"/>
              </a:rPr>
              <a:t>实验</a:t>
            </a:r>
            <a:endParaRPr kumimoji="1" lang="zh-CN" altLang="en-US" b="0" dirty="0">
              <a:sym typeface="+mn-ea"/>
            </a:endParaRPr>
          </a:p>
        </p:txBody>
      </p:sp>
      <p:sp>
        <p:nvSpPr>
          <p:cNvPr id="5" name="灯片编号占位符 4"/>
          <p:cNvSpPr>
            <a:spLocks noGrp="1"/>
          </p:cNvSpPr>
          <p:nvPr>
            <p:ph type="sldNum" sz="quarter" idx="2"/>
          </p:nvPr>
        </p:nvSpPr>
        <p:spPr>
          <a:xfrm>
            <a:off x="9979660" y="6139815"/>
            <a:ext cx="775970" cy="275590"/>
          </a:xfrm>
        </p:spPr>
        <p:txBody>
          <a:bodyPr wrap="square"/>
          <a:lstStyle/>
          <a:p>
            <a:pPr>
              <a:defRPr/>
            </a:pPr>
            <a:fld id="{86CB4B4D-7CA3-9044-876B-883B54F8677D}" type="slidenum">
              <a:rPr lang="en-US" altLang="zh-CN" smtClean="0"/>
            </a:fld>
            <a:r>
              <a:rPr lang="en-US" altLang="zh-CN"/>
              <a:t>/120</a:t>
            </a:r>
            <a:endParaRPr lang="zh-CN" altLang="en-US" dirty="0"/>
          </a:p>
        </p:txBody>
      </p:sp>
      <p:sp>
        <p:nvSpPr>
          <p:cNvPr id="4" name="文本框 3"/>
          <p:cNvSpPr txBox="1"/>
          <p:nvPr/>
        </p:nvSpPr>
        <p:spPr>
          <a:xfrm>
            <a:off x="3483610" y="2778760"/>
            <a:ext cx="76200" cy="276860"/>
          </a:xfrm>
          <a:prstGeom prst="rect">
            <a:avLst/>
          </a:prstGeom>
          <a:noFill/>
        </p:spPr>
        <p:txBody>
          <a:bodyPr wrap="square" lIns="0" tIns="0" rIns="0" bIns="0" rtlCol="0">
            <a:spAutoFit/>
          </a:bodyPr>
          <a:lstStyle/>
          <a:p>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6" name="AutoShape 2" descr="https://img-blog.csdn.net/20150727183320668"/>
          <p:cNvSpPr>
            <a:spLocks noChangeAspect="1" noChangeArrowheads="1"/>
          </p:cNvSpPr>
          <p:nvPr/>
        </p:nvSpPr>
        <p:spPr bwMode="auto">
          <a:xfrm>
            <a:off x="3817620" y="329946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黑体" panose="02010609060101010101" pitchFamily="49" charset="-122"/>
              <a:ea typeface="黑体" panose="02010609060101010101" pitchFamily="49" charset="-122"/>
              <a:cs typeface="黑体" panose="02010609060101010101" pitchFamily="49" charset="-122"/>
            </a:endParaRPr>
          </a:p>
        </p:txBody>
      </p:sp>
      <p:sp>
        <p:nvSpPr>
          <p:cNvPr id="14" name="文本框 13"/>
          <p:cNvSpPr txBox="1"/>
          <p:nvPr/>
        </p:nvSpPr>
        <p:spPr>
          <a:xfrm>
            <a:off x="3156438" y="2993361"/>
            <a:ext cx="65" cy="276999"/>
          </a:xfrm>
          <a:prstGeom prst="rect">
            <a:avLst/>
          </a:prstGeom>
          <a:noFill/>
        </p:spPr>
        <p:txBody>
          <a:bodyPr wrap="none" lIns="0" tIns="0" rIns="0" bIns="0" rtlCol="0">
            <a:spAutoFit/>
          </a:bodyPr>
          <a:lstStyle/>
          <a:p>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16" name="AutoShape 2" descr="https://img-blog.csdn.net/20150727183320668"/>
          <p:cNvSpPr>
            <a:spLocks noChangeAspect="1" noChangeArrowheads="1"/>
          </p:cNvSpPr>
          <p:nvPr/>
        </p:nvSpPr>
        <p:spPr bwMode="auto">
          <a:xfrm>
            <a:off x="3490545" y="3513991"/>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黑体" panose="02010609060101010101" pitchFamily="49" charset="-122"/>
              <a:ea typeface="黑体" panose="02010609060101010101" pitchFamily="49" charset="-122"/>
              <a:cs typeface="黑体" panose="02010609060101010101" pitchFamily="49" charset="-122"/>
            </a:endParaRPr>
          </a:p>
        </p:txBody>
      </p:sp>
      <p:sp>
        <p:nvSpPr>
          <p:cNvPr id="25" name="矩形 24"/>
          <p:cNvSpPr/>
          <p:nvPr/>
        </p:nvSpPr>
        <p:spPr>
          <a:xfrm>
            <a:off x="695936" y="1171695"/>
            <a:ext cx="4080510" cy="553085"/>
          </a:xfrm>
          <a:prstGeom prst="rect">
            <a:avLst/>
          </a:prstGeom>
        </p:spPr>
        <p:txBody>
          <a:bodyPr wrap="none">
            <a:spAutoFit/>
          </a:bodyPr>
          <a:lstStyle/>
          <a:p>
            <a:pPr marL="257175" indent="-257175" fontAlgn="auto">
              <a:lnSpc>
                <a:spcPct val="150000"/>
              </a:lnSpc>
              <a:buFont typeface="Arial" panose="020B0604020202020204" pitchFamily="34" charset="0"/>
              <a:buChar char="•"/>
            </a:pP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运行结果</a:t>
            </a:r>
            <a:r>
              <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rPr>
              <a:t>-</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迭代次数对模型的影响</a:t>
            </a:r>
            <a:endPar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rotWithShape="1">
          <a:blip r:embed="rId1"/>
          <a:srcRect b="8163"/>
          <a:stretch>
            <a:fillRect/>
          </a:stretch>
        </p:blipFill>
        <p:spPr>
          <a:xfrm>
            <a:off x="1739900" y="1920875"/>
            <a:ext cx="6997700" cy="2869565"/>
          </a:xfrm>
          <a:prstGeom prst="rect">
            <a:avLst/>
          </a:prstGeom>
        </p:spPr>
      </p:pic>
      <p:sp>
        <p:nvSpPr>
          <p:cNvPr id="7" name="文本框 6"/>
          <p:cNvSpPr txBox="1"/>
          <p:nvPr/>
        </p:nvSpPr>
        <p:spPr>
          <a:xfrm>
            <a:off x="1866388" y="5298538"/>
            <a:ext cx="7766880" cy="368300"/>
          </a:xfrm>
          <a:prstGeom prst="rect">
            <a:avLst/>
          </a:prstGeom>
          <a:noFill/>
        </p:spPr>
        <p:txBody>
          <a:bodyPr wrap="square" rtlCol="0">
            <a:spAutoFit/>
          </a:bodyPr>
          <a:lstStyle/>
          <a:p>
            <a:r>
              <a:rPr lang="zh-CN" altLang="en-US" sz="1800" dirty="0" smtClean="0">
                <a:latin typeface="黑体" panose="02010609060101010101" pitchFamily="49" charset="-122"/>
                <a:ea typeface="黑体" panose="02010609060101010101" pitchFamily="49" charset="-122"/>
                <a:cs typeface="黑体" panose="02010609060101010101" pitchFamily="49" charset="-122"/>
              </a:rPr>
              <a:t>迭代次数控制着网络的收敛程度，一般随着携带次数的增加，网络表现也会变好。</a:t>
            </a:r>
            <a:endParaRPr lang="zh-CN" altLang="en-US" sz="1800" dirty="0" smtClean="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spd="med"/>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3.5.6</a:t>
            </a:r>
            <a:r>
              <a:rPr kumimoji="1" lang="zh-CN" altLang="en-US" b="0" dirty="0">
                <a:sym typeface="+mn-ea"/>
              </a:rPr>
              <a:t>、</a:t>
            </a:r>
            <a:r>
              <a:rPr kumimoji="1" lang="en-US" altLang="zh-CN" b="0" dirty="0" err="1">
                <a:sym typeface="+mn-ea"/>
              </a:rPr>
              <a:t>WR</a:t>
            </a:r>
            <a:r>
              <a:rPr kumimoji="1" lang="en-US" altLang="zh-CN" b="0" dirty="0">
                <a:sym typeface="+mn-ea"/>
              </a:rPr>
              <a:t>-MF</a:t>
            </a:r>
            <a:r>
              <a:rPr kumimoji="1" lang="zh-CN" altLang="en-US" b="0" dirty="0" smtClean="0">
                <a:sym typeface="+mn-ea"/>
              </a:rPr>
              <a:t>算法</a:t>
            </a:r>
            <a:r>
              <a:rPr kumimoji="1" lang="en-US" altLang="zh-CN" b="0" dirty="0">
                <a:sym typeface="+mn-ea"/>
              </a:rPr>
              <a:t>——</a:t>
            </a:r>
            <a:r>
              <a:rPr kumimoji="1" lang="zh-CN" altLang="en-US" b="0" dirty="0">
                <a:sym typeface="+mn-ea"/>
              </a:rPr>
              <a:t>实验</a:t>
            </a:r>
            <a:endParaRPr kumimoji="1" lang="zh-CN" altLang="en-US" b="0" dirty="0">
              <a:sym typeface="+mn-ea"/>
            </a:endParaRPr>
          </a:p>
        </p:txBody>
      </p:sp>
      <p:sp>
        <p:nvSpPr>
          <p:cNvPr id="5" name="灯片编号占位符 4"/>
          <p:cNvSpPr>
            <a:spLocks noGrp="1"/>
          </p:cNvSpPr>
          <p:nvPr>
            <p:ph type="sldNum" sz="quarter" idx="2"/>
          </p:nvPr>
        </p:nvSpPr>
        <p:spPr>
          <a:xfrm>
            <a:off x="9979660" y="6139815"/>
            <a:ext cx="775970" cy="275590"/>
          </a:xfrm>
        </p:spPr>
        <p:txBody>
          <a:bodyPr wrap="square"/>
          <a:lstStyle/>
          <a:p>
            <a:pPr>
              <a:defRPr/>
            </a:pPr>
            <a:fld id="{86CB4B4D-7CA3-9044-876B-883B54F8677D}" type="slidenum">
              <a:rPr lang="en-US" altLang="zh-CN" smtClean="0"/>
            </a:fld>
            <a:r>
              <a:rPr lang="en-US" altLang="zh-CN"/>
              <a:t>/120</a:t>
            </a:r>
            <a:endParaRPr lang="zh-CN" altLang="en-US" dirty="0"/>
          </a:p>
        </p:txBody>
      </p:sp>
      <p:sp>
        <p:nvSpPr>
          <p:cNvPr id="4" name="文本框 3"/>
          <p:cNvSpPr txBox="1"/>
          <p:nvPr/>
        </p:nvSpPr>
        <p:spPr>
          <a:xfrm>
            <a:off x="3483610" y="2778760"/>
            <a:ext cx="76200" cy="276860"/>
          </a:xfrm>
          <a:prstGeom prst="rect">
            <a:avLst/>
          </a:prstGeom>
          <a:noFill/>
        </p:spPr>
        <p:txBody>
          <a:bodyPr wrap="square" lIns="0" tIns="0" rIns="0" bIns="0" rtlCol="0">
            <a:spAutoFit/>
          </a:bodyPr>
          <a:lstStyle/>
          <a:p>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6" name="AutoShape 2" descr="https://img-blog.csdn.net/20150727183320668"/>
          <p:cNvSpPr>
            <a:spLocks noChangeAspect="1" noChangeArrowheads="1"/>
          </p:cNvSpPr>
          <p:nvPr/>
        </p:nvSpPr>
        <p:spPr bwMode="auto">
          <a:xfrm>
            <a:off x="3817620" y="329946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黑体" panose="02010609060101010101" pitchFamily="49" charset="-122"/>
              <a:ea typeface="黑体" panose="02010609060101010101" pitchFamily="49" charset="-122"/>
              <a:cs typeface="黑体" panose="02010609060101010101" pitchFamily="49" charset="-122"/>
            </a:endParaRPr>
          </a:p>
        </p:txBody>
      </p:sp>
      <p:sp>
        <p:nvSpPr>
          <p:cNvPr id="14" name="文本框 13"/>
          <p:cNvSpPr txBox="1"/>
          <p:nvPr/>
        </p:nvSpPr>
        <p:spPr>
          <a:xfrm>
            <a:off x="3156438" y="2993361"/>
            <a:ext cx="65" cy="276999"/>
          </a:xfrm>
          <a:prstGeom prst="rect">
            <a:avLst/>
          </a:prstGeom>
          <a:noFill/>
        </p:spPr>
        <p:txBody>
          <a:bodyPr wrap="none" lIns="0" tIns="0" rIns="0" bIns="0" rtlCol="0">
            <a:spAutoFit/>
          </a:bodyPr>
          <a:lstStyle/>
          <a:p>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16" name="AutoShape 2" descr="https://img-blog.csdn.net/20150727183320668"/>
          <p:cNvSpPr>
            <a:spLocks noChangeAspect="1" noChangeArrowheads="1"/>
          </p:cNvSpPr>
          <p:nvPr/>
        </p:nvSpPr>
        <p:spPr bwMode="auto">
          <a:xfrm>
            <a:off x="3490545" y="3513991"/>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黑体" panose="02010609060101010101" pitchFamily="49" charset="-122"/>
              <a:ea typeface="黑体" panose="02010609060101010101" pitchFamily="49" charset="-122"/>
              <a:cs typeface="黑体" panose="02010609060101010101" pitchFamily="49" charset="-122"/>
            </a:endParaRPr>
          </a:p>
        </p:txBody>
      </p:sp>
      <p:sp>
        <p:nvSpPr>
          <p:cNvPr id="25" name="矩形 24"/>
          <p:cNvSpPr/>
          <p:nvPr/>
        </p:nvSpPr>
        <p:spPr>
          <a:xfrm>
            <a:off x="695936" y="1171695"/>
            <a:ext cx="4588510" cy="553085"/>
          </a:xfrm>
          <a:prstGeom prst="rect">
            <a:avLst/>
          </a:prstGeom>
        </p:spPr>
        <p:txBody>
          <a:bodyPr wrap="none">
            <a:spAutoFit/>
          </a:bodyPr>
          <a:lstStyle/>
          <a:p>
            <a:pPr marL="257175" indent="-257175" fontAlgn="auto">
              <a:lnSpc>
                <a:spcPct val="150000"/>
              </a:lnSpc>
              <a:buFont typeface="Arial" panose="020B0604020202020204" pitchFamily="34" charset="0"/>
              <a:buChar char="•"/>
            </a:pP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运行结果</a:t>
            </a:r>
            <a:r>
              <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rPr>
              <a:t>-</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潜在向量维度对模型的影响</a:t>
            </a:r>
            <a:endPar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1"/>
          <a:stretch>
            <a:fillRect/>
          </a:stretch>
        </p:blipFill>
        <p:spPr>
          <a:xfrm>
            <a:off x="2023110" y="1918335"/>
            <a:ext cx="6543675" cy="2990215"/>
          </a:xfrm>
          <a:prstGeom prst="rect">
            <a:avLst/>
          </a:prstGeom>
        </p:spPr>
      </p:pic>
      <p:sp>
        <p:nvSpPr>
          <p:cNvPr id="7" name="文本框 6"/>
          <p:cNvSpPr txBox="1"/>
          <p:nvPr/>
        </p:nvSpPr>
        <p:spPr>
          <a:xfrm>
            <a:off x="1498600" y="5059680"/>
            <a:ext cx="9194800" cy="922020"/>
          </a:xfrm>
          <a:prstGeom prst="rect">
            <a:avLst/>
          </a:prstGeom>
          <a:noFill/>
        </p:spPr>
        <p:txBody>
          <a:bodyPr wrap="square" rtlCol="0">
            <a:spAutoFit/>
          </a:bodyPr>
          <a:lstStyle/>
          <a:p>
            <a:r>
              <a:rPr lang="zh-CN" altLang="en-US" sz="1800" dirty="0" smtClean="0">
                <a:latin typeface="黑体" panose="02010609060101010101" pitchFamily="49" charset="-122"/>
                <a:ea typeface="黑体" panose="02010609060101010101" pitchFamily="49" charset="-122"/>
                <a:cs typeface="黑体" panose="02010609060101010101" pitchFamily="49" charset="-122"/>
              </a:rPr>
              <a:t>潜在特征向量维度控制着模型的表现力，随着维度的增加，模型的效果也便也会随之变好，同时，模型的复杂度也会提高，过拟合情况也会越发严重。超过一定值时，甚至会导致模型效果变差。从上图可以发现：特征向量维度为30时，网络表现较好。</a:t>
            </a:r>
            <a:endParaRPr lang="zh-CN" altLang="en-US" sz="1800" dirty="0" smtClean="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spd="med"/>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3.5.6</a:t>
            </a:r>
            <a:r>
              <a:rPr kumimoji="1" lang="zh-CN" altLang="en-US" b="0" dirty="0">
                <a:sym typeface="+mn-ea"/>
              </a:rPr>
              <a:t>、</a:t>
            </a:r>
            <a:r>
              <a:rPr kumimoji="1" lang="en-US" altLang="zh-CN" b="0" dirty="0" err="1">
                <a:sym typeface="+mn-ea"/>
              </a:rPr>
              <a:t>WR</a:t>
            </a:r>
            <a:r>
              <a:rPr kumimoji="1" lang="en-US" altLang="zh-CN" b="0" dirty="0">
                <a:sym typeface="+mn-ea"/>
              </a:rPr>
              <a:t>-MF</a:t>
            </a:r>
            <a:r>
              <a:rPr kumimoji="1" lang="zh-CN" altLang="en-US" b="0" dirty="0" smtClean="0">
                <a:sym typeface="+mn-ea"/>
              </a:rPr>
              <a:t>算法</a:t>
            </a:r>
            <a:r>
              <a:rPr kumimoji="1" lang="en-US" altLang="zh-CN" b="0" dirty="0" smtClean="0">
                <a:sym typeface="+mn-ea"/>
              </a:rPr>
              <a:t>——</a:t>
            </a:r>
            <a:r>
              <a:rPr kumimoji="1" lang="zh-CN" altLang="en-US" b="0" dirty="0" smtClean="0">
                <a:sym typeface="+mn-ea"/>
              </a:rPr>
              <a:t>总结</a:t>
            </a:r>
            <a:endParaRPr kumimoji="1" lang="zh-CN" altLang="en-US" b="0" dirty="0">
              <a:sym typeface="+mn-ea"/>
            </a:endParaRPr>
          </a:p>
        </p:txBody>
      </p:sp>
      <p:sp>
        <p:nvSpPr>
          <p:cNvPr id="5" name="灯片编号占位符 4"/>
          <p:cNvSpPr>
            <a:spLocks noGrp="1"/>
          </p:cNvSpPr>
          <p:nvPr>
            <p:ph type="sldNum" sz="quarter" idx="2"/>
          </p:nvPr>
        </p:nvSpPr>
        <p:spPr>
          <a:xfrm>
            <a:off x="9979660" y="6139815"/>
            <a:ext cx="775970" cy="275590"/>
          </a:xfrm>
        </p:spPr>
        <p:txBody>
          <a:bodyPr wrap="square"/>
          <a:lstStyle/>
          <a:p>
            <a:pPr>
              <a:defRPr/>
            </a:pPr>
            <a:fld id="{86CB4B4D-7CA3-9044-876B-883B54F8677D}" type="slidenum">
              <a:rPr lang="en-US" altLang="zh-CN" smtClean="0"/>
            </a:fld>
            <a:r>
              <a:rPr lang="en-US" altLang="zh-CN"/>
              <a:t>/120</a:t>
            </a:r>
            <a:endParaRPr lang="zh-CN" altLang="en-US" dirty="0"/>
          </a:p>
        </p:txBody>
      </p:sp>
      <p:sp>
        <p:nvSpPr>
          <p:cNvPr id="4" name="文本框 3"/>
          <p:cNvSpPr txBox="1"/>
          <p:nvPr/>
        </p:nvSpPr>
        <p:spPr>
          <a:xfrm>
            <a:off x="3483610" y="2778760"/>
            <a:ext cx="76200" cy="276860"/>
          </a:xfrm>
          <a:prstGeom prst="rect">
            <a:avLst/>
          </a:prstGeom>
          <a:noFill/>
        </p:spPr>
        <p:txBody>
          <a:bodyPr wrap="square" lIns="0" tIns="0" rIns="0" bIns="0" rtlCol="0">
            <a:spAutoFit/>
          </a:bodyPr>
          <a:lstStyle/>
          <a:p>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6" name="AutoShape 2" descr="https://img-blog.csdn.net/20150727183320668"/>
          <p:cNvSpPr>
            <a:spLocks noChangeAspect="1" noChangeArrowheads="1"/>
          </p:cNvSpPr>
          <p:nvPr/>
        </p:nvSpPr>
        <p:spPr bwMode="auto">
          <a:xfrm>
            <a:off x="3817620" y="329946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黑体" panose="02010609060101010101" pitchFamily="49" charset="-122"/>
              <a:ea typeface="黑体" panose="02010609060101010101" pitchFamily="49" charset="-122"/>
              <a:cs typeface="黑体" panose="02010609060101010101" pitchFamily="49" charset="-122"/>
            </a:endParaRPr>
          </a:p>
        </p:txBody>
      </p:sp>
      <p:sp>
        <p:nvSpPr>
          <p:cNvPr id="14" name="文本框 13"/>
          <p:cNvSpPr txBox="1"/>
          <p:nvPr/>
        </p:nvSpPr>
        <p:spPr>
          <a:xfrm>
            <a:off x="3156438" y="2993361"/>
            <a:ext cx="65" cy="276999"/>
          </a:xfrm>
          <a:prstGeom prst="rect">
            <a:avLst/>
          </a:prstGeom>
          <a:noFill/>
        </p:spPr>
        <p:txBody>
          <a:bodyPr wrap="none" lIns="0" tIns="0" rIns="0" bIns="0" rtlCol="0">
            <a:spAutoFit/>
          </a:bodyPr>
          <a:lstStyle/>
          <a:p>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16" name="AutoShape 2" descr="https://img-blog.csdn.net/20150727183320668"/>
          <p:cNvSpPr>
            <a:spLocks noChangeAspect="1" noChangeArrowheads="1"/>
          </p:cNvSpPr>
          <p:nvPr/>
        </p:nvSpPr>
        <p:spPr bwMode="auto">
          <a:xfrm>
            <a:off x="3490545" y="3513991"/>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latin typeface="黑体" panose="02010609060101010101" pitchFamily="49" charset="-122"/>
              <a:ea typeface="黑体" panose="02010609060101010101" pitchFamily="49" charset="-122"/>
              <a:cs typeface="黑体" panose="02010609060101010101" pitchFamily="49" charset="-122"/>
            </a:endParaRPr>
          </a:p>
        </p:txBody>
      </p:sp>
      <p:sp>
        <p:nvSpPr>
          <p:cNvPr id="8" name="矩形 7"/>
          <p:cNvSpPr/>
          <p:nvPr/>
        </p:nvSpPr>
        <p:spPr>
          <a:xfrm>
            <a:off x="755015" y="1486535"/>
            <a:ext cx="10304145" cy="2861310"/>
          </a:xfrm>
          <a:prstGeom prst="rect">
            <a:avLst/>
          </a:prstGeom>
        </p:spPr>
        <p:txBody>
          <a:bodyPr wrap="square">
            <a:spAutoFit/>
          </a:bodyPr>
          <a:lstStyle/>
          <a:p>
            <a:pPr marL="285750" indent="-285750" algn="just">
              <a:lnSpc>
                <a:spcPct val="200000"/>
              </a:lnSpc>
              <a:buFont typeface="Arial" panose="020B0604020202020204" pitchFamily="34" charset="0"/>
              <a:buChar char="•"/>
            </a:pPr>
            <a:r>
              <a:rPr lang="zh-CN" altLang="en-US" sz="1800" dirty="0" smtClean="0">
                <a:latin typeface="黑体" panose="02010609060101010101" pitchFamily="49" charset="-122"/>
                <a:ea typeface="黑体" panose="02010609060101010101" pitchFamily="49" charset="-122"/>
                <a:cs typeface="黑体" panose="02010609060101010101" pitchFamily="49" charset="-122"/>
              </a:rPr>
              <a:t>WR-MF研究了隐式反馈数据集下的协同过滤推荐，这是一种非常常见的情况。</a:t>
            </a:r>
            <a:endParaRPr lang="zh-CN" altLang="en-US" sz="1800" dirty="0" smtClean="0">
              <a:latin typeface="黑体" panose="02010609060101010101" pitchFamily="49" charset="-122"/>
              <a:ea typeface="黑体" panose="02010609060101010101" pitchFamily="49" charset="-122"/>
              <a:cs typeface="黑体" panose="02010609060101010101" pitchFamily="49" charset="-122"/>
            </a:endParaRPr>
          </a:p>
          <a:p>
            <a:pPr marL="285750" indent="-285750" algn="just">
              <a:lnSpc>
                <a:spcPct val="200000"/>
              </a:lnSpc>
              <a:buFont typeface="Arial" panose="020B0604020202020204" pitchFamily="34" charset="0"/>
              <a:buChar char="•"/>
            </a:pPr>
            <a:r>
              <a:rPr lang="en-US" altLang="zh-CN" sz="1800" dirty="0" smtClean="0">
                <a:latin typeface="黑体" panose="02010609060101010101" pitchFamily="49" charset="-122"/>
                <a:ea typeface="黑体" panose="02010609060101010101" pitchFamily="49" charset="-122"/>
                <a:cs typeface="黑体" panose="02010609060101010101" pitchFamily="49" charset="-122"/>
              </a:rPr>
              <a:t>WR-MF</a:t>
            </a:r>
            <a:r>
              <a:rPr lang="zh-CN" altLang="en-US" sz="1800" dirty="0" smtClean="0">
                <a:latin typeface="黑体" panose="02010609060101010101" pitchFamily="49" charset="-122"/>
                <a:ea typeface="黑体" panose="02010609060101010101" pitchFamily="49" charset="-122"/>
                <a:cs typeface="黑体" panose="02010609060101010101" pitchFamily="49" charset="-122"/>
              </a:rPr>
              <a:t>将隐式用户观察应该转换为两个的量级：偏好、置信水平。 换句话说，对于每个用户 - 项目对，我们从输入数据推导出：</a:t>
            </a:r>
            <a:r>
              <a:rPr lang="en-US" altLang="zh-CN" sz="18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1</a:t>
            </a:r>
            <a:r>
              <a:rPr lang="zh-CN" altLang="en-US" sz="18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）估计用户是否喜欢该项目（“偏好”），</a:t>
            </a:r>
            <a:r>
              <a:rPr lang="en-US" altLang="zh-CN" sz="18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2</a:t>
            </a:r>
            <a:r>
              <a:rPr lang="zh-CN" altLang="en-US" sz="18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）并将此估计与置信水平相结合</a:t>
            </a:r>
            <a:r>
              <a:rPr lang="zh-CN" altLang="en-US" sz="1800" dirty="0" smtClean="0">
                <a:latin typeface="黑体" panose="02010609060101010101" pitchFamily="49" charset="-122"/>
                <a:ea typeface="黑体" panose="02010609060101010101" pitchFamily="49" charset="-122"/>
                <a:cs typeface="黑体" panose="02010609060101010101" pitchFamily="49" charset="-122"/>
              </a:rPr>
              <a:t>。这种偏好置信区分在广泛使用的显式反馈数据集中没有被纳入考虑中，但在分析隐式反馈方面推荐起着关键作用。</a:t>
            </a:r>
            <a:endParaRPr lang="zh-CN" altLang="en-US" sz="1800" dirty="0" smtClean="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spd="med"/>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课程目录</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97774" y="1277140"/>
            <a:ext cx="10058400" cy="4771292"/>
          </a:xfrm>
          <a:prstGeom prst="rect">
            <a:avLst/>
          </a:prstGeom>
        </p:spPr>
      </p:pic>
      <p:sp>
        <p:nvSpPr>
          <p:cNvPr id="2" name="矩形 1"/>
          <p:cNvSpPr/>
          <p:nvPr/>
        </p:nvSpPr>
        <p:spPr>
          <a:xfrm>
            <a:off x="6680611" y="4660232"/>
            <a:ext cx="4782640" cy="1657741"/>
          </a:xfrm>
          <a:prstGeom prst="rect">
            <a:avLst/>
          </a:prstGeom>
          <a:no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/177</a:t>
            </a:r>
            <a:endParaRPr lang="zh-CN" altLang="en-US" dirty="0"/>
          </a:p>
        </p:txBody>
      </p:sp>
    </p:spTree>
  </p:cSld>
  <p:clrMapOvr>
    <a:masterClrMapping/>
  </p:clrMapOvr>
  <p:transition spd="med"/>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3.6.1</a:t>
            </a:r>
            <a:r>
              <a:rPr kumimoji="1" lang="zh-CN" altLang="en-US" b="0" dirty="0">
                <a:sym typeface="+mn-ea"/>
              </a:rPr>
              <a:t>、背景简介</a:t>
            </a:r>
            <a:endParaRPr kumimoji="1" lang="zh-CN" altLang="en-US" b="0" dirty="0">
              <a:sym typeface="+mn-ea"/>
            </a:endParaRPr>
          </a:p>
        </p:txBody>
      </p:sp>
      <p:sp>
        <p:nvSpPr>
          <p:cNvPr id="3" name="文本占位符 2"/>
          <p:cNvSpPr>
            <a:spLocks noGrp="1"/>
          </p:cNvSpPr>
          <p:nvPr>
            <p:ph type="body" idx="1"/>
          </p:nvPr>
        </p:nvSpPr>
        <p:spPr>
          <a:xfrm>
            <a:off x="962526" y="1155033"/>
            <a:ext cx="10301219" cy="5309937"/>
          </a:xfrm>
        </p:spPr>
        <p:txBody>
          <a:bodyPr>
            <a:normAutofit/>
          </a:bodyPr>
          <a:lstStyle/>
          <a:p>
            <a:r>
              <a:rPr lang="zh-CN" altLang="en-US" dirty="0"/>
              <a:t>算法栈中的节点位置</a:t>
            </a:r>
            <a:endParaRPr lang="zh-CN" altLang="en-US" dirty="0"/>
          </a:p>
          <a:p>
            <a:endParaRPr lang="zh-CN" altLang="en-US" dirty="0"/>
          </a:p>
          <a:p>
            <a:pPr marL="0" indent="0">
              <a:buNone/>
            </a:pPr>
            <a:endParaRPr lang="zh-CN" altLang="en-US" dirty="0"/>
          </a:p>
          <a:p>
            <a:endParaRPr lang="en-US" altLang="zh-CN" dirty="0"/>
          </a:p>
          <a:p>
            <a:pPr lvl="1">
              <a:buNone/>
            </a:pPr>
            <a:endParaRPr lang="zh-CN" altLang="en-US" dirty="0"/>
          </a:p>
          <a:p>
            <a:endParaRPr lang="en-US" altLang="zh-CN" dirty="0"/>
          </a:p>
          <a:p>
            <a:endParaRPr lang="zh-CN" altLang="en-US" dirty="0"/>
          </a:p>
          <a:p>
            <a:endParaRPr lang="zh-CN" altLang="en-US" dirty="0"/>
          </a:p>
          <a:p>
            <a:endParaRPr lang="en-US" altLang="zh-CN" dirty="0"/>
          </a:p>
        </p:txBody>
      </p:sp>
      <p:grpSp>
        <p:nvGrpSpPr>
          <p:cNvPr id="6" name="组合 5"/>
          <p:cNvGrpSpPr/>
          <p:nvPr/>
        </p:nvGrpSpPr>
        <p:grpSpPr>
          <a:xfrm>
            <a:off x="2181973" y="1970657"/>
            <a:ext cx="6754901" cy="1554420"/>
            <a:chOff x="2517171" y="2168494"/>
            <a:chExt cx="6754901" cy="1554420"/>
          </a:xfrm>
        </p:grpSpPr>
        <p:grpSp>
          <p:nvGrpSpPr>
            <p:cNvPr id="8" name="组合 7"/>
            <p:cNvGrpSpPr/>
            <p:nvPr/>
          </p:nvGrpSpPr>
          <p:grpSpPr>
            <a:xfrm>
              <a:off x="2517171" y="2177384"/>
              <a:ext cx="1817370" cy="925063"/>
              <a:chOff x="2517171" y="2177384"/>
              <a:chExt cx="1817370" cy="925063"/>
            </a:xfrm>
          </p:grpSpPr>
          <p:sp>
            <p:nvSpPr>
              <p:cNvPr id="24" name="圆角矩形 23"/>
              <p:cNvSpPr/>
              <p:nvPr/>
            </p:nvSpPr>
            <p:spPr>
              <a:xfrm>
                <a:off x="2517171" y="2177384"/>
                <a:ext cx="1817370" cy="385445"/>
              </a:xfrm>
              <a:prstGeom prst="roundRect">
                <a:avLst/>
              </a:prstGeom>
              <a:no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noProof="1">
                    <a:solidFill>
                      <a:schemeClr val="tx1"/>
                    </a:solidFill>
                    <a:latin typeface="Times New Roman" panose="02020603050405020304" pitchFamily="18" charset="0"/>
                    <a:ea typeface="黑体" panose="02010609060101010101" pitchFamily="49" charset="-122"/>
                    <a:cs typeface="Times New Roman" panose="02020603050405020304" pitchFamily="18" charset="0"/>
                  </a:rPr>
                  <a:t>Item-</a:t>
                </a:r>
                <a:r>
                  <a:rPr lang="en-US" altLang="en-GB" noProof="1">
                    <a:solidFill>
                      <a:schemeClr val="tx1"/>
                    </a:solidFill>
                    <a:latin typeface="Times New Roman" panose="02020603050405020304" pitchFamily="18" charset="0"/>
                    <a:ea typeface="黑体" panose="02010609060101010101" pitchFamily="49" charset="-122"/>
                    <a:cs typeface="Times New Roman" panose="02020603050405020304" pitchFamily="18" charset="0"/>
                  </a:rPr>
                  <a:t>based CF</a:t>
                </a:r>
                <a:endParaRPr lang="en-US" altLang="en-GB" noProof="1">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5" name="Group 3"/>
              <p:cNvGrpSpPr/>
              <p:nvPr/>
            </p:nvGrpSpPr>
            <p:grpSpPr>
              <a:xfrm>
                <a:off x="2679731" y="2684488"/>
                <a:ext cx="1581624" cy="417959"/>
                <a:chOff x="1424694" y="3437117"/>
                <a:chExt cx="1499779" cy="396331"/>
              </a:xfrm>
              <a:solidFill>
                <a:schemeClr val="accent1"/>
              </a:solidFill>
            </p:grpSpPr>
            <p:sp>
              <p:nvSpPr>
                <p:cNvPr id="26" name="Round Same Side Corner Rectangle 4"/>
                <p:cNvSpPr/>
                <p:nvPr/>
              </p:nvSpPr>
              <p:spPr>
                <a:xfrm rot="16200000">
                  <a:off x="2049734" y="2958708"/>
                  <a:ext cx="249700" cy="149977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7" name="Oval 13"/>
                <p:cNvSpPr/>
                <p:nvPr/>
              </p:nvSpPr>
              <p:spPr>
                <a:xfrm>
                  <a:off x="2014338"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grpSp>
        </p:grpSp>
        <p:grpSp>
          <p:nvGrpSpPr>
            <p:cNvPr id="9" name="组合 8"/>
            <p:cNvGrpSpPr/>
            <p:nvPr/>
          </p:nvGrpSpPr>
          <p:grpSpPr>
            <a:xfrm>
              <a:off x="4333898" y="2839120"/>
              <a:ext cx="1581624" cy="883794"/>
              <a:chOff x="4333898" y="2839120"/>
              <a:chExt cx="1581624" cy="883794"/>
            </a:xfrm>
          </p:grpSpPr>
          <p:sp>
            <p:nvSpPr>
              <p:cNvPr id="20" name="圆角矩形 19"/>
              <p:cNvSpPr/>
              <p:nvPr/>
            </p:nvSpPr>
            <p:spPr>
              <a:xfrm>
                <a:off x="4684788" y="3339752"/>
                <a:ext cx="894220" cy="383162"/>
              </a:xfrm>
              <a:prstGeom prst="roundRect">
                <a:avLst/>
              </a:prstGeom>
              <a:solidFill>
                <a:srgbClr val="C0504D"/>
              </a:solidFill>
              <a:ln>
                <a:solidFill>
                  <a:srgbClr val="C050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2000" noProof="1">
                    <a:solidFill>
                      <a:schemeClr val="tx1"/>
                    </a:solidFill>
                    <a:latin typeface="Times New Roman" panose="02020603050405020304" pitchFamily="18" charset="0"/>
                    <a:ea typeface="黑体" panose="02010609060101010101" pitchFamily="49" charset="-122"/>
                    <a:cs typeface="Times New Roman" panose="02020603050405020304" pitchFamily="18" charset="0"/>
                  </a:rPr>
                  <a:t>SLIM</a:t>
                </a:r>
                <a:endParaRPr lang="en-GB" altLang="zh-CN" sz="2000" noProof="1">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1" name="Group 10"/>
              <p:cNvGrpSpPr/>
              <p:nvPr/>
            </p:nvGrpSpPr>
            <p:grpSpPr>
              <a:xfrm>
                <a:off x="4333898" y="2839120"/>
                <a:ext cx="1581624" cy="406356"/>
                <a:chOff x="2993261" y="3583747"/>
                <a:chExt cx="1499779" cy="385328"/>
              </a:xfrm>
              <a:solidFill>
                <a:schemeClr val="accent2"/>
              </a:solidFill>
            </p:grpSpPr>
            <p:sp>
              <p:nvSpPr>
                <p:cNvPr id="22" name="Round Same Side Corner Rectangle 6"/>
                <p:cNvSpPr/>
                <p:nvPr/>
              </p:nvSpPr>
              <p:spPr>
                <a:xfrm rot="5400000" flipH="1">
                  <a:off x="3618301"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3" name="Oval 14"/>
                <p:cNvSpPr/>
                <p:nvPr/>
              </p:nvSpPr>
              <p:spPr>
                <a:xfrm>
                  <a:off x="3582905"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grpSp>
        </p:grpSp>
        <p:grpSp>
          <p:nvGrpSpPr>
            <p:cNvPr id="10" name="组合 9"/>
            <p:cNvGrpSpPr/>
            <p:nvPr/>
          </p:nvGrpSpPr>
          <p:grpSpPr>
            <a:xfrm>
              <a:off x="5988063" y="2168494"/>
              <a:ext cx="1581624" cy="933953"/>
              <a:chOff x="5988063" y="2168494"/>
              <a:chExt cx="1581624" cy="933953"/>
            </a:xfrm>
          </p:grpSpPr>
          <p:sp>
            <p:nvSpPr>
              <p:cNvPr id="16" name="圆角矩形 26"/>
              <p:cNvSpPr/>
              <p:nvPr/>
            </p:nvSpPr>
            <p:spPr>
              <a:xfrm>
                <a:off x="6318210" y="2168494"/>
                <a:ext cx="1066410" cy="38561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2000" noProof="1">
                    <a:solidFill>
                      <a:schemeClr val="tx1"/>
                    </a:solidFill>
                    <a:latin typeface="Times New Roman" panose="02020603050405020304" pitchFamily="18" charset="0"/>
                    <a:ea typeface="黑体" panose="02010609060101010101" pitchFamily="49" charset="-122"/>
                    <a:cs typeface="Times New Roman" panose="02020603050405020304" pitchFamily="18" charset="0"/>
                  </a:rPr>
                  <a:t>FISM </a:t>
                </a:r>
                <a:endParaRPr lang="en-GB" altLang="zh-CN" sz="2000" noProof="1">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7" name="Group 11"/>
              <p:cNvGrpSpPr/>
              <p:nvPr/>
            </p:nvGrpSpPr>
            <p:grpSpPr>
              <a:xfrm>
                <a:off x="5988063" y="2684489"/>
                <a:ext cx="1581624" cy="417958"/>
                <a:chOff x="4561827" y="3437117"/>
                <a:chExt cx="1499779" cy="396330"/>
              </a:xfrm>
              <a:solidFill>
                <a:srgbClr val="FFC000"/>
              </a:solidFill>
            </p:grpSpPr>
            <p:sp>
              <p:nvSpPr>
                <p:cNvPr id="18" name="Round Same Side Corner Rectangle 7"/>
                <p:cNvSpPr/>
                <p:nvPr/>
              </p:nvSpPr>
              <p:spPr>
                <a:xfrm rot="5400000" flipH="1">
                  <a:off x="5186867"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9" name="Oval 15"/>
                <p:cNvSpPr/>
                <p:nvPr/>
              </p:nvSpPr>
              <p:spPr>
                <a:xfrm>
                  <a:off x="5220257"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grpSp>
        </p:grpSp>
        <p:grpSp>
          <p:nvGrpSpPr>
            <p:cNvPr id="11" name="组合 10"/>
            <p:cNvGrpSpPr/>
            <p:nvPr/>
          </p:nvGrpSpPr>
          <p:grpSpPr>
            <a:xfrm>
              <a:off x="7594012" y="2839120"/>
              <a:ext cx="1678060" cy="870674"/>
              <a:chOff x="7594012" y="2839120"/>
              <a:chExt cx="1678060" cy="870674"/>
            </a:xfrm>
          </p:grpSpPr>
          <p:sp>
            <p:nvSpPr>
              <p:cNvPr id="12" name="圆角矩形 27"/>
              <p:cNvSpPr/>
              <p:nvPr/>
            </p:nvSpPr>
            <p:spPr>
              <a:xfrm>
                <a:off x="7594012" y="3339752"/>
                <a:ext cx="1678060" cy="370042"/>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2000" noProof="1">
                    <a:solidFill>
                      <a:schemeClr val="tx1"/>
                    </a:solidFill>
                    <a:latin typeface="Times New Roman" panose="02020603050405020304" pitchFamily="18" charset="0"/>
                    <a:ea typeface="黑体" panose="02010609060101010101" pitchFamily="49" charset="-122"/>
                    <a:cs typeface="Times New Roman" panose="02020603050405020304" pitchFamily="18" charset="0"/>
                  </a:rPr>
                  <a:t>DeepFISM </a:t>
                </a:r>
                <a:endParaRPr lang="en-GB" altLang="zh-CN" sz="2000" noProof="1">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3" name="Group 12"/>
              <p:cNvGrpSpPr/>
              <p:nvPr/>
            </p:nvGrpSpPr>
            <p:grpSpPr>
              <a:xfrm>
                <a:off x="7642230" y="2839120"/>
                <a:ext cx="1581624" cy="406356"/>
                <a:chOff x="6130393" y="3583747"/>
                <a:chExt cx="1499779" cy="385328"/>
              </a:xfrm>
              <a:solidFill>
                <a:srgbClr val="00B050"/>
              </a:solidFill>
            </p:grpSpPr>
            <p:sp>
              <p:nvSpPr>
                <p:cNvPr id="14" name="Round Same Side Corner Rectangle 8"/>
                <p:cNvSpPr/>
                <p:nvPr/>
              </p:nvSpPr>
              <p:spPr>
                <a:xfrm rot="5400000" flipH="1">
                  <a:off x="6755433"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5" name="Oval 16"/>
                <p:cNvSpPr/>
                <p:nvPr/>
              </p:nvSpPr>
              <p:spPr>
                <a:xfrm>
                  <a:off x="6720037"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grpSp>
        </p:grpSp>
      </p:grpSp>
      <p:sp>
        <p:nvSpPr>
          <p:cNvPr id="43" name="文本框 42"/>
          <p:cNvSpPr txBox="1"/>
          <p:nvPr/>
        </p:nvSpPr>
        <p:spPr>
          <a:xfrm>
            <a:off x="946150" y="3870960"/>
            <a:ext cx="10299700" cy="2353310"/>
          </a:xfrm>
          <a:prstGeom prst="rect">
            <a:avLst/>
          </a:prstGeom>
          <a:noFill/>
        </p:spPr>
        <p:txBody>
          <a:bodyPr wrap="square" rtlCol="0">
            <a:spAutoFit/>
          </a:bodyPr>
          <a:lstStyle/>
          <a:p>
            <a:pPr eaLnBrk="1">
              <a:lnSpc>
                <a:spcPct val="150000"/>
              </a:lnSpc>
            </a:pPr>
            <a:r>
              <a:rPr lang="en-US" sz="1400">
                <a:solidFill>
                  <a:srgbClr val="0000FF"/>
                </a:solidFill>
                <a:latin typeface="Times New Roman" panose="02020603050405020304" pitchFamily="18" charset="0"/>
                <a:cs typeface="Times New Roman" panose="02020603050405020304" pitchFamily="18" charset="0"/>
                <a:sym typeface="+mn-ea"/>
              </a:rPr>
              <a:t>ItemKNN</a:t>
            </a:r>
            <a:r>
              <a:rPr lang="zh-CN" altLang="en-US" sz="1400">
                <a:latin typeface="Times New Roman" panose="02020603050405020304" pitchFamily="18" charset="0"/>
                <a:ea typeface="宋体" panose="02010600030101010101" pitchFamily="2" charset="-122"/>
                <a:cs typeface="Times New Roman" panose="02020603050405020304" pitchFamily="18" charset="0"/>
                <a:sym typeface="+mn-ea"/>
              </a:rPr>
              <a:t>：使用基于统计的方法来计算物品相似度矩阵，利用该相似度矩阵来为用户推荐符合用户过去交互偏好的物品。</a:t>
            </a:r>
            <a:endParaRPr lang="zh-CN" altLang="en-US" sz="1400" noProof="1">
              <a:latin typeface="Times New Roman" panose="02020603050405020304" pitchFamily="18" charset="0"/>
              <a:ea typeface="宋体" panose="02010600030101010101" pitchFamily="2" charset="-122"/>
              <a:cs typeface="Times New Roman" panose="02020603050405020304" pitchFamily="18" charset="0"/>
            </a:endParaRPr>
          </a:p>
          <a:p>
            <a:pPr eaLnBrk="1">
              <a:lnSpc>
                <a:spcPct val="150000"/>
              </a:lnSpc>
            </a:pPr>
            <a:r>
              <a:rPr lang="en-US" altLang="zh-CN" sz="140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mn-ea"/>
              </a:rPr>
              <a:t>SLIM</a:t>
            </a:r>
            <a:r>
              <a:rPr lang="zh-CN" altLang="en-US" sz="1400">
                <a:latin typeface="Times New Roman" panose="02020603050405020304" pitchFamily="18" charset="0"/>
                <a:ea typeface="宋体" panose="02010600030101010101" pitchFamily="2" charset="-122"/>
                <a:cs typeface="Times New Roman" panose="02020603050405020304" pitchFamily="18" charset="0"/>
                <a:sym typeface="+mn-ea"/>
              </a:rPr>
              <a:t>：为了解决像</a:t>
            </a:r>
            <a:r>
              <a:rPr lang="en-US" altLang="zh-CN" sz="1400">
                <a:latin typeface="Times New Roman" panose="02020603050405020304" pitchFamily="18" charset="0"/>
                <a:ea typeface="宋体" panose="02010600030101010101" pitchFamily="2" charset="-122"/>
                <a:cs typeface="Times New Roman" panose="02020603050405020304" pitchFamily="18" charset="0"/>
                <a:sym typeface="+mn-ea"/>
              </a:rPr>
              <a:t>ItemKNN</a:t>
            </a:r>
            <a:r>
              <a:rPr lang="zh-CN" altLang="en-US" sz="1400">
                <a:latin typeface="Times New Roman" panose="02020603050405020304" pitchFamily="18" charset="0"/>
                <a:ea typeface="宋体" panose="02010600030101010101" pitchFamily="2" charset="-122"/>
                <a:cs typeface="Times New Roman" panose="02020603050405020304" pitchFamily="18" charset="0"/>
                <a:sym typeface="+mn-ea"/>
              </a:rPr>
              <a:t>这类统计方法存在的学习能力和泛化能力差的问题，研究者提出</a:t>
            </a:r>
            <a:r>
              <a:rPr lang="en-US" altLang="zh-CN" sz="1400">
                <a:latin typeface="Times New Roman" panose="02020603050405020304" pitchFamily="18" charset="0"/>
                <a:ea typeface="宋体" panose="02010600030101010101" pitchFamily="2" charset="-122"/>
                <a:cs typeface="Times New Roman" panose="02020603050405020304" pitchFamily="18" charset="0"/>
                <a:sym typeface="+mn-ea"/>
              </a:rPr>
              <a:t>SLIM</a:t>
            </a:r>
            <a:r>
              <a:rPr lang="zh-CN" altLang="en-US" sz="1400">
                <a:latin typeface="Times New Roman" panose="02020603050405020304" pitchFamily="18" charset="0"/>
                <a:ea typeface="宋体" panose="02010600030101010101" pitchFamily="2" charset="-122"/>
                <a:cs typeface="Times New Roman" panose="02020603050405020304" pitchFamily="18" charset="0"/>
                <a:sym typeface="+mn-ea"/>
              </a:rPr>
              <a:t>，使用机器学习的方法来生成物品相似度矩阵，相关实验也证明了这样的改进可以极大提升模型的表现。</a:t>
            </a:r>
            <a:endParaRPr lang="zh-CN" altLang="en-US" sz="1400" noProof="1">
              <a:latin typeface="Times New Roman" panose="02020603050405020304" pitchFamily="18" charset="0"/>
              <a:ea typeface="宋体" panose="02010600030101010101" pitchFamily="2" charset="-122"/>
              <a:cs typeface="Times New Roman" panose="02020603050405020304" pitchFamily="18" charset="0"/>
            </a:endParaRPr>
          </a:p>
          <a:p>
            <a:pPr eaLnBrk="1">
              <a:lnSpc>
                <a:spcPct val="150000"/>
              </a:lnSpc>
            </a:pPr>
            <a:r>
              <a:rPr lang="en-US" altLang="zh-CN" sz="140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mn-ea"/>
              </a:rPr>
              <a:t>FISM</a:t>
            </a:r>
            <a:r>
              <a:rPr lang="zh-CN" altLang="en-US" sz="140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1400">
                <a:latin typeface="Times New Roman" panose="02020603050405020304" pitchFamily="18" charset="0"/>
                <a:ea typeface="宋体" panose="02010600030101010101" pitchFamily="2" charset="-122"/>
                <a:cs typeface="Times New Roman" panose="02020603050405020304" pitchFamily="18" charset="0"/>
                <a:sym typeface="+mn-ea"/>
              </a:rPr>
              <a:t>SLIM</a:t>
            </a:r>
            <a:r>
              <a:rPr lang="zh-CN" altLang="en-US" sz="1400">
                <a:latin typeface="Times New Roman" panose="02020603050405020304" pitchFamily="18" charset="0"/>
                <a:ea typeface="宋体" panose="02010600030101010101" pitchFamily="2" charset="-122"/>
                <a:cs typeface="Times New Roman" panose="02020603050405020304" pitchFamily="18" charset="0"/>
                <a:sym typeface="+mn-ea"/>
              </a:rPr>
              <a:t>仍然存在缺陷，即该模型在预测用户偏好时仅仅考虑用户直接交互过的物品，实际上，用户间接交互的物品也可以反映用户偏好，基于此，研究者提出</a:t>
            </a:r>
            <a:r>
              <a:rPr lang="en-US" altLang="zh-CN" sz="1400">
                <a:latin typeface="Times New Roman" panose="02020603050405020304" pitchFamily="18" charset="0"/>
                <a:ea typeface="宋体" panose="02010600030101010101" pitchFamily="2" charset="-122"/>
                <a:cs typeface="Times New Roman" panose="02020603050405020304" pitchFamily="18" charset="0"/>
                <a:sym typeface="+mn-ea"/>
              </a:rPr>
              <a:t>FISM</a:t>
            </a:r>
            <a:r>
              <a:rPr lang="zh-CN" altLang="en-US" sz="1400">
                <a:latin typeface="Times New Roman" panose="02020603050405020304" pitchFamily="18" charset="0"/>
                <a:ea typeface="宋体" panose="02010600030101010101" pitchFamily="2" charset="-122"/>
                <a:cs typeface="Times New Roman" panose="02020603050405020304" pitchFamily="18" charset="0"/>
                <a:sym typeface="+mn-ea"/>
              </a:rPr>
              <a:t>，使用隐因子的方法将相似度矩阵分解成两个低维的子矩阵，从而解决这个问题。</a:t>
            </a:r>
            <a:endParaRPr lang="en-US" altLang="zh-CN" sz="1400" noProof="1">
              <a:latin typeface="Times New Roman" panose="02020603050405020304" pitchFamily="18" charset="0"/>
              <a:ea typeface="宋体" panose="02010600030101010101" pitchFamily="2" charset="-122"/>
              <a:cs typeface="Times New Roman" panose="02020603050405020304" pitchFamily="18" charset="0"/>
            </a:endParaRPr>
          </a:p>
          <a:p>
            <a:pPr eaLnBrk="1">
              <a:lnSpc>
                <a:spcPct val="150000"/>
              </a:lnSpc>
            </a:pPr>
            <a:r>
              <a:rPr lang="en-US" altLang="zh-CN" sz="140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mn-ea"/>
              </a:rPr>
              <a:t>DeepFISM</a:t>
            </a:r>
            <a:r>
              <a:rPr lang="zh-CN" altLang="en-US" sz="1400">
                <a:latin typeface="Times New Roman" panose="02020603050405020304" pitchFamily="18" charset="0"/>
                <a:ea typeface="宋体" panose="02010600030101010101" pitchFamily="2" charset="-122"/>
                <a:cs typeface="Times New Roman" panose="02020603050405020304" pitchFamily="18" charset="0"/>
                <a:sym typeface="+mn-ea"/>
              </a:rPr>
              <a:t>：深度学习的技术可以实现非线性交互关系建模，使用多层全连接网络来替代</a:t>
            </a:r>
            <a:r>
              <a:rPr lang="en-US" altLang="zh-CN" sz="1400">
                <a:latin typeface="Times New Roman" panose="02020603050405020304" pitchFamily="18" charset="0"/>
                <a:ea typeface="宋体" panose="02010600030101010101" pitchFamily="2" charset="-122"/>
                <a:cs typeface="Times New Roman" panose="02020603050405020304" pitchFamily="18" charset="0"/>
                <a:sym typeface="+mn-ea"/>
              </a:rPr>
              <a:t>FISM</a:t>
            </a:r>
            <a:r>
              <a:rPr lang="zh-CN" altLang="en-US" sz="1400">
                <a:latin typeface="Times New Roman" panose="02020603050405020304" pitchFamily="18" charset="0"/>
                <a:ea typeface="宋体" panose="02010600030101010101" pitchFamily="2" charset="-122"/>
                <a:cs typeface="Times New Roman" panose="02020603050405020304" pitchFamily="18" charset="0"/>
                <a:sym typeface="+mn-ea"/>
              </a:rPr>
              <a:t>中简单的内积作为预测函数，可以很好地提升模型的非线性拟合能力。</a:t>
            </a:r>
            <a:endParaRPr lang="zh-CN" altLang="en-US" sz="1400" noProof="1">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smtClean="0">
                <a:sym typeface="+mn-ea"/>
              </a:rPr>
              <a:t>3.6.1</a:t>
            </a:r>
            <a:r>
              <a:rPr kumimoji="1" lang="zh-CN" altLang="en-US" b="0" dirty="0">
                <a:sym typeface="+mn-ea"/>
              </a:rPr>
              <a:t>、基于物品的协同过滤</a:t>
            </a:r>
            <a:r>
              <a:rPr kumimoji="1" lang="en-US" altLang="zh-CN" b="0" dirty="0">
                <a:sym typeface="+mn-ea"/>
              </a:rPr>
              <a:t>——</a:t>
            </a:r>
            <a:r>
              <a:rPr kumimoji="1" lang="zh-CN" altLang="en-US" b="0" dirty="0">
                <a:sym typeface="+mn-ea"/>
              </a:rPr>
              <a:t>背景简介</a:t>
            </a:r>
            <a:endParaRPr kumimoji="1" lang="zh-CN" altLang="en-US" b="0" dirty="0">
              <a:sym typeface="+mn-ea"/>
            </a:endParaRPr>
          </a:p>
        </p:txBody>
      </p:sp>
      <p:sp>
        <p:nvSpPr>
          <p:cNvPr id="3" name="文本占位符 2"/>
          <p:cNvSpPr>
            <a:spLocks noGrp="1"/>
          </p:cNvSpPr>
          <p:nvPr>
            <p:ph type="body" idx="1"/>
          </p:nvPr>
        </p:nvSpPr>
        <p:spPr>
          <a:xfrm>
            <a:off x="962526" y="1155033"/>
            <a:ext cx="10301219" cy="5309937"/>
          </a:xfrm>
        </p:spPr>
        <p:txBody>
          <a:bodyPr>
            <a:normAutofit/>
          </a:bodyPr>
          <a:lstStyle/>
          <a:p>
            <a:pPr>
              <a:lnSpc>
                <a:spcPct val="150000"/>
              </a:lnSpc>
            </a:pPr>
            <a:r>
              <a:rPr lang="en-US" altLang="zh-CN" sz="1800" dirty="0">
                <a:latin typeface="Times New Roman" panose="02020603050405020304" pitchFamily="18" charset="0"/>
                <a:cs typeface="Times New Roman" panose="02020603050405020304" pitchFamily="18" charset="0"/>
              </a:rPr>
              <a:t>Top-N</a:t>
            </a:r>
            <a:r>
              <a:rPr lang="zh-CN" altLang="en-US" sz="1800" dirty="0">
                <a:latin typeface="Times New Roman" panose="02020603050405020304" pitchFamily="18" charset="0"/>
                <a:cs typeface="Times New Roman" panose="02020603050405020304" pitchFamily="18" charset="0"/>
              </a:rPr>
              <a:t>推荐一般分为两大类：</a:t>
            </a:r>
            <a:endParaRPr lang="en-US" altLang="zh-CN" sz="1800" dirty="0">
              <a:latin typeface="Times New Roman" panose="02020603050405020304" pitchFamily="18" charset="0"/>
              <a:cs typeface="Times New Roman" panose="02020603050405020304" pitchFamily="18" charset="0"/>
            </a:endParaRPr>
          </a:p>
          <a:p>
            <a:pPr>
              <a:lnSpc>
                <a:spcPct val="150000"/>
              </a:lnSpc>
            </a:pPr>
            <a:r>
              <a:rPr lang="zh-CN" altLang="en-US" sz="1800" dirty="0">
                <a:solidFill>
                  <a:srgbClr val="0000FF"/>
                </a:solidFill>
                <a:latin typeface="Times New Roman" panose="02020603050405020304" pitchFamily="18" charset="0"/>
                <a:cs typeface="Times New Roman" panose="02020603050405020304" pitchFamily="18" charset="0"/>
              </a:rPr>
              <a:t>基于邻域的（</a:t>
            </a:r>
            <a:r>
              <a:rPr lang="en-US" altLang="zh-CN" sz="1800" dirty="0">
                <a:solidFill>
                  <a:srgbClr val="0000FF"/>
                </a:solidFill>
                <a:latin typeface="Times New Roman" panose="02020603050405020304" pitchFamily="18" charset="0"/>
                <a:cs typeface="Times New Roman" panose="02020603050405020304" pitchFamily="18" charset="0"/>
              </a:rPr>
              <a:t>neighborhood-based</a:t>
            </a:r>
            <a:r>
              <a:rPr lang="zh-CN" altLang="en-US" sz="1800" dirty="0">
                <a:solidFill>
                  <a:srgbClr val="0000FF"/>
                </a:solidFill>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用各种距离度量方式计算相关的相似度，然后推荐最相似的几个；易实现，可解释性强，得益于用户行为矩阵的稀疏性，且只用分析用户间或物品间的相似关系，所以运算速度快；但速度往往是牺牲在效果上的；典型算法有</a:t>
            </a:r>
            <a:r>
              <a:rPr lang="en-US" altLang="zh-CN" sz="1800" dirty="0">
                <a:latin typeface="Times New Roman" panose="02020603050405020304" pitchFamily="18" charset="0"/>
                <a:cs typeface="Times New Roman" panose="02020603050405020304" pitchFamily="18" charset="0"/>
              </a:rPr>
              <a:t>item-based CF [1]</a:t>
            </a:r>
            <a:r>
              <a:rPr lang="zh-CN" altLang="en-US" sz="1800" dirty="0">
                <a:latin typeface="Times New Roman" panose="02020603050405020304" pitchFamily="18" charset="0"/>
                <a:cs typeface="Times New Roman" panose="02020603050405020304" pitchFamily="18" charset="0"/>
              </a:rPr>
              <a:t>等</a:t>
            </a:r>
            <a:endParaRPr lang="en-US" altLang="zh-CN" sz="1800" dirty="0">
              <a:latin typeface="Times New Roman" panose="02020603050405020304" pitchFamily="18" charset="0"/>
              <a:cs typeface="Times New Roman" panose="02020603050405020304" pitchFamily="18" charset="0"/>
            </a:endParaRPr>
          </a:p>
          <a:p>
            <a:pPr>
              <a:lnSpc>
                <a:spcPct val="150000"/>
              </a:lnSpc>
            </a:pPr>
            <a:r>
              <a:rPr lang="zh-CN" altLang="en-US" sz="1800" dirty="0">
                <a:solidFill>
                  <a:srgbClr val="0000FF"/>
                </a:solidFill>
                <a:latin typeface="Times New Roman" panose="02020603050405020304" pitchFamily="18" charset="0"/>
                <a:cs typeface="Times New Roman" panose="02020603050405020304" pitchFamily="18" charset="0"/>
              </a:rPr>
              <a:t>基于模型的（</a:t>
            </a:r>
            <a:r>
              <a:rPr lang="en-US" altLang="zh-CN" sz="1800" dirty="0">
                <a:solidFill>
                  <a:srgbClr val="0000FF"/>
                </a:solidFill>
                <a:latin typeface="Times New Roman" panose="02020603050405020304" pitchFamily="18" charset="0"/>
                <a:cs typeface="Times New Roman" panose="02020603050405020304" pitchFamily="18" charset="0"/>
              </a:rPr>
              <a:t>model-based</a:t>
            </a:r>
            <a:r>
              <a:rPr lang="zh-CN" altLang="en-US" sz="1800" dirty="0">
                <a:solidFill>
                  <a:srgbClr val="0000FF"/>
                </a:solidFill>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通过用户行为矩阵的分解或者其他模型来</a:t>
            </a:r>
            <a:r>
              <a:rPr lang="zh-CN" altLang="en-US" sz="1800" dirty="0">
                <a:solidFill>
                  <a:srgbClr val="0000FF"/>
                </a:solidFill>
                <a:latin typeface="Times New Roman" panose="02020603050405020304" pitchFamily="18" charset="0"/>
                <a:cs typeface="Times New Roman" panose="02020603050405020304" pitchFamily="18" charset="0"/>
              </a:rPr>
              <a:t>学习用户、物品的隐变量</a:t>
            </a:r>
            <a:r>
              <a:rPr lang="zh-CN" altLang="en-US" sz="1800" dirty="0">
                <a:latin typeface="Times New Roman" panose="02020603050405020304" pitchFamily="18" charset="0"/>
                <a:cs typeface="Times New Roman" panose="02020603050405020304" pitchFamily="18" charset="0"/>
              </a:rPr>
              <a:t>，用学习到的低维用户物品矩阵相乘预测结果；推荐效果较好，但是需要有训练学习的过程，所以速度较慢；典型算法有</a:t>
            </a:r>
            <a:r>
              <a:rPr lang="en-US" altLang="zh-CN" sz="1800" dirty="0">
                <a:latin typeface="Times New Roman" panose="02020603050405020304" pitchFamily="18" charset="0"/>
                <a:cs typeface="Times New Roman" panose="02020603050405020304" pitchFamily="18" charset="0"/>
              </a:rPr>
              <a:t>SVD [2]</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ALS [3]</a:t>
            </a:r>
            <a:r>
              <a:rPr lang="zh-CN" altLang="en-US" sz="1800" dirty="0">
                <a:latin typeface="Times New Roman" panose="02020603050405020304" pitchFamily="18" charset="0"/>
                <a:cs typeface="Times New Roman" panose="02020603050405020304" pitchFamily="18" charset="0"/>
              </a:rPr>
              <a:t>算法等</a:t>
            </a:r>
            <a:endParaRPr lang="zh-CN" altLang="en-US" sz="1800"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lvl="1">
              <a:lnSpc>
                <a:spcPct val="150000"/>
              </a:lnSpc>
              <a:buNone/>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236980" y="4921885"/>
            <a:ext cx="9587865" cy="1014730"/>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[1] SARWAR, B. M., KARYPIS, G., KONSTAN, J. A., RIEDL, J. 2001. Item-based collaborative filtering recommendation algorithms. In Proceedings of the 10th International World Wide Web Conference (WWW10).</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[2] Zhang S , Wang W , Ford J , et al. Using singular value decomposition approximation for collaborative filtering[C]// IEEE International Conference on E-commerce Technology. IEEE, 2005.</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[3] Zhou Y , Wilkinson D M , Schreiber R , et al. Large-Scale Parallel Collaborative Filtering for the Netflix Prize[J]. 2008.</a:t>
            </a:r>
            <a:endParaRPr lang="en-US" altLang="zh-CN" sz="1200" dirty="0">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3.6.1</a:t>
            </a:r>
            <a:r>
              <a:rPr kumimoji="1" lang="zh-CN" altLang="en-US" b="0" dirty="0">
                <a:sym typeface="+mn-ea"/>
              </a:rPr>
              <a:t>、</a:t>
            </a:r>
            <a:r>
              <a:rPr kumimoji="1" lang="zh-CN" altLang="en-US" b="0" dirty="0">
                <a:sym typeface="+mn-ea"/>
              </a:rPr>
              <a:t>基于物品的协同过滤</a:t>
            </a:r>
            <a:r>
              <a:rPr kumimoji="1" lang="en-US" altLang="zh-CN" b="0" dirty="0">
                <a:sym typeface="+mn-ea"/>
              </a:rPr>
              <a:t>——</a:t>
            </a:r>
            <a:r>
              <a:rPr kumimoji="1" lang="zh-CN" altLang="en-US" b="0" dirty="0">
                <a:sym typeface="+mn-ea"/>
              </a:rPr>
              <a:t>背景简介</a:t>
            </a:r>
            <a:endParaRPr kumimoji="1" lang="zh-CN" altLang="en-US" b="0" dirty="0">
              <a:sym typeface="+mn-ea"/>
            </a:endParaRPr>
          </a:p>
        </p:txBody>
      </p:sp>
      <p:sp>
        <p:nvSpPr>
          <p:cNvPr id="3" name="文本占位符 2"/>
          <p:cNvSpPr>
            <a:spLocks noGrp="1"/>
          </p:cNvSpPr>
          <p:nvPr>
            <p:ph type="body" idx="1"/>
          </p:nvPr>
        </p:nvSpPr>
        <p:spPr>
          <a:xfrm>
            <a:off x="962526" y="1155033"/>
            <a:ext cx="10301219" cy="5309937"/>
          </a:xfrm>
        </p:spPr>
        <p:txBody>
          <a:bodyPr>
            <a:normAutofit/>
          </a:bodyPr>
          <a:lstStyle/>
          <a:p>
            <a:pPr>
              <a:lnSpc>
                <a:spcPct val="150000"/>
              </a:lnSpc>
            </a:pPr>
            <a:r>
              <a:rPr lang="zh-CN" altLang="en-US" dirty="0">
                <a:latin typeface="Times New Roman" panose="02020603050405020304" pitchFamily="18" charset="0"/>
                <a:cs typeface="Times New Roman" panose="02020603050405020304" pitchFamily="18" charset="0"/>
              </a:rPr>
              <a:t>为了既可以提升</a:t>
            </a:r>
            <a:r>
              <a:rPr lang="en-US" altLang="zh-CN" dirty="0">
                <a:latin typeface="Times New Roman" panose="02020603050405020304" pitchFamily="18" charset="0"/>
                <a:cs typeface="Times New Roman" panose="02020603050405020304" pitchFamily="18" charset="0"/>
              </a:rPr>
              <a:t>neighborhood-based</a:t>
            </a:r>
            <a:r>
              <a:rPr lang="zh-CN" altLang="en-US" dirty="0">
                <a:latin typeface="Times New Roman" panose="02020603050405020304" pitchFamily="18" charset="0"/>
                <a:cs typeface="Times New Roman" panose="02020603050405020304" pitchFamily="18" charset="0"/>
              </a:rPr>
              <a:t>算法的效果，又可以提升</a:t>
            </a:r>
            <a:r>
              <a:rPr lang="en-US" altLang="zh-CN" dirty="0">
                <a:latin typeface="Times New Roman" panose="02020603050405020304" pitchFamily="18" charset="0"/>
                <a:cs typeface="Times New Roman" panose="02020603050405020304" pitchFamily="18" charset="0"/>
              </a:rPr>
              <a:t>model-based</a:t>
            </a:r>
            <a:r>
              <a:rPr lang="zh-CN" altLang="en-US" dirty="0">
                <a:latin typeface="Times New Roman" panose="02020603050405020304" pitchFamily="18" charset="0"/>
                <a:cs typeface="Times New Roman" panose="02020603050405020304" pitchFamily="18" charset="0"/>
              </a:rPr>
              <a:t>算法的运行速度</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提出了</a:t>
            </a:r>
            <a:r>
              <a:rPr lang="en-US" altLang="zh-CN" dirty="0">
                <a:latin typeface="Times New Roman" panose="02020603050405020304" pitchFamily="18" charset="0"/>
                <a:cs typeface="Times New Roman" panose="02020603050405020304" pitchFamily="18" charset="0"/>
              </a:rPr>
              <a:t>SLIM [1]</a:t>
            </a:r>
            <a:r>
              <a:rPr lang="zh-CN" altLang="en-US" dirty="0">
                <a:latin typeface="Times New Roman" panose="02020603050405020304" pitchFamily="18" charset="0"/>
                <a:cs typeface="Times New Roman" panose="02020603050405020304" pitchFamily="18" charset="0"/>
              </a:rPr>
              <a:t>算法</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SLIM</a:t>
            </a:r>
            <a:r>
              <a:rPr lang="zh-CN" altLang="en-US" dirty="0">
                <a:latin typeface="Times New Roman" panose="02020603050405020304" pitchFamily="18" charset="0"/>
                <a:cs typeface="Times New Roman" panose="02020603050405020304" pitchFamily="18" charset="0"/>
              </a:rPr>
              <a:t>算法既考虑到了利用用户物品行为之间的相似度来缩短训练时间（</a:t>
            </a:r>
            <a:r>
              <a:rPr lang="en-US" altLang="zh-CN" dirty="0">
                <a:latin typeface="Times New Roman" panose="02020603050405020304" pitchFamily="18" charset="0"/>
                <a:cs typeface="Times New Roman" panose="02020603050405020304" pitchFamily="18" charset="0"/>
              </a:rPr>
              <a:t>neighborhood-based</a:t>
            </a:r>
            <a:r>
              <a:rPr lang="zh-CN" altLang="en-US" dirty="0">
                <a:latin typeface="Times New Roman" panose="02020603050405020304" pitchFamily="18" charset="0"/>
                <a:cs typeface="Times New Roman" panose="02020603050405020304" pitchFamily="18" charset="0"/>
              </a:rPr>
              <a:t>），又利用学习训练过程提升了结果的精度（</a:t>
            </a:r>
            <a:r>
              <a:rPr lang="en-US" altLang="zh-CN" dirty="0">
                <a:latin typeface="Times New Roman" panose="02020603050405020304" pitchFamily="18" charset="0"/>
                <a:cs typeface="Times New Roman" panose="02020603050405020304" pitchFamily="18" charset="0"/>
              </a:rPr>
              <a:t>model-based</a:t>
            </a:r>
            <a:r>
              <a:rPr lang="zh-CN" altLang="en-US" dirty="0">
                <a:latin typeface="Times New Roman" panose="02020603050405020304" pitchFamily="18" charset="0"/>
                <a:cs typeface="Times New Roman" panose="02020603050405020304" pitchFamily="18" charset="0"/>
              </a:rPr>
              <a:t>），</a:t>
            </a:r>
            <a:r>
              <a:rPr lang="zh-CN" altLang="en-US" dirty="0">
                <a:solidFill>
                  <a:srgbClr val="0000FF"/>
                </a:solidFill>
                <a:latin typeface="Times New Roman" panose="02020603050405020304" pitchFamily="18" charset="0"/>
                <a:cs typeface="Times New Roman" panose="02020603050405020304" pitchFamily="18" charset="0"/>
              </a:rPr>
              <a:t>结合了两类主流算法的优势，得到了较好的效果。</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SLIM</a:t>
            </a:r>
            <a:r>
              <a:rPr lang="zh-CN" altLang="en-US" dirty="0">
                <a:latin typeface="Times New Roman" panose="02020603050405020304" pitchFamily="18" charset="0"/>
                <a:cs typeface="Times New Roman" panose="02020603050405020304" pitchFamily="18" charset="0"/>
              </a:rPr>
              <a:t>是对现有的线性方法（如</a:t>
            </a:r>
            <a:r>
              <a:rPr lang="en-US" altLang="zh-CN" dirty="0">
                <a:latin typeface="Times New Roman" panose="02020603050405020304" pitchFamily="18" charset="0"/>
                <a:cs typeface="Times New Roman" panose="02020603050405020304" pitchFamily="18" charset="0"/>
              </a:rPr>
              <a:t>item-</a:t>
            </a:r>
            <a:r>
              <a:rPr lang="en-US" altLang="zh-CN" dirty="0" err="1">
                <a:latin typeface="Times New Roman" panose="02020603050405020304" pitchFamily="18" charset="0"/>
                <a:cs typeface="Times New Roman" panose="02020603050405020304" pitchFamily="18" charset="0"/>
              </a:rPr>
              <a:t>KNN</a:t>
            </a:r>
            <a:r>
              <a:rPr lang="zh-CN" altLang="en-US" dirty="0">
                <a:latin typeface="Times New Roman" panose="02020603050405020304" pitchFamily="18" charset="0"/>
                <a:cs typeface="Times New Roman" panose="02020603050405020304" pitchFamily="18" charset="0"/>
              </a:rPr>
              <a:t>）的改进，</a:t>
            </a:r>
            <a:r>
              <a:rPr lang="en-US" altLang="zh-CN" dirty="0">
                <a:latin typeface="Times New Roman" panose="02020603050405020304" pitchFamily="18" charset="0"/>
                <a:cs typeface="Times New Roman" panose="02020603050405020304" pitchFamily="18" charset="0"/>
              </a:rPr>
              <a:t>SLIM</a:t>
            </a:r>
            <a:r>
              <a:rPr lang="zh-CN" altLang="en-US" dirty="0">
                <a:latin typeface="Times New Roman" panose="02020603050405020304" pitchFamily="18" charset="0"/>
                <a:cs typeface="Times New Roman" panose="02020603050405020304" pitchFamily="18" charset="0"/>
              </a:rPr>
              <a:t>可看做传统的</a:t>
            </a:r>
            <a:r>
              <a:rPr lang="en-US" altLang="zh-CN" dirty="0">
                <a:latin typeface="Times New Roman" panose="02020603050405020304" pitchFamily="18" charset="0"/>
                <a:cs typeface="Times New Roman" panose="02020603050405020304" pitchFamily="18" charset="0"/>
              </a:rPr>
              <a:t>MF(</a:t>
            </a:r>
            <a:r>
              <a:rPr lang="zh-CN" altLang="en-US" dirty="0">
                <a:latin typeface="Times New Roman" panose="02020603050405020304" pitchFamily="18" charset="0"/>
                <a:cs typeface="Times New Roman" panose="02020603050405020304" pitchFamily="18" charset="0"/>
              </a:rPr>
              <a:t>矩阵分解</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SVD</a:t>
            </a:r>
            <a:r>
              <a:rPr lang="zh-CN" altLang="en-US" dirty="0">
                <a:latin typeface="Times New Roman" panose="02020603050405020304" pitchFamily="18" charset="0"/>
                <a:cs typeface="Times New Roman" panose="02020603050405020304" pitchFamily="18" charset="0"/>
              </a:rPr>
              <a:t>系列算法的特例，可以避免矩阵低秩时可能丢失的有用信息，降低计算复杂度。</a:t>
            </a:r>
            <a:endParaRPr lang="zh-CN" altLang="en-US" dirty="0">
              <a:latin typeface="Times New Roman" panose="02020603050405020304" pitchFamily="18" charset="0"/>
              <a:cs typeface="Times New Roman" panose="02020603050405020304" pitchFamily="18" charset="0"/>
            </a:endParaRPr>
          </a:p>
          <a:p>
            <a:pPr marL="0" indent="0">
              <a:lnSpc>
                <a:spcPct val="150000"/>
              </a:lnSpc>
              <a:buNone/>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lvl="1">
              <a:lnSpc>
                <a:spcPct val="150000"/>
              </a:lnSpc>
              <a:buNone/>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962660" y="5487035"/>
            <a:ext cx="10300335" cy="460375"/>
          </a:xfrm>
          <a:prstGeom prst="rect">
            <a:avLst/>
          </a:prstGeom>
          <a:noFill/>
        </p:spPr>
        <p:txBody>
          <a:bodyPr wrap="square" rtlCol="0">
            <a:spAutoFit/>
          </a:bodyPr>
          <a:lstStyle/>
          <a:p>
            <a:r>
              <a:rPr lang="en-US" altLang="zh-CN" sz="1200" noProof="1">
                <a:latin typeface="Times New Roman" panose="02020603050405020304" pitchFamily="18" charset="0"/>
                <a:cs typeface="Times New Roman" panose="02020603050405020304" pitchFamily="18" charset="0"/>
              </a:rPr>
              <a:t>[1] Ning X , Karypis</a:t>
            </a:r>
            <a:r>
              <a:rPr lang="zh-CN" altLang="en-US" sz="1200" noProof="1">
                <a:latin typeface="Times New Roman" panose="02020603050405020304" pitchFamily="18" charset="0"/>
                <a:cs typeface="Times New Roman" panose="02020603050405020304" pitchFamily="18" charset="0"/>
              </a:rPr>
              <a:t> </a:t>
            </a:r>
            <a:r>
              <a:rPr lang="en-US" altLang="zh-CN" sz="1200" noProof="1">
                <a:latin typeface="Times New Roman" panose="02020603050405020304" pitchFamily="18" charset="0"/>
                <a:cs typeface="Times New Roman" panose="02020603050405020304" pitchFamily="18" charset="0"/>
              </a:rPr>
              <a:t>G . SLIM: Sparse Linear Methods for Top-N Recommender Systems[C]// 2011 11th IEEE International Conference on Data Mining. IEEE Computer Society, 2011.</a:t>
            </a:r>
            <a:endParaRPr lang="zh-CN" altLang="en-US" sz="1200" noProof="1">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3.6.2</a:t>
            </a:r>
            <a:r>
              <a:rPr kumimoji="1" lang="zh-CN" altLang="en-US" b="0" dirty="0">
                <a:sym typeface="+mn-ea"/>
              </a:rPr>
              <a:t>、</a:t>
            </a:r>
            <a:r>
              <a:rPr kumimoji="1" lang="en-US" altLang="zh-CN" b="0" dirty="0" err="1">
                <a:sym typeface="+mn-ea"/>
              </a:rPr>
              <a:t>Item-based</a:t>
            </a:r>
            <a:r>
              <a:rPr kumimoji="1" lang="zh-CN" altLang="en-US" b="0" dirty="0" err="1">
                <a:sym typeface="+mn-ea"/>
              </a:rPr>
              <a:t>协同过滤</a:t>
            </a:r>
            <a:endParaRPr kumimoji="1" lang="zh-CN" altLang="en-US" b="0" dirty="0" err="1">
              <a:sym typeface="+mn-ea"/>
            </a:endParaRPr>
          </a:p>
        </p:txBody>
      </p:sp>
      <p:sp>
        <p:nvSpPr>
          <p:cNvPr id="3" name="文本占位符 2"/>
          <p:cNvSpPr>
            <a:spLocks noGrp="1"/>
          </p:cNvSpPr>
          <p:nvPr>
            <p:ph type="body" idx="1"/>
          </p:nvPr>
        </p:nvSpPr>
        <p:spPr>
          <a:xfrm>
            <a:off x="962526" y="1155033"/>
            <a:ext cx="10301219" cy="5309937"/>
          </a:xfrm>
        </p:spPr>
        <p:txBody>
          <a:bodyPr>
            <a:normAutofit/>
          </a:bodyPr>
          <a:lstStyle/>
          <a:p>
            <a:pPr marL="0" indent="0">
              <a:lnSpc>
                <a:spcPct val="150000"/>
              </a:lnSpc>
              <a:buNone/>
            </a:pPr>
            <a:r>
              <a:rPr lang="zh-CN" altLang="en-US" dirty="0"/>
              <a:t>基本思想</a:t>
            </a:r>
            <a:r>
              <a:rPr lang="en-US" altLang="zh-CN" dirty="0"/>
              <a:t>:</a:t>
            </a:r>
            <a:r>
              <a:rPr lang="zh-CN" altLang="en-US" dirty="0"/>
              <a:t> </a:t>
            </a: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zh-CN" altLang="en-US" dirty="0"/>
          </a:p>
          <a:p>
            <a:pPr>
              <a:lnSpc>
                <a:spcPct val="150000"/>
              </a:lnSpc>
            </a:pPr>
            <a:endParaRPr lang="zh-CN" altLang="en-US" dirty="0"/>
          </a:p>
          <a:p>
            <a:pPr>
              <a:lnSpc>
                <a:spcPct val="150000"/>
              </a:lnSpc>
            </a:pPr>
            <a:r>
              <a:rPr lang="zh-CN" altLang="en-US" dirty="0"/>
              <a:t>这里的“距离”就是指相似度的度量，“距离”越近就越相似，一般情况下余弦相似度可以获得更好的效果。</a:t>
            </a:r>
            <a:endParaRPr lang="zh-CN" altLang="en-US" dirty="0"/>
          </a:p>
          <a:p>
            <a:pPr>
              <a:lnSpc>
                <a:spcPct val="150000"/>
              </a:lnSpc>
            </a:pPr>
            <a:endParaRPr lang="zh-CN" altLang="en-US" dirty="0"/>
          </a:p>
          <a:p>
            <a:pPr marL="0" indent="0">
              <a:lnSpc>
                <a:spcPct val="150000"/>
              </a:lnSpc>
              <a:buNone/>
            </a:pPr>
            <a:endParaRPr lang="zh-CN" altLang="en-US" dirty="0"/>
          </a:p>
          <a:p>
            <a:pPr>
              <a:lnSpc>
                <a:spcPct val="150000"/>
              </a:lnSpc>
            </a:pPr>
            <a:endParaRPr lang="en-US" altLang="zh-CN" dirty="0"/>
          </a:p>
          <a:p>
            <a:pPr lvl="1">
              <a:lnSpc>
                <a:spcPct val="150000"/>
              </a:lnSpc>
              <a:buNone/>
            </a:pPr>
            <a:endParaRPr lang="zh-CN" altLang="en-US" dirty="0"/>
          </a:p>
          <a:p>
            <a:pPr>
              <a:lnSpc>
                <a:spcPct val="150000"/>
              </a:lnSpc>
            </a:pPr>
            <a:endParaRPr lang="en-US" altLang="zh-CN" dirty="0"/>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grpSp>
        <p:nvGrpSpPr>
          <p:cNvPr id="6" name="组合 5"/>
          <p:cNvGrpSpPr/>
          <p:nvPr/>
        </p:nvGrpSpPr>
        <p:grpSpPr>
          <a:xfrm>
            <a:off x="2995847" y="1942906"/>
            <a:ext cx="6414596" cy="1791713"/>
            <a:chOff x="977900" y="2808489"/>
            <a:chExt cx="7406960" cy="2068898"/>
          </a:xfrm>
        </p:grpSpPr>
        <p:grpSp>
          <p:nvGrpSpPr>
            <p:cNvPr id="7" name="组合 6"/>
            <p:cNvGrpSpPr/>
            <p:nvPr/>
          </p:nvGrpSpPr>
          <p:grpSpPr>
            <a:xfrm>
              <a:off x="977900" y="2808489"/>
              <a:ext cx="2832100" cy="2068898"/>
              <a:chOff x="876300" y="2897120"/>
              <a:chExt cx="2832100" cy="2068898"/>
            </a:xfrm>
          </p:grpSpPr>
          <p:sp>
            <p:nvSpPr>
              <p:cNvPr id="24" name="圆角矩形 30"/>
              <p:cNvSpPr/>
              <p:nvPr/>
            </p:nvSpPr>
            <p:spPr>
              <a:xfrm>
                <a:off x="876300" y="2897120"/>
                <a:ext cx="2832100" cy="20688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noProof="1">
                  <a:latin typeface="黑体" panose="02010609060101010101" pitchFamily="49" charset="-122"/>
                  <a:ea typeface="黑体" panose="02010609060101010101" pitchFamily="49" charset="-122"/>
                  <a:cs typeface="黑体" panose="02010609060101010101" pitchFamily="49" charset="-122"/>
                </a:endParaRPr>
              </a:p>
            </p:txBody>
          </p:sp>
          <p:sp>
            <p:nvSpPr>
              <p:cNvPr id="25" name="矩形 24"/>
              <p:cNvSpPr/>
              <p:nvPr/>
            </p:nvSpPr>
            <p:spPr>
              <a:xfrm>
                <a:off x="1131982" y="3196079"/>
                <a:ext cx="482600" cy="317500"/>
              </a:xfrm>
              <a:prstGeom prst="rect">
                <a:avLst/>
              </a:prstGeom>
              <a:solidFill>
                <a:srgbClr val="92D050"/>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noProof="1">
                    <a:solidFill>
                      <a:schemeClr val="tx1"/>
                    </a:solidFill>
                    <a:latin typeface="黑体" panose="02010609060101010101" pitchFamily="49" charset="-122"/>
                    <a:ea typeface="黑体" panose="02010609060101010101" pitchFamily="49" charset="-122"/>
                    <a:cs typeface="黑体" panose="02010609060101010101" pitchFamily="49" charset="-122"/>
                  </a:rPr>
                  <a:t>u</a:t>
                </a:r>
                <a:endParaRPr lang="zh-CN" altLang="en-US"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26" name="椭圆 25"/>
              <p:cNvSpPr/>
              <p:nvPr/>
            </p:nvSpPr>
            <p:spPr>
              <a:xfrm>
                <a:off x="2990472" y="4221654"/>
                <a:ext cx="272924" cy="271338"/>
              </a:xfrm>
              <a:prstGeom prst="ellipse">
                <a:avLst/>
              </a:prstGeom>
              <a:solidFill>
                <a:schemeClr val="accent1">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noProof="1">
                    <a:solidFill>
                      <a:schemeClr val="tx1"/>
                    </a:solidFill>
                    <a:latin typeface="黑体" panose="02010609060101010101" pitchFamily="49" charset="-122"/>
                    <a:ea typeface="黑体" panose="02010609060101010101" pitchFamily="49" charset="-122"/>
                    <a:cs typeface="黑体" panose="02010609060101010101" pitchFamily="49" charset="-122"/>
                  </a:rPr>
                  <a:t>i</a:t>
                </a:r>
                <a:endParaRPr lang="zh-CN" altLang="en-US"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27" name="椭圆 26"/>
              <p:cNvSpPr/>
              <p:nvPr/>
            </p:nvSpPr>
            <p:spPr>
              <a:xfrm>
                <a:off x="2238438" y="4511077"/>
                <a:ext cx="272924" cy="271338"/>
              </a:xfrm>
              <a:prstGeom prst="ellipse">
                <a:avLst/>
              </a:prstGeom>
              <a:solidFill>
                <a:schemeClr val="accent1">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noProof="1">
                    <a:solidFill>
                      <a:schemeClr val="tx1"/>
                    </a:solidFill>
                    <a:latin typeface="黑体" panose="02010609060101010101" pitchFamily="49" charset="-122"/>
                    <a:ea typeface="黑体" panose="02010609060101010101" pitchFamily="49" charset="-122"/>
                    <a:cs typeface="黑体" panose="02010609060101010101" pitchFamily="49" charset="-122"/>
                  </a:rPr>
                  <a:t>i</a:t>
                </a:r>
                <a:endParaRPr lang="zh-CN" altLang="en-US"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28" name="椭圆 27"/>
              <p:cNvSpPr/>
              <p:nvPr/>
            </p:nvSpPr>
            <p:spPr>
              <a:xfrm>
                <a:off x="2457576" y="3089013"/>
                <a:ext cx="272924" cy="27133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noProof="1">
                    <a:solidFill>
                      <a:schemeClr val="tx1"/>
                    </a:solidFill>
                    <a:latin typeface="黑体" panose="02010609060101010101" pitchFamily="49" charset="-122"/>
                    <a:ea typeface="黑体" panose="02010609060101010101" pitchFamily="49" charset="-122"/>
                    <a:cs typeface="黑体" panose="02010609060101010101" pitchFamily="49" charset="-122"/>
                  </a:rPr>
                  <a:t>i</a:t>
                </a:r>
                <a:endParaRPr lang="zh-CN" altLang="en-US"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29" name="矩形 28"/>
              <p:cNvSpPr/>
              <p:nvPr/>
            </p:nvSpPr>
            <p:spPr>
              <a:xfrm>
                <a:off x="2917636" y="3316358"/>
                <a:ext cx="482600" cy="3175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noProof="1">
                    <a:solidFill>
                      <a:schemeClr val="tx1"/>
                    </a:solidFill>
                    <a:latin typeface="黑体" panose="02010609060101010101" pitchFamily="49" charset="-122"/>
                    <a:ea typeface="黑体" panose="02010609060101010101" pitchFamily="49" charset="-122"/>
                    <a:cs typeface="黑体" panose="02010609060101010101" pitchFamily="49" charset="-122"/>
                  </a:rPr>
                  <a:t>u</a:t>
                </a:r>
                <a:endParaRPr lang="zh-CN" altLang="en-US"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30" name="椭圆 29"/>
              <p:cNvSpPr/>
              <p:nvPr/>
            </p:nvSpPr>
            <p:spPr>
              <a:xfrm>
                <a:off x="2019426" y="3572124"/>
                <a:ext cx="272924" cy="27133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noProof="1">
                    <a:solidFill>
                      <a:schemeClr val="tx1"/>
                    </a:solidFill>
                    <a:latin typeface="黑体" panose="02010609060101010101" pitchFamily="49" charset="-122"/>
                    <a:ea typeface="黑体" panose="02010609060101010101" pitchFamily="49" charset="-122"/>
                    <a:cs typeface="黑体" panose="02010609060101010101" pitchFamily="49" charset="-122"/>
                  </a:rPr>
                  <a:t>i</a:t>
                </a:r>
                <a:endParaRPr lang="zh-CN" altLang="en-US"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31" name="椭圆 30"/>
              <p:cNvSpPr/>
              <p:nvPr/>
            </p:nvSpPr>
            <p:spPr>
              <a:xfrm>
                <a:off x="1236820" y="3884649"/>
                <a:ext cx="272924" cy="27133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noProof="1">
                    <a:solidFill>
                      <a:schemeClr val="tx1"/>
                    </a:solidFill>
                    <a:latin typeface="黑体" panose="02010609060101010101" pitchFamily="49" charset="-122"/>
                    <a:ea typeface="黑体" panose="02010609060101010101" pitchFamily="49" charset="-122"/>
                    <a:cs typeface="黑体" panose="02010609060101010101" pitchFamily="49" charset="-122"/>
                  </a:rPr>
                  <a:t>i</a:t>
                </a:r>
                <a:endParaRPr lang="zh-CN" altLang="en-US"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32" name="椭圆 31"/>
              <p:cNvSpPr/>
              <p:nvPr/>
            </p:nvSpPr>
            <p:spPr>
              <a:xfrm>
                <a:off x="1965514" y="3128607"/>
                <a:ext cx="272924" cy="27133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noProof="1">
                    <a:solidFill>
                      <a:schemeClr val="tx1"/>
                    </a:solidFill>
                    <a:latin typeface="黑体" panose="02010609060101010101" pitchFamily="49" charset="-122"/>
                    <a:ea typeface="黑体" panose="02010609060101010101" pitchFamily="49" charset="-122"/>
                    <a:cs typeface="黑体" panose="02010609060101010101" pitchFamily="49" charset="-122"/>
                  </a:rPr>
                  <a:t>i</a:t>
                </a:r>
                <a:endParaRPr lang="zh-CN" altLang="en-US"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33" name="椭圆 32"/>
              <p:cNvSpPr/>
              <p:nvPr/>
            </p:nvSpPr>
            <p:spPr>
              <a:xfrm>
                <a:off x="3082988" y="4064138"/>
                <a:ext cx="272924" cy="27133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noProof="1">
                    <a:solidFill>
                      <a:schemeClr val="tx1"/>
                    </a:solidFill>
                    <a:latin typeface="黑体" panose="02010609060101010101" pitchFamily="49" charset="-122"/>
                    <a:ea typeface="黑体" panose="02010609060101010101" pitchFamily="49" charset="-122"/>
                    <a:cs typeface="黑体" panose="02010609060101010101" pitchFamily="49" charset="-122"/>
                  </a:rPr>
                  <a:t>i</a:t>
                </a:r>
                <a:endParaRPr lang="zh-CN" altLang="en-US"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34" name="椭圆 33"/>
              <p:cNvSpPr/>
              <p:nvPr/>
            </p:nvSpPr>
            <p:spPr>
              <a:xfrm>
                <a:off x="1940114" y="4492992"/>
                <a:ext cx="272924" cy="27133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noProof="1">
                    <a:solidFill>
                      <a:schemeClr val="tx1"/>
                    </a:solidFill>
                    <a:latin typeface="黑体" panose="02010609060101010101" pitchFamily="49" charset="-122"/>
                    <a:ea typeface="黑体" panose="02010609060101010101" pitchFamily="49" charset="-122"/>
                    <a:cs typeface="黑体" panose="02010609060101010101" pitchFamily="49" charset="-122"/>
                  </a:rPr>
                  <a:t>i</a:t>
                </a:r>
                <a:endParaRPr lang="zh-CN" altLang="en-US"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grpSp>
        <p:grpSp>
          <p:nvGrpSpPr>
            <p:cNvPr id="8" name="组合 7"/>
            <p:cNvGrpSpPr/>
            <p:nvPr/>
          </p:nvGrpSpPr>
          <p:grpSpPr>
            <a:xfrm>
              <a:off x="5552760" y="2808489"/>
              <a:ext cx="2832100" cy="2068898"/>
              <a:chOff x="876300" y="2897120"/>
              <a:chExt cx="2832100" cy="2068898"/>
            </a:xfrm>
          </p:grpSpPr>
          <p:sp>
            <p:nvSpPr>
              <p:cNvPr id="13" name="圆角矩形 19"/>
              <p:cNvSpPr/>
              <p:nvPr/>
            </p:nvSpPr>
            <p:spPr>
              <a:xfrm>
                <a:off x="876300" y="2897120"/>
                <a:ext cx="2832100" cy="20688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noProof="1">
                  <a:latin typeface="黑体" panose="02010609060101010101" pitchFamily="49" charset="-122"/>
                  <a:ea typeface="黑体" panose="02010609060101010101" pitchFamily="49" charset="-122"/>
                  <a:cs typeface="黑体" panose="02010609060101010101" pitchFamily="49" charset="-122"/>
                </a:endParaRPr>
              </a:p>
            </p:txBody>
          </p:sp>
          <p:sp>
            <p:nvSpPr>
              <p:cNvPr id="14" name="矩形 13"/>
              <p:cNvSpPr/>
              <p:nvPr/>
            </p:nvSpPr>
            <p:spPr>
              <a:xfrm>
                <a:off x="1131982" y="3196079"/>
                <a:ext cx="482600" cy="317500"/>
              </a:xfrm>
              <a:prstGeom prst="rect">
                <a:avLst/>
              </a:prstGeom>
              <a:solidFill>
                <a:srgbClr val="92D050"/>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noProof="1">
                    <a:solidFill>
                      <a:schemeClr val="tx1"/>
                    </a:solidFill>
                    <a:latin typeface="黑体" panose="02010609060101010101" pitchFamily="49" charset="-122"/>
                    <a:ea typeface="黑体" panose="02010609060101010101" pitchFamily="49" charset="-122"/>
                    <a:cs typeface="黑体" panose="02010609060101010101" pitchFamily="49" charset="-122"/>
                  </a:rPr>
                  <a:t>u</a:t>
                </a:r>
                <a:endParaRPr lang="zh-CN" altLang="en-US"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15" name="椭圆 14"/>
              <p:cNvSpPr/>
              <p:nvPr/>
            </p:nvSpPr>
            <p:spPr>
              <a:xfrm>
                <a:off x="3003928" y="4221654"/>
                <a:ext cx="272924" cy="271338"/>
              </a:xfrm>
              <a:prstGeom prst="ellipse">
                <a:avLst/>
              </a:prstGeom>
              <a:solidFill>
                <a:schemeClr val="accent1">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noProof="1">
                    <a:solidFill>
                      <a:schemeClr val="tx1"/>
                    </a:solidFill>
                    <a:latin typeface="黑体" panose="02010609060101010101" pitchFamily="49" charset="-122"/>
                    <a:ea typeface="黑体" panose="02010609060101010101" pitchFamily="49" charset="-122"/>
                    <a:cs typeface="黑体" panose="02010609060101010101" pitchFamily="49" charset="-122"/>
                  </a:rPr>
                  <a:t>i</a:t>
                </a:r>
                <a:endParaRPr lang="zh-CN" altLang="en-US"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16" name="椭圆 15"/>
              <p:cNvSpPr/>
              <p:nvPr/>
            </p:nvSpPr>
            <p:spPr>
              <a:xfrm>
                <a:off x="2238438" y="4511077"/>
                <a:ext cx="272924" cy="271338"/>
              </a:xfrm>
              <a:prstGeom prst="ellipse">
                <a:avLst/>
              </a:prstGeom>
              <a:solidFill>
                <a:schemeClr val="accent1">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noProof="1">
                    <a:solidFill>
                      <a:schemeClr val="tx1"/>
                    </a:solidFill>
                    <a:latin typeface="黑体" panose="02010609060101010101" pitchFamily="49" charset="-122"/>
                    <a:ea typeface="黑体" panose="02010609060101010101" pitchFamily="49" charset="-122"/>
                    <a:cs typeface="黑体" panose="02010609060101010101" pitchFamily="49" charset="-122"/>
                  </a:rPr>
                  <a:t>i</a:t>
                </a:r>
                <a:endParaRPr lang="zh-CN" altLang="en-US"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17" name="椭圆 16"/>
              <p:cNvSpPr/>
              <p:nvPr/>
            </p:nvSpPr>
            <p:spPr>
              <a:xfrm>
                <a:off x="2457576" y="3089013"/>
                <a:ext cx="272924" cy="27133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noProof="1">
                    <a:solidFill>
                      <a:schemeClr val="tx1"/>
                    </a:solidFill>
                    <a:latin typeface="黑体" panose="02010609060101010101" pitchFamily="49" charset="-122"/>
                    <a:ea typeface="黑体" panose="02010609060101010101" pitchFamily="49" charset="-122"/>
                    <a:cs typeface="黑体" panose="02010609060101010101" pitchFamily="49" charset="-122"/>
                  </a:rPr>
                  <a:t>i</a:t>
                </a:r>
                <a:endParaRPr lang="zh-CN" altLang="en-US"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18" name="矩形 17"/>
              <p:cNvSpPr/>
              <p:nvPr/>
            </p:nvSpPr>
            <p:spPr>
              <a:xfrm>
                <a:off x="2917636" y="3316358"/>
                <a:ext cx="482600" cy="3175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noProof="1">
                    <a:solidFill>
                      <a:schemeClr val="tx1"/>
                    </a:solidFill>
                    <a:latin typeface="黑体" panose="02010609060101010101" pitchFamily="49" charset="-122"/>
                    <a:ea typeface="黑体" panose="02010609060101010101" pitchFamily="49" charset="-122"/>
                    <a:cs typeface="黑体" panose="02010609060101010101" pitchFamily="49" charset="-122"/>
                  </a:rPr>
                  <a:t>u</a:t>
                </a:r>
                <a:endParaRPr lang="zh-CN" altLang="en-US"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19" name="椭圆 18"/>
              <p:cNvSpPr/>
              <p:nvPr/>
            </p:nvSpPr>
            <p:spPr>
              <a:xfrm>
                <a:off x="2019426" y="3572124"/>
                <a:ext cx="272924" cy="27133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noProof="1">
                    <a:solidFill>
                      <a:schemeClr val="tx1"/>
                    </a:solidFill>
                    <a:latin typeface="黑体" panose="02010609060101010101" pitchFamily="49" charset="-122"/>
                    <a:ea typeface="黑体" panose="02010609060101010101" pitchFamily="49" charset="-122"/>
                    <a:cs typeface="黑体" panose="02010609060101010101" pitchFamily="49" charset="-122"/>
                  </a:rPr>
                  <a:t>i</a:t>
                </a:r>
                <a:endParaRPr lang="zh-CN" altLang="en-US"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20" name="椭圆 19"/>
              <p:cNvSpPr/>
              <p:nvPr/>
            </p:nvSpPr>
            <p:spPr>
              <a:xfrm>
                <a:off x="1236820" y="3884649"/>
                <a:ext cx="272924" cy="27133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noProof="1">
                    <a:solidFill>
                      <a:schemeClr val="tx1"/>
                    </a:solidFill>
                    <a:latin typeface="黑体" panose="02010609060101010101" pitchFamily="49" charset="-122"/>
                    <a:ea typeface="黑体" panose="02010609060101010101" pitchFamily="49" charset="-122"/>
                    <a:cs typeface="黑体" panose="02010609060101010101" pitchFamily="49" charset="-122"/>
                  </a:rPr>
                  <a:t>i</a:t>
                </a:r>
                <a:endParaRPr lang="zh-CN" altLang="en-US"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21" name="椭圆 20"/>
              <p:cNvSpPr/>
              <p:nvPr/>
            </p:nvSpPr>
            <p:spPr>
              <a:xfrm>
                <a:off x="1965514" y="3128607"/>
                <a:ext cx="272924" cy="27133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noProof="1">
                    <a:solidFill>
                      <a:schemeClr val="tx1"/>
                    </a:solidFill>
                    <a:latin typeface="黑体" panose="02010609060101010101" pitchFamily="49" charset="-122"/>
                    <a:ea typeface="黑体" panose="02010609060101010101" pitchFamily="49" charset="-122"/>
                    <a:cs typeface="黑体" panose="02010609060101010101" pitchFamily="49" charset="-122"/>
                  </a:rPr>
                  <a:t>i</a:t>
                </a:r>
                <a:endParaRPr lang="zh-CN" altLang="en-US"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22" name="椭圆 21"/>
              <p:cNvSpPr/>
              <p:nvPr/>
            </p:nvSpPr>
            <p:spPr>
              <a:xfrm>
                <a:off x="3082988" y="4064138"/>
                <a:ext cx="272924" cy="271338"/>
              </a:xfrm>
              <a:prstGeom prst="ellipse">
                <a:avLst/>
              </a:prstGeom>
              <a:blipFill>
                <a:blip r:embed="rId1"/>
                <a:tile tx="0" ty="0" sx="100000" sy="100000" flip="none" algn="tl"/>
              </a:blip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noProof="1">
                    <a:solidFill>
                      <a:schemeClr val="tx1"/>
                    </a:solidFill>
                    <a:latin typeface="黑体" panose="02010609060101010101" pitchFamily="49" charset="-122"/>
                    <a:ea typeface="黑体" panose="02010609060101010101" pitchFamily="49" charset="-122"/>
                    <a:cs typeface="黑体" panose="02010609060101010101" pitchFamily="49" charset="-122"/>
                  </a:rPr>
                  <a:t>i</a:t>
                </a:r>
                <a:endParaRPr lang="zh-CN" altLang="en-US"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23" name="椭圆 22"/>
              <p:cNvSpPr/>
              <p:nvPr/>
            </p:nvSpPr>
            <p:spPr>
              <a:xfrm>
                <a:off x="1940114" y="4492992"/>
                <a:ext cx="272924" cy="271338"/>
              </a:xfrm>
              <a:prstGeom prst="ellipse">
                <a:avLst/>
              </a:prstGeom>
              <a:blipFill>
                <a:blip r:embed="rId1"/>
                <a:tile tx="0" ty="0" sx="100000" sy="100000" flip="none" algn="tl"/>
              </a:blip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noProof="1">
                    <a:solidFill>
                      <a:schemeClr val="tx1"/>
                    </a:solidFill>
                    <a:latin typeface="黑体" panose="02010609060101010101" pitchFamily="49" charset="-122"/>
                    <a:ea typeface="黑体" panose="02010609060101010101" pitchFamily="49" charset="-122"/>
                    <a:cs typeface="黑体" panose="02010609060101010101" pitchFamily="49" charset="-122"/>
                  </a:rPr>
                  <a:t>i</a:t>
                </a:r>
                <a:endParaRPr lang="zh-CN" altLang="en-US"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grpSp>
        <p:cxnSp>
          <p:nvCxnSpPr>
            <p:cNvPr id="9" name="直接箭头连接符 8"/>
            <p:cNvCxnSpPr>
              <a:stCxn id="23" idx="1"/>
              <a:endCxn id="14" idx="2"/>
            </p:cNvCxnSpPr>
            <p:nvPr/>
          </p:nvCxnSpPr>
          <p:spPr>
            <a:xfrm flipH="1" flipV="1">
              <a:off x="6049742" y="3424948"/>
              <a:ext cx="606801" cy="10191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22" idx="1"/>
              <a:endCxn id="14" idx="3"/>
            </p:cNvCxnSpPr>
            <p:nvPr/>
          </p:nvCxnSpPr>
          <p:spPr>
            <a:xfrm flipH="1" flipV="1">
              <a:off x="6291042" y="3266198"/>
              <a:ext cx="1508375" cy="7490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右箭头 17"/>
            <p:cNvSpPr/>
            <p:nvPr/>
          </p:nvSpPr>
          <p:spPr>
            <a:xfrm>
              <a:off x="4043111" y="4114582"/>
              <a:ext cx="1276537" cy="437426"/>
            </a:xfrm>
            <a:prstGeom prst="rightArrow">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cs typeface="黑体" panose="02010609060101010101" pitchFamily="49" charset="-122"/>
              </a:endParaRPr>
            </a:p>
          </p:txBody>
        </p:sp>
        <p:sp>
          <p:nvSpPr>
            <p:cNvPr id="12" name="文本框 11"/>
            <p:cNvSpPr txBox="1"/>
            <p:nvPr/>
          </p:nvSpPr>
          <p:spPr>
            <a:xfrm>
              <a:off x="4000756" y="2925962"/>
              <a:ext cx="1448641" cy="1101711"/>
            </a:xfrm>
            <a:prstGeom prst="rect">
              <a:avLst/>
            </a:prstGeom>
            <a:noFill/>
            <a:ln w="19050">
              <a:noFill/>
            </a:ln>
          </p:spPr>
          <p:txBody>
            <a:bodyPr wrap="square" rtlCol="0">
              <a:spAutoFit/>
            </a:bodyPr>
            <a:lstStyle/>
            <a:p>
              <a:r>
                <a:rPr lang="zh-CN" altLang="en-US" sz="1400" dirty="0">
                  <a:latin typeface="黑体" panose="02010609060101010101" pitchFamily="49" charset="-122"/>
                  <a:ea typeface="黑体" panose="02010609060101010101" pitchFamily="49" charset="-122"/>
                  <a:cs typeface="黑体" panose="02010609060101010101" pitchFamily="49" charset="-122"/>
                </a:rPr>
                <a:t>将与用户喜欢物品“距离”近的物品推荐给他</a:t>
              </a:r>
              <a:endParaRPr lang="zh-CN" altLang="en-US" sz="1400" dirty="0">
                <a:latin typeface="黑体" panose="02010609060101010101" pitchFamily="49" charset="-122"/>
                <a:ea typeface="黑体" panose="02010609060101010101" pitchFamily="49" charset="-122"/>
                <a:cs typeface="黑体" panose="02010609060101010101" pitchFamily="49" charset="-122"/>
              </a:endParaRPr>
            </a:p>
          </p:txBody>
        </p:sp>
      </p:grpSp>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3.2.1</a:t>
            </a:r>
            <a:r>
              <a:rPr kumimoji="1" lang="zh-CN" altLang="en-US" b="0" dirty="0">
                <a:sym typeface="+mn-ea"/>
              </a:rPr>
              <a:t>、非个性化推荐算法</a:t>
            </a:r>
            <a:r>
              <a:rPr kumimoji="1" lang="en-US" altLang="zh-CN" b="0" dirty="0">
                <a:sym typeface="+mn-ea"/>
              </a:rPr>
              <a:t>——</a:t>
            </a:r>
            <a:r>
              <a:rPr kumimoji="1" lang="zh-CN" altLang="en-US" b="0" dirty="0">
                <a:sym typeface="+mn-ea"/>
              </a:rPr>
              <a:t>简介</a:t>
            </a:r>
            <a:endParaRPr kumimoji="1" lang="zh-CN" altLang="en-US" b="0" dirty="0">
              <a:sym typeface="+mn-ea"/>
            </a:endParaRPr>
          </a:p>
        </p:txBody>
      </p:sp>
      <p:sp>
        <p:nvSpPr>
          <p:cNvPr id="3" name="文本占位符 2"/>
          <p:cNvSpPr>
            <a:spLocks noGrp="1"/>
          </p:cNvSpPr>
          <p:nvPr>
            <p:ph type="body" idx="1"/>
          </p:nvPr>
        </p:nvSpPr>
        <p:spPr/>
        <p:txBody>
          <a:bodyPr/>
          <a:lstStyle/>
          <a:p>
            <a:pPr>
              <a:lnSpc>
                <a:spcPct val="150000"/>
              </a:lnSpc>
            </a:pPr>
            <a:r>
              <a:rPr lang="zh-CN" altLang="en-US" sz="1800" dirty="0">
                <a:solidFill>
                  <a:srgbClr val="0000FF"/>
                </a:solidFill>
              </a:rPr>
              <a:t>非个性化推荐</a:t>
            </a:r>
            <a:r>
              <a:rPr lang="zh-CN" altLang="en-US" sz="1800" dirty="0"/>
              <a:t>（</a:t>
            </a:r>
            <a:r>
              <a:rPr lang="en-US" altLang="zh-CN" sz="1800" dirty="0"/>
              <a:t>Non-personalized recommendation</a:t>
            </a:r>
            <a:r>
              <a:rPr lang="zh-CN" altLang="en-US" sz="1800" dirty="0"/>
              <a:t>），顾名思义就是不会去考虑每个用户特性，不会考虑用户的历史行为，比较简单粗暴的推荐给用户销量可观</a:t>
            </a:r>
            <a:r>
              <a:rPr lang="en-US" altLang="zh-CN" sz="1800" dirty="0"/>
              <a:t>(</a:t>
            </a:r>
            <a:r>
              <a:rPr lang="zh-CN" altLang="en-US" sz="1800" dirty="0"/>
              <a:t>销售榜单前十名等</a:t>
            </a:r>
            <a:r>
              <a:rPr lang="en-US" altLang="zh-CN" sz="1800" dirty="0"/>
              <a:t>)</a:t>
            </a:r>
            <a:r>
              <a:rPr lang="zh-CN" altLang="en-US" sz="1800" dirty="0"/>
              <a:t>的商品数据。就这一推荐方法而言，</a:t>
            </a:r>
            <a:r>
              <a:rPr lang="zh-CN" altLang="en-US" sz="1800" dirty="0">
                <a:solidFill>
                  <a:srgbClr val="0000FF"/>
                </a:solidFill>
              </a:rPr>
              <a:t>比较适用于冷启动</a:t>
            </a:r>
            <a:r>
              <a:rPr lang="zh-CN" altLang="en-US" sz="1800" dirty="0"/>
              <a:t>模块用户推荐。</a:t>
            </a:r>
            <a:endParaRPr lang="zh-CN" altLang="en-US" sz="1800" dirty="0"/>
          </a:p>
          <a:p>
            <a:pPr>
              <a:lnSpc>
                <a:spcPct val="150000"/>
              </a:lnSpc>
            </a:pPr>
            <a:r>
              <a:rPr lang="zh-CN" altLang="en-US" sz="1800" dirty="0"/>
              <a:t>非个性化推荐主要包含：</a:t>
            </a:r>
            <a:endParaRPr lang="en-US" altLang="zh-CN" sz="1800" dirty="0"/>
          </a:p>
          <a:p>
            <a:pPr lvl="1">
              <a:lnSpc>
                <a:spcPct val="150000"/>
              </a:lnSpc>
              <a:buNone/>
            </a:pPr>
            <a:r>
              <a:rPr lang="zh-CN" altLang="en-US" sz="1600" dirty="0">
                <a:solidFill>
                  <a:srgbClr val="0000FF"/>
                </a:solidFill>
              </a:rPr>
              <a:t>（</a:t>
            </a:r>
            <a:r>
              <a:rPr lang="en-US" altLang="zh-CN" sz="1600" dirty="0">
                <a:solidFill>
                  <a:srgbClr val="0000FF"/>
                </a:solidFill>
              </a:rPr>
              <a:t>1</a:t>
            </a:r>
            <a:r>
              <a:rPr lang="zh-CN" altLang="en-US" sz="1600" dirty="0">
                <a:solidFill>
                  <a:srgbClr val="0000FF"/>
                </a:solidFill>
              </a:rPr>
              <a:t>）基于物品流行度的推荐</a:t>
            </a:r>
            <a:endParaRPr lang="en-US" altLang="zh-CN" sz="1600" dirty="0">
              <a:solidFill>
                <a:srgbClr val="0000FF"/>
              </a:solidFill>
            </a:endParaRPr>
          </a:p>
          <a:p>
            <a:pPr lvl="1">
              <a:lnSpc>
                <a:spcPct val="150000"/>
              </a:lnSpc>
              <a:buNone/>
            </a:pPr>
            <a:r>
              <a:rPr lang="zh-CN" altLang="en-US" sz="1600" dirty="0">
                <a:solidFill>
                  <a:srgbClr val="0000FF"/>
                </a:solidFill>
              </a:rPr>
              <a:t>（</a:t>
            </a:r>
            <a:r>
              <a:rPr lang="en-US" altLang="zh-CN" sz="1600" dirty="0">
                <a:solidFill>
                  <a:srgbClr val="0000FF"/>
                </a:solidFill>
              </a:rPr>
              <a:t>2</a:t>
            </a:r>
            <a:r>
              <a:rPr lang="zh-CN" altLang="en-US" sz="1600" dirty="0">
                <a:solidFill>
                  <a:srgbClr val="0000FF"/>
                </a:solidFill>
              </a:rPr>
              <a:t>）基于关联规则的推荐</a:t>
            </a:r>
            <a:endParaRPr lang="en-US" altLang="zh-CN" sz="1600" dirty="0">
              <a:solidFill>
                <a:srgbClr val="0000FF"/>
              </a:solidFill>
            </a:endParaRPr>
          </a:p>
          <a:p>
            <a:pPr marL="0" indent="0">
              <a:lnSpc>
                <a:spcPct val="150000"/>
              </a:lnSpc>
              <a:buNone/>
            </a:pPr>
            <a:r>
              <a:rPr lang="zh-CN" altLang="en-US" sz="1800" dirty="0"/>
              <a:t>    我们会在本节后面内容中分别介绍。</a:t>
            </a:r>
            <a:endParaRPr lang="en-US" altLang="zh-CN" sz="1800" dirty="0"/>
          </a:p>
          <a:p>
            <a:pPr marL="0" indent="0">
              <a:lnSpc>
                <a:spcPct val="150000"/>
              </a:lnSpc>
              <a:buNone/>
            </a:pPr>
            <a:endParaRPr lang="zh-CN" altLang="en-US" dirty="0"/>
          </a:p>
        </p:txBody>
      </p:sp>
      <p:pic>
        <p:nvPicPr>
          <p:cNvPr id="10" name="图片 9"/>
          <p:cNvPicPr>
            <a:picLocks noChangeAspect="1"/>
          </p:cNvPicPr>
          <p:nvPr/>
        </p:nvPicPr>
        <p:blipFill>
          <a:blip r:embed="rId1"/>
          <a:stretch>
            <a:fillRect/>
          </a:stretch>
        </p:blipFill>
        <p:spPr>
          <a:xfrm>
            <a:off x="6473190" y="2893060"/>
            <a:ext cx="3505835" cy="2737485"/>
          </a:xfrm>
          <a:prstGeom prst="rect">
            <a:avLst/>
          </a:prstGeom>
        </p:spPr>
      </p:pic>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3.6.2</a:t>
            </a:r>
            <a:r>
              <a:rPr kumimoji="1" lang="zh-CN" altLang="en-US" b="0" dirty="0">
                <a:sym typeface="+mn-ea"/>
              </a:rPr>
              <a:t>、</a:t>
            </a:r>
            <a:r>
              <a:rPr kumimoji="1" lang="en-US" altLang="zh-CN" b="0" dirty="0" err="1">
                <a:sym typeface="+mn-ea"/>
              </a:rPr>
              <a:t>Item-based </a:t>
            </a:r>
            <a:r>
              <a:rPr kumimoji="1" lang="zh-CN" altLang="en-US" b="0" dirty="0" err="1">
                <a:sym typeface="+mn-ea"/>
              </a:rPr>
              <a:t>协同过滤</a:t>
            </a:r>
            <a:endParaRPr kumimoji="1" lang="zh-CN" altLang="en-US" b="0" dirty="0" err="1">
              <a:sym typeface="+mn-ea"/>
            </a:endParaRPr>
          </a:p>
        </p:txBody>
      </p:sp>
      <p:sp>
        <p:nvSpPr>
          <p:cNvPr id="3" name="文本占位符 2"/>
          <p:cNvSpPr>
            <a:spLocks noGrp="1"/>
          </p:cNvSpPr>
          <p:nvPr>
            <p:ph type="body" idx="1"/>
          </p:nvPr>
        </p:nvSpPr>
        <p:spPr>
          <a:xfrm>
            <a:off x="962526" y="1155033"/>
            <a:ext cx="10301219" cy="5309937"/>
          </a:xfrm>
        </p:spPr>
        <p:txBody>
          <a:bodyPr>
            <a:normAutofit/>
          </a:bodyPr>
          <a:lstStyle/>
          <a:p>
            <a:pPr>
              <a:lnSpc>
                <a:spcPct val="150000"/>
              </a:lnSpc>
            </a:pPr>
            <a:r>
              <a:rPr lang="zh-CN" altLang="en-US" dirty="0">
                <a:latin typeface="Times New Roman" panose="02020603050405020304" pitchFamily="18" charset="0"/>
                <a:cs typeface="Times New Roman" panose="02020603050405020304" pitchFamily="18" charset="0"/>
              </a:rPr>
              <a:t>一个用户对一个目标物品的预测分值取决于该物品和该用户在过去曾经有过交互的所有物品间的相似度</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先根据用户行为矩阵计算相似度矩阵</a:t>
            </a:r>
            <a:r>
              <a:rPr lang="en-US" altLang="zh-CN" dirty="0">
                <a:latin typeface="Times New Roman" panose="02020603050405020304" pitchFamily="18" charset="0"/>
                <a:cs typeface="Times New Roman" panose="02020603050405020304" pitchFamily="18" charset="0"/>
              </a:rPr>
              <a:t>W</a:t>
            </a:r>
            <a:r>
              <a:rPr lang="zh-CN" altLang="en-US" dirty="0">
                <a:latin typeface="Times New Roman" panose="02020603050405020304" pitchFamily="18" charset="0"/>
                <a:cs typeface="Times New Roman" panose="02020603050405020304" pitchFamily="18" charset="0"/>
              </a:rPr>
              <a:t>，这样用户</a:t>
            </a:r>
            <a:r>
              <a:rPr lang="en-US" altLang="zh-CN" dirty="0">
                <a:latin typeface="Times New Roman" panose="02020603050405020304" pitchFamily="18" charset="0"/>
                <a:cs typeface="Times New Roman" panose="02020603050405020304" pitchFamily="18" charset="0"/>
              </a:rPr>
              <a:t>u</a:t>
            </a:r>
            <a:r>
              <a:rPr lang="zh-CN" altLang="en-US" dirty="0">
                <a:latin typeface="Times New Roman" panose="02020603050405020304" pitchFamily="18" charset="0"/>
                <a:cs typeface="Times New Roman" panose="02020603050405020304" pitchFamily="18" charset="0"/>
              </a:rPr>
              <a:t>对物品</a:t>
            </a:r>
            <a:r>
              <a:rPr lang="en-US" altLang="zh-CN" dirty="0">
                <a:latin typeface="Times New Roman" panose="02020603050405020304" pitchFamily="18" charset="0"/>
                <a:cs typeface="Times New Roman" panose="02020603050405020304" pitchFamily="18" charset="0"/>
              </a:rPr>
              <a:t>j</a:t>
            </a:r>
            <a:r>
              <a:rPr lang="zh-CN" altLang="en-US" dirty="0">
                <a:latin typeface="Times New Roman" panose="02020603050405020304" pitchFamily="18" charset="0"/>
                <a:cs typeface="Times New Roman" panose="02020603050405020304" pitchFamily="18" charset="0"/>
              </a:rPr>
              <a:t>的喜好程度，就可以通过用户交互过的物品与</a:t>
            </a:r>
            <a:r>
              <a:rPr lang="en-US" altLang="zh-CN" dirty="0">
                <a:latin typeface="Times New Roman" panose="02020603050405020304" pitchFamily="18" charset="0"/>
                <a:cs typeface="Times New Roman" panose="02020603050405020304" pitchFamily="18" charset="0"/>
              </a:rPr>
              <a:t>j</a:t>
            </a:r>
            <a:r>
              <a:rPr lang="zh-CN" altLang="en-US" dirty="0">
                <a:latin typeface="Times New Roman" panose="02020603050405020304" pitchFamily="18" charset="0"/>
                <a:cs typeface="Times New Roman" panose="02020603050405020304" pitchFamily="18" charset="0"/>
              </a:rPr>
              <a:t>的相似度来计算（即与相似度矩阵相乘）</a:t>
            </a:r>
            <a:endParaRPr lang="zh-CN" altLang="en-US"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marL="0" indent="0">
              <a:lnSpc>
                <a:spcPct val="150000"/>
              </a:lnSpc>
              <a:buNone/>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lvl="1">
              <a:lnSpc>
                <a:spcPct val="150000"/>
              </a:lnSpc>
              <a:buNone/>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8229438" y="4078116"/>
            <a:ext cx="2504762" cy="1771429"/>
          </a:xfrm>
          <a:prstGeom prst="rect">
            <a:avLst/>
          </a:prstGeom>
        </p:spPr>
      </p:pic>
      <p:pic>
        <p:nvPicPr>
          <p:cNvPr id="5" name="图片 4"/>
          <p:cNvPicPr>
            <a:picLocks noChangeAspect="1"/>
          </p:cNvPicPr>
          <p:nvPr/>
        </p:nvPicPr>
        <p:blipFill rotWithShape="1">
          <a:blip r:embed="rId2"/>
          <a:srcRect t="3307"/>
          <a:stretch>
            <a:fillRect/>
          </a:stretch>
        </p:blipFill>
        <p:spPr>
          <a:xfrm>
            <a:off x="1695592" y="3552421"/>
            <a:ext cx="6372602" cy="2682679"/>
          </a:xfrm>
          <a:prstGeom prst="rect">
            <a:avLst/>
          </a:prstGeom>
        </p:spPr>
      </p:pic>
      <p:sp>
        <p:nvSpPr>
          <p:cNvPr id="7" name="灯片编号占位符 6"/>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latin typeface="Times New Roman" panose="02020603050405020304" pitchFamily="18" charset="0"/>
                <a:cs typeface="Times New Roman" panose="02020603050405020304" pitchFamily="18" charset="0"/>
                <a:sym typeface="+mn-ea"/>
              </a:rPr>
              <a:t>3.6.3</a:t>
            </a:r>
            <a:r>
              <a:rPr kumimoji="1" lang="zh-CN" altLang="en-US" b="0" dirty="0">
                <a:latin typeface="Times New Roman" panose="02020603050405020304" pitchFamily="18" charset="0"/>
                <a:cs typeface="Times New Roman" panose="02020603050405020304" pitchFamily="18" charset="0"/>
                <a:sym typeface="+mn-ea"/>
              </a:rPr>
              <a:t>、</a:t>
            </a:r>
            <a:r>
              <a:rPr kumimoji="1" lang="en-US" altLang="zh-CN" b="0" dirty="0">
                <a:latin typeface="Times New Roman" panose="02020603050405020304" pitchFamily="18" charset="0"/>
                <a:cs typeface="Times New Roman" panose="02020603050405020304" pitchFamily="18" charset="0"/>
                <a:sym typeface="+mn-ea"/>
              </a:rPr>
              <a:t>SLIM</a:t>
            </a:r>
            <a:r>
              <a:rPr kumimoji="1" lang="zh-CN" altLang="en-US" b="0" dirty="0">
                <a:latin typeface="Times New Roman" panose="02020603050405020304" pitchFamily="18" charset="0"/>
                <a:cs typeface="Times New Roman" panose="02020603050405020304" pitchFamily="18" charset="0"/>
                <a:sym typeface="+mn-ea"/>
              </a:rPr>
              <a:t>算法</a:t>
            </a:r>
            <a:r>
              <a:rPr kumimoji="1" lang="en-US" altLang="zh-CN" b="0" dirty="0">
                <a:latin typeface="Times New Roman" panose="02020603050405020304" pitchFamily="18" charset="0"/>
                <a:cs typeface="Times New Roman" panose="02020603050405020304" pitchFamily="18" charset="0"/>
                <a:sym typeface="+mn-ea"/>
              </a:rPr>
              <a:t>——</a:t>
            </a:r>
            <a:r>
              <a:rPr kumimoji="1" lang="zh-CN" altLang="en-US" b="0" dirty="0">
                <a:latin typeface="Times New Roman" panose="02020603050405020304" pitchFamily="18" charset="0"/>
                <a:cs typeface="Times New Roman" panose="02020603050405020304" pitchFamily="18" charset="0"/>
                <a:sym typeface="+mn-ea"/>
              </a:rPr>
              <a:t>基本思想 </a:t>
            </a:r>
            <a:endParaRPr kumimoji="1" lang="zh-CN" altLang="en-US" b="0" dirty="0">
              <a:latin typeface="Times New Roman" panose="02020603050405020304" pitchFamily="18" charset="0"/>
              <a:cs typeface="Times New Roman" panose="02020603050405020304" pitchFamily="18" charset="0"/>
              <a:sym typeface="+mn-ea"/>
            </a:endParaRPr>
          </a:p>
        </p:txBody>
      </p:sp>
      <p:sp>
        <p:nvSpPr>
          <p:cNvPr id="3" name="文本占位符 2"/>
          <p:cNvSpPr>
            <a:spLocks noGrp="1"/>
          </p:cNvSpPr>
          <p:nvPr>
            <p:ph type="body" idx="1"/>
          </p:nvPr>
        </p:nvSpPr>
        <p:spPr>
          <a:xfrm>
            <a:off x="962660" y="1155065"/>
            <a:ext cx="10300970" cy="4441825"/>
          </a:xfrm>
        </p:spPr>
        <p:txBody>
          <a:bodyPr>
            <a:normAutofit fontScale="90000" lnSpcReduction="10000"/>
          </a:bodyPr>
          <a:lstStyle/>
          <a:p>
            <a:pPr>
              <a:lnSpc>
                <a:spcPct val="200000"/>
              </a:lnSpc>
            </a:pPr>
            <a:r>
              <a:rPr kumimoji="1" sz="1800">
                <a:latin typeface="Times New Roman" panose="02020603050405020304" pitchFamily="18" charset="0"/>
                <a:cs typeface="Times New Roman" panose="02020603050405020304" pitchFamily="18" charset="0"/>
                <a:sym typeface="+mn-ea"/>
              </a:rPr>
              <a:t>SLIM推荐算法，英文全称为</a:t>
            </a:r>
            <a:r>
              <a:rPr kumimoji="1" sz="1800">
                <a:solidFill>
                  <a:srgbClr val="0000FF"/>
                </a:solidFill>
                <a:latin typeface="Times New Roman" panose="02020603050405020304" pitchFamily="18" charset="0"/>
                <a:cs typeface="Times New Roman" panose="02020603050405020304" pitchFamily="18" charset="0"/>
                <a:sym typeface="+mn-ea"/>
              </a:rPr>
              <a:t>Sparse Linear Methods</a:t>
            </a:r>
            <a:r>
              <a:rPr kumimoji="1" lang="zh-CN" sz="1800">
                <a:solidFill>
                  <a:srgbClr val="0000FF"/>
                </a:solidFill>
                <a:latin typeface="Times New Roman" panose="02020603050405020304" pitchFamily="18" charset="0"/>
                <a:cs typeface="Times New Roman" panose="02020603050405020304" pitchFamily="18" charset="0"/>
                <a:sym typeface="+mn-ea"/>
              </a:rPr>
              <a:t>（</a:t>
            </a:r>
            <a:r>
              <a:rPr kumimoji="1" sz="1800">
                <a:solidFill>
                  <a:srgbClr val="0000FF"/>
                </a:solidFill>
                <a:latin typeface="Times New Roman" panose="02020603050405020304" pitchFamily="18" charset="0"/>
                <a:cs typeface="Times New Roman" panose="02020603050405020304" pitchFamily="18" charset="0"/>
                <a:sym typeface="+mn-ea"/>
              </a:rPr>
              <a:t>稀疏线性推荐算法</a:t>
            </a:r>
            <a:r>
              <a:rPr kumimoji="1" lang="zh-CN" sz="1800">
                <a:solidFill>
                  <a:srgbClr val="0000FF"/>
                </a:solidFill>
                <a:latin typeface="Times New Roman" panose="02020603050405020304" pitchFamily="18" charset="0"/>
                <a:cs typeface="Times New Roman" panose="02020603050405020304" pitchFamily="18" charset="0"/>
                <a:sym typeface="+mn-ea"/>
              </a:rPr>
              <a:t>）</a:t>
            </a:r>
            <a:r>
              <a:rPr kumimoji="1" sz="1800">
                <a:latin typeface="Times New Roman" panose="02020603050405020304" pitchFamily="18" charset="0"/>
                <a:cs typeface="Times New Roman" panose="02020603050405020304" pitchFamily="18" charset="0"/>
                <a:sym typeface="+mn-ea"/>
              </a:rPr>
              <a:t>，是一种使用机器学习算法-坐标下降法（coordinate decent）来进行的推荐算法，SLIM推荐算法推荐质量相当高。</a:t>
            </a:r>
            <a:endParaRPr kumimoji="1" sz="1800">
              <a:latin typeface="Times New Roman" panose="02020603050405020304" pitchFamily="18" charset="0"/>
              <a:cs typeface="Times New Roman" panose="02020603050405020304" pitchFamily="18" charset="0"/>
              <a:sym typeface="+mn-ea"/>
            </a:endParaRPr>
          </a:p>
          <a:p>
            <a:pPr>
              <a:lnSpc>
                <a:spcPct val="200000"/>
              </a:lnSpc>
            </a:pPr>
            <a:r>
              <a:rPr kumimoji="1" lang="en-US" sz="1800">
                <a:latin typeface="Times New Roman" panose="02020603050405020304" pitchFamily="18" charset="0"/>
                <a:cs typeface="Times New Roman" panose="02020603050405020304" pitchFamily="18" charset="0"/>
                <a:sym typeface="+mn-ea"/>
              </a:rPr>
              <a:t>SLIM</a:t>
            </a:r>
            <a:r>
              <a:rPr kumimoji="1" lang="zh-CN" altLang="en-US" sz="1800">
                <a:latin typeface="Times New Roman" panose="02020603050405020304" pitchFamily="18" charset="0"/>
                <a:cs typeface="Times New Roman" panose="02020603050405020304" pitchFamily="18" charset="0"/>
                <a:sym typeface="+mn-ea"/>
              </a:rPr>
              <a:t>算法</a:t>
            </a:r>
            <a:r>
              <a:rPr lang="zh-CN" altLang="en-US" sz="1800" dirty="0">
                <a:latin typeface="Times New Roman" panose="02020603050405020304" pitchFamily="18" charset="0"/>
                <a:cs typeface="Times New Roman" panose="02020603050405020304" pitchFamily="18" charset="0"/>
              </a:rPr>
              <a:t>将传统的</a:t>
            </a:r>
            <a:r>
              <a:rPr lang="en-US" altLang="zh-CN" sz="1800" dirty="0">
                <a:latin typeface="Times New Roman" panose="02020603050405020304" pitchFamily="18" charset="0"/>
                <a:cs typeface="Times New Roman" panose="02020603050405020304" pitchFamily="18" charset="0"/>
              </a:rPr>
              <a:t>Item-based CF</a:t>
            </a:r>
            <a:r>
              <a:rPr lang="zh-CN" altLang="en-US" sz="1800" dirty="0">
                <a:latin typeface="Times New Roman" panose="02020603050405020304" pitchFamily="18" charset="0"/>
                <a:cs typeface="Times New Roman" panose="02020603050405020304" pitchFamily="18" charset="0"/>
              </a:rPr>
              <a:t>方法进行改造，把它预先根据物品向量计算得到的余弦相似度矩阵</a:t>
            </a:r>
            <a:r>
              <a:rPr lang="en-US" altLang="zh-CN" sz="1800" dirty="0">
                <a:latin typeface="Times New Roman" panose="02020603050405020304" pitchFamily="18" charset="0"/>
                <a:cs typeface="Times New Roman" panose="02020603050405020304" pitchFamily="18" charset="0"/>
              </a:rPr>
              <a:t>S</a:t>
            </a:r>
            <a:r>
              <a:rPr lang="zh-CN" altLang="en-US" sz="1800" dirty="0">
                <a:latin typeface="Times New Roman" panose="02020603050405020304" pitchFamily="18" charset="0"/>
                <a:cs typeface="Times New Roman" panose="02020603050405020304" pitchFamily="18" charset="0"/>
              </a:rPr>
              <a:t>，替换为</a:t>
            </a:r>
            <a:r>
              <a:rPr lang="zh-CN" altLang="en-US" sz="1800" dirty="0">
                <a:solidFill>
                  <a:srgbClr val="0000FF"/>
                </a:solidFill>
                <a:latin typeface="Times New Roman" panose="02020603050405020304" pitchFamily="18" charset="0"/>
                <a:cs typeface="Times New Roman" panose="02020603050405020304" pitchFamily="18" charset="0"/>
              </a:rPr>
              <a:t>通过机器学习方法生成的相似度矩阵</a:t>
            </a:r>
            <a:r>
              <a:rPr lang="zh-CN" altLang="en-US"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p>
            <a:pPr>
              <a:lnSpc>
                <a:spcPct val="200000"/>
              </a:lnSpc>
            </a:pPr>
            <a:r>
              <a:rPr lang="zh-CN" altLang="en-US" sz="1800" dirty="0">
                <a:latin typeface="Times New Roman" panose="02020603050405020304" pitchFamily="18" charset="0"/>
                <a:cs typeface="Times New Roman" panose="02020603050405020304" pitchFamily="18" charset="0"/>
              </a:rPr>
              <a:t>传统的</a:t>
            </a:r>
            <a:r>
              <a:rPr lang="en-US" altLang="zh-CN" sz="1800">
                <a:latin typeface="Times New Roman" panose="02020603050405020304" pitchFamily="18" charset="0"/>
                <a:cs typeface="Times New Roman" panose="02020603050405020304" pitchFamily="18" charset="0"/>
                <a:sym typeface="+mn-ea"/>
              </a:rPr>
              <a:t>Item-based CF</a:t>
            </a:r>
            <a:r>
              <a:rPr lang="zh-CN" altLang="en-US" sz="1800">
                <a:latin typeface="Times New Roman" panose="02020603050405020304" pitchFamily="18" charset="0"/>
                <a:cs typeface="Times New Roman" panose="02020603050405020304" pitchFamily="18" charset="0"/>
                <a:sym typeface="+mn-ea"/>
              </a:rPr>
              <a:t>方法</a:t>
            </a:r>
            <a:r>
              <a:rPr lang="zh-CN" altLang="en-US" sz="1800" dirty="0">
                <a:latin typeface="Times New Roman" panose="02020603050405020304" pitchFamily="18" charset="0"/>
                <a:cs typeface="Times New Roman" panose="02020603050405020304" pitchFamily="18" charset="0"/>
              </a:rPr>
              <a:t>基于统计的相似度计算方法，偶然误差比较大。而</a:t>
            </a:r>
            <a:r>
              <a:rPr lang="en-US" altLang="zh-CN" sz="1800" dirty="0">
                <a:solidFill>
                  <a:srgbClr val="0000FF"/>
                </a:solidFill>
                <a:latin typeface="Times New Roman" panose="02020603050405020304" pitchFamily="18" charset="0"/>
                <a:cs typeface="Times New Roman" panose="02020603050405020304" pitchFamily="18" charset="0"/>
              </a:rPr>
              <a:t>SLIM</a:t>
            </a:r>
            <a:r>
              <a:rPr lang="zh-CN" altLang="en-US" sz="1800" dirty="0">
                <a:solidFill>
                  <a:srgbClr val="0000FF"/>
                </a:solidFill>
                <a:latin typeface="Times New Roman" panose="02020603050405020304" pitchFamily="18" charset="0"/>
                <a:cs typeface="Times New Roman" panose="02020603050405020304" pitchFamily="18" charset="0"/>
              </a:rPr>
              <a:t>是基于学习的方法</a:t>
            </a:r>
            <a:r>
              <a:rPr lang="zh-CN" altLang="en-US" sz="1800" dirty="0">
                <a:latin typeface="Times New Roman" panose="02020603050405020304" pitchFamily="18" charset="0"/>
                <a:cs typeface="Times New Roman" panose="02020603050405020304" pitchFamily="18" charset="0"/>
              </a:rPr>
              <a:t>来生成相似度矩阵，从而对于同分布的测试集具</a:t>
            </a:r>
            <a:r>
              <a:rPr lang="zh-CN" altLang="en-US" sz="1800" dirty="0">
                <a:solidFill>
                  <a:srgbClr val="0000FF"/>
                </a:solidFill>
                <a:latin typeface="Times New Roman" panose="02020603050405020304" pitchFamily="18" charset="0"/>
                <a:cs typeface="Times New Roman" panose="02020603050405020304" pitchFamily="18" charset="0"/>
              </a:rPr>
              <a:t>有更好的泛化能力</a:t>
            </a:r>
            <a:r>
              <a:rPr lang="zh-CN" altLang="en-US" sz="1800" dirty="0">
                <a:latin typeface="Times New Roman" panose="02020603050405020304" pitchFamily="18" charset="0"/>
                <a:cs typeface="Times New Roman" panose="02020603050405020304" pitchFamily="18" charset="0"/>
              </a:rPr>
              <a:t>，精度也较</a:t>
            </a:r>
            <a:r>
              <a:rPr lang="en-US" altLang="zh-CN" sz="1800" dirty="0">
                <a:latin typeface="Times New Roman" panose="02020603050405020304" pitchFamily="18" charset="0"/>
                <a:cs typeface="Times New Roman" panose="02020603050405020304" pitchFamily="18" charset="0"/>
              </a:rPr>
              <a:t>Item-based CF</a:t>
            </a:r>
            <a:r>
              <a:rPr lang="zh-CN" altLang="en-US" sz="1800" dirty="0">
                <a:latin typeface="Times New Roman" panose="02020603050405020304" pitchFamily="18" charset="0"/>
                <a:cs typeface="Times New Roman" panose="02020603050405020304" pitchFamily="18" charset="0"/>
              </a:rPr>
              <a:t>更高。</a:t>
            </a:r>
            <a:r>
              <a:rPr lang="zh-CN" altLang="en-US" sz="1800" dirty="0">
                <a:latin typeface="Times New Roman" panose="02020603050405020304" pitchFamily="18" charset="0"/>
                <a:cs typeface="Times New Roman" panose="02020603050405020304" pitchFamily="18" charset="0"/>
              </a:rPr>
              <a:t> </a:t>
            </a:r>
            <a:endParaRPr lang="en-US" altLang="zh-CN" sz="1800" dirty="0">
              <a:latin typeface="Times New Roman" panose="02020603050405020304" pitchFamily="18" charset="0"/>
              <a:cs typeface="Times New Roman" panose="02020603050405020304" pitchFamily="18" charset="0"/>
            </a:endParaRPr>
          </a:p>
          <a:p>
            <a:pPr>
              <a:lnSpc>
                <a:spcPct val="200000"/>
              </a:lnSpc>
            </a:pPr>
            <a:r>
              <a:rPr lang="zh-CN" altLang="en-US" sz="1800" dirty="0">
                <a:latin typeface="Times New Roman" panose="02020603050405020304" pitchFamily="18" charset="0"/>
                <a:cs typeface="Times New Roman" panose="02020603050405020304" pitchFamily="18" charset="0"/>
              </a:rPr>
              <a:t>传统的</a:t>
            </a:r>
            <a:r>
              <a:rPr lang="en-US" altLang="zh-CN" sz="1800" dirty="0">
                <a:latin typeface="Times New Roman" panose="02020603050405020304" pitchFamily="18" charset="0"/>
                <a:cs typeface="Times New Roman" panose="02020603050405020304" pitchFamily="18" charset="0"/>
              </a:rPr>
              <a:t>MF(Matrix Factorization</a:t>
            </a:r>
            <a:r>
              <a:rPr lang="zh-CN" altLang="en-US" sz="1800" dirty="0">
                <a:latin typeface="Times New Roman" panose="02020603050405020304" pitchFamily="18" charset="0"/>
                <a:cs typeface="Times New Roman" panose="02020603050405020304" pitchFamily="18" charset="0"/>
              </a:rPr>
              <a:t>，矩阵分解</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算法是将用户行为矩阵分解为两个小矩阵，分别表示用户（行）和物品（列）的特征，然后相乘即可得到预测结果。</a:t>
            </a:r>
            <a:r>
              <a:rPr lang="en-US" altLang="zh-CN" sz="1800" dirty="0">
                <a:solidFill>
                  <a:srgbClr val="0000FF"/>
                </a:solidFill>
                <a:latin typeface="Times New Roman" panose="02020603050405020304" pitchFamily="18" charset="0"/>
                <a:cs typeface="Times New Roman" panose="02020603050405020304" pitchFamily="18" charset="0"/>
              </a:rPr>
              <a:t>SLIM</a:t>
            </a:r>
            <a:r>
              <a:rPr lang="zh-CN" altLang="en-US" sz="1800" dirty="0">
                <a:solidFill>
                  <a:srgbClr val="0000FF"/>
                </a:solidFill>
                <a:latin typeface="Times New Roman" panose="02020603050405020304" pitchFamily="18" charset="0"/>
                <a:cs typeface="Times New Roman" panose="02020603050405020304" pitchFamily="18" charset="0"/>
              </a:rPr>
              <a:t>的思想和 </a:t>
            </a:r>
            <a:r>
              <a:rPr lang="en-US" altLang="zh-CN" sz="1800" dirty="0">
                <a:solidFill>
                  <a:srgbClr val="0000FF"/>
                </a:solidFill>
                <a:latin typeface="Times New Roman" panose="02020603050405020304" pitchFamily="18" charset="0"/>
                <a:cs typeface="Times New Roman" panose="02020603050405020304" pitchFamily="18" charset="0"/>
              </a:rPr>
              <a:t>MF </a:t>
            </a:r>
            <a:r>
              <a:rPr lang="zh-CN" altLang="en-US" sz="1800" dirty="0">
                <a:solidFill>
                  <a:srgbClr val="0000FF"/>
                </a:solidFill>
                <a:latin typeface="Times New Roman" panose="02020603050405020304" pitchFamily="18" charset="0"/>
                <a:cs typeface="Times New Roman" panose="02020603050405020304" pitchFamily="18" charset="0"/>
              </a:rPr>
              <a:t>相似</a:t>
            </a:r>
            <a:r>
              <a:rPr lang="zh-CN" altLang="en-US" sz="1800" dirty="0">
                <a:latin typeface="Times New Roman" panose="02020603050405020304" pitchFamily="18" charset="0"/>
                <a:cs typeface="Times New Roman" panose="02020603050405020304" pitchFamily="18" charset="0"/>
              </a:rPr>
              <a:t>，不过它是直接使用用户交互矩阵来学习</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相似度矩阵</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，然后用交互矩阵乘以相似度矩阵计算评分</a:t>
            </a:r>
            <a:r>
              <a:rPr lang="zh-CN" altLang="en-US" sz="1800"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p>
            <a:pPr>
              <a:lnSpc>
                <a:spcPct val="200000"/>
              </a:lnSpc>
            </a:pPr>
            <a:endParaRPr lang="en-US" altLang="zh-CN" dirty="0">
              <a:latin typeface="Times New Roman" panose="02020603050405020304" pitchFamily="18" charset="0"/>
              <a:cs typeface="Times New Roman" panose="02020603050405020304" pitchFamily="18" charset="0"/>
            </a:endParaRPr>
          </a:p>
          <a:p>
            <a:pPr>
              <a:lnSpc>
                <a:spcPct val="200000"/>
              </a:lnSpc>
            </a:pPr>
            <a:endParaRPr lang="en-US" altLang="zh-CN" dirty="0">
              <a:latin typeface="Times New Roman" panose="02020603050405020304" pitchFamily="18" charset="0"/>
              <a:cs typeface="Times New Roman" panose="02020603050405020304" pitchFamily="18" charset="0"/>
            </a:endParaRPr>
          </a:p>
          <a:p>
            <a:pPr>
              <a:lnSpc>
                <a:spcPct val="200000"/>
              </a:lnSpc>
            </a:pPr>
            <a:endParaRPr lang="zh-CN" altLang="en-US" dirty="0">
              <a:latin typeface="Times New Roman" panose="02020603050405020304" pitchFamily="18" charset="0"/>
              <a:cs typeface="Times New Roman" panose="02020603050405020304" pitchFamily="18" charset="0"/>
            </a:endParaRPr>
          </a:p>
          <a:p>
            <a:pPr marL="0" indent="0">
              <a:lnSpc>
                <a:spcPct val="200000"/>
              </a:lnSpc>
              <a:buNone/>
            </a:pPr>
            <a:endParaRPr lang="zh-CN" altLang="en-US" dirty="0">
              <a:latin typeface="Times New Roman" panose="02020603050405020304" pitchFamily="18" charset="0"/>
              <a:cs typeface="Times New Roman" panose="02020603050405020304" pitchFamily="18" charset="0"/>
            </a:endParaRPr>
          </a:p>
          <a:p>
            <a:pPr>
              <a:lnSpc>
                <a:spcPct val="200000"/>
              </a:lnSpc>
            </a:pPr>
            <a:endParaRPr lang="en-US" altLang="zh-CN" dirty="0">
              <a:latin typeface="Times New Roman" panose="02020603050405020304" pitchFamily="18" charset="0"/>
              <a:cs typeface="Times New Roman" panose="02020603050405020304" pitchFamily="18" charset="0"/>
            </a:endParaRPr>
          </a:p>
          <a:p>
            <a:pPr lvl="1">
              <a:lnSpc>
                <a:spcPct val="200000"/>
              </a:lnSpc>
              <a:buNone/>
            </a:pPr>
            <a:endParaRPr lang="zh-CN" altLang="en-US" dirty="0">
              <a:latin typeface="Times New Roman" panose="02020603050405020304" pitchFamily="18" charset="0"/>
              <a:cs typeface="Times New Roman" panose="02020603050405020304" pitchFamily="18" charset="0"/>
            </a:endParaRPr>
          </a:p>
          <a:p>
            <a:pPr>
              <a:lnSpc>
                <a:spcPct val="200000"/>
              </a:lnSpc>
            </a:pPr>
            <a:endParaRPr lang="en-US" altLang="zh-CN" dirty="0">
              <a:latin typeface="Times New Roman" panose="02020603050405020304" pitchFamily="18" charset="0"/>
              <a:cs typeface="Times New Roman" panose="02020603050405020304" pitchFamily="18" charset="0"/>
            </a:endParaRPr>
          </a:p>
          <a:p>
            <a:pPr>
              <a:lnSpc>
                <a:spcPct val="200000"/>
              </a:lnSpc>
            </a:pPr>
            <a:endParaRPr lang="zh-CN" altLang="en-US" dirty="0">
              <a:latin typeface="Times New Roman" panose="02020603050405020304" pitchFamily="18" charset="0"/>
              <a:cs typeface="Times New Roman" panose="02020603050405020304" pitchFamily="18" charset="0"/>
            </a:endParaRPr>
          </a:p>
          <a:p>
            <a:pPr>
              <a:lnSpc>
                <a:spcPct val="20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3.6.3</a:t>
            </a:r>
            <a:r>
              <a:rPr kumimoji="1" lang="zh-CN" altLang="en-US" b="0" dirty="0">
                <a:sym typeface="+mn-ea"/>
              </a:rPr>
              <a:t>、</a:t>
            </a:r>
            <a:r>
              <a:rPr kumimoji="1" lang="en-US" altLang="zh-CN" b="0" dirty="0">
                <a:sym typeface="+mn-ea"/>
              </a:rPr>
              <a:t>SLIM</a:t>
            </a:r>
            <a:r>
              <a:rPr kumimoji="1" lang="zh-CN" altLang="en-US" b="0" dirty="0">
                <a:sym typeface="+mn-ea"/>
              </a:rPr>
              <a:t>算法</a:t>
            </a:r>
            <a:r>
              <a:rPr kumimoji="1" lang="en-US" altLang="zh-CN" b="0" dirty="0">
                <a:sym typeface="+mn-ea"/>
              </a:rPr>
              <a:t>——</a:t>
            </a:r>
            <a:r>
              <a:rPr kumimoji="1" lang="zh-CN" altLang="en-US" b="0" dirty="0">
                <a:sym typeface="+mn-ea"/>
              </a:rPr>
              <a:t>模型框架</a:t>
            </a:r>
            <a:endParaRPr kumimoji="1" lang="zh-CN" altLang="en-US" b="0" dirty="0">
              <a:sym typeface="+mn-ea"/>
            </a:endParaRPr>
          </a:p>
        </p:txBody>
      </p:sp>
      <p:sp>
        <p:nvSpPr>
          <p:cNvPr id="3" name="文本占位符 2"/>
          <p:cNvSpPr>
            <a:spLocks noGrp="1"/>
          </p:cNvSpPr>
          <p:nvPr>
            <p:ph type="body" idx="1"/>
          </p:nvPr>
        </p:nvSpPr>
        <p:spPr>
          <a:xfrm>
            <a:off x="833755" y="1146810"/>
            <a:ext cx="10429875" cy="5309870"/>
          </a:xfrm>
        </p:spPr>
        <p:txBody>
          <a:bodyPr>
            <a:normAutofit/>
          </a:bodyPr>
          <a:lstStyle/>
          <a:p>
            <a:pPr>
              <a:lnSpc>
                <a:spcPct val="200000"/>
              </a:lnSpc>
            </a:pPr>
            <a:r>
              <a:rPr lang="en-US" altLang="zh-CN" sz="1800" dirty="0">
                <a:solidFill>
                  <a:srgbClr val="0000FF"/>
                </a:solidFill>
                <a:latin typeface="Times New Roman" panose="02020603050405020304" pitchFamily="18" charset="0"/>
                <a:cs typeface="Times New Roman" panose="02020603050405020304" pitchFamily="18" charset="0"/>
              </a:rPr>
              <a:t>SLIM</a:t>
            </a:r>
            <a:r>
              <a:rPr lang="zh-CN" altLang="en-US" sz="1800" dirty="0">
                <a:solidFill>
                  <a:srgbClr val="0000FF"/>
                </a:solidFill>
                <a:latin typeface="Times New Roman" panose="02020603050405020304" pitchFamily="18" charset="0"/>
                <a:cs typeface="Times New Roman" panose="02020603050405020304" pitchFamily="18" charset="0"/>
              </a:rPr>
              <a:t>的预测公式</a:t>
            </a:r>
            <a:r>
              <a:rPr lang="zh-CN" altLang="en-US" sz="1800" dirty="0">
                <a:latin typeface="Times New Roman" panose="02020603050405020304" pitchFamily="18" charset="0"/>
                <a:cs typeface="Times New Roman" panose="02020603050405020304" pitchFamily="18" charset="0"/>
              </a:rPr>
              <a:t>为：</a:t>
            </a:r>
            <a:endParaRPr lang="zh-CN" altLang="en-US" sz="1800" dirty="0">
              <a:latin typeface="Times New Roman" panose="02020603050405020304" pitchFamily="18" charset="0"/>
              <a:cs typeface="Times New Roman" panose="02020603050405020304" pitchFamily="18" charset="0"/>
            </a:endParaRPr>
          </a:p>
          <a:p>
            <a:pPr>
              <a:lnSpc>
                <a:spcPct val="200000"/>
              </a:lnSpc>
            </a:pPr>
            <a:endParaRPr lang="en-US" altLang="zh-CN" sz="1800" dirty="0">
              <a:latin typeface="Times New Roman" panose="02020603050405020304" pitchFamily="18" charset="0"/>
              <a:cs typeface="Times New Roman" panose="02020603050405020304" pitchFamily="18" charset="0"/>
            </a:endParaRPr>
          </a:p>
          <a:p>
            <a:pPr>
              <a:lnSpc>
                <a:spcPct val="200000"/>
              </a:lnSpc>
            </a:pPr>
            <a:r>
              <a:rPr lang="en-US" altLang="zh-CN" sz="1800" dirty="0" err="1">
                <a:latin typeface="Times New Roman" panose="02020603050405020304" pitchFamily="18" charset="0"/>
                <a:cs typeface="Times New Roman" panose="02020603050405020304" pitchFamily="18" charset="0"/>
                <a:sym typeface="+mn-ea"/>
              </a:rPr>
              <a:t>a_ij</a:t>
            </a:r>
            <a:r>
              <a:rPr lang="zh-CN" altLang="en-US" sz="1800">
                <a:latin typeface="Times New Roman" panose="02020603050405020304" pitchFamily="18" charset="0"/>
                <a:cs typeface="Times New Roman" panose="02020603050405020304" pitchFamily="18" charset="0"/>
                <a:sym typeface="+mn-ea"/>
              </a:rPr>
              <a:t>就是要预测的用户</a:t>
            </a:r>
            <a:r>
              <a:rPr lang="en-US" altLang="zh-CN" sz="1800" dirty="0" err="1">
                <a:latin typeface="Times New Roman" panose="02020603050405020304" pitchFamily="18" charset="0"/>
                <a:cs typeface="Times New Roman" panose="02020603050405020304" pitchFamily="18" charset="0"/>
                <a:sym typeface="+mn-ea"/>
              </a:rPr>
              <a:t>i</a:t>
            </a:r>
            <a:r>
              <a:rPr lang="zh-CN" altLang="en-US" sz="1800">
                <a:latin typeface="Times New Roman" panose="02020603050405020304" pitchFamily="18" charset="0"/>
                <a:cs typeface="Times New Roman" panose="02020603050405020304" pitchFamily="18" charset="0"/>
                <a:sym typeface="+mn-ea"/>
              </a:rPr>
              <a:t>对物品</a:t>
            </a:r>
            <a:r>
              <a:rPr lang="en-US" altLang="zh-CN" sz="1800">
                <a:latin typeface="Times New Roman" panose="02020603050405020304" pitchFamily="18" charset="0"/>
                <a:cs typeface="Times New Roman" panose="02020603050405020304" pitchFamily="18" charset="0"/>
                <a:sym typeface="+mn-ea"/>
              </a:rPr>
              <a:t>j</a:t>
            </a:r>
            <a:r>
              <a:rPr lang="zh-CN" altLang="en-US" sz="1800">
                <a:latin typeface="Times New Roman" panose="02020603050405020304" pitchFamily="18" charset="0"/>
                <a:cs typeface="Times New Roman" panose="02020603050405020304" pitchFamily="18" charset="0"/>
                <a:sym typeface="+mn-ea"/>
              </a:rPr>
              <a:t>的评分；</a:t>
            </a:r>
            <a:r>
              <a:rPr lang="en-US" altLang="zh-CN" sz="1800" dirty="0" err="1">
                <a:latin typeface="Times New Roman" panose="02020603050405020304" pitchFamily="18" charset="0"/>
                <a:cs typeface="Times New Roman" panose="02020603050405020304" pitchFamily="18" charset="0"/>
                <a:sym typeface="+mn-ea"/>
              </a:rPr>
              <a:t>a_i</a:t>
            </a:r>
            <a:r>
              <a:rPr lang="zh-CN" altLang="en-US" sz="1800">
                <a:latin typeface="Times New Roman" panose="02020603050405020304" pitchFamily="18" charset="0"/>
                <a:cs typeface="Times New Roman" panose="02020603050405020304" pitchFamily="18" charset="0"/>
                <a:sym typeface="+mn-ea"/>
              </a:rPr>
              <a:t>表示矩阵</a:t>
            </a:r>
            <a:r>
              <a:rPr lang="en-US" altLang="zh-CN" sz="1800">
                <a:latin typeface="Times New Roman" panose="02020603050405020304" pitchFamily="18" charset="0"/>
                <a:cs typeface="Times New Roman" panose="02020603050405020304" pitchFamily="18" charset="0"/>
                <a:sym typeface="+mn-ea"/>
              </a:rPr>
              <a:t>A</a:t>
            </a:r>
            <a:r>
              <a:rPr lang="zh-CN" altLang="en-US" sz="1800">
                <a:latin typeface="Times New Roman" panose="02020603050405020304" pitchFamily="18" charset="0"/>
                <a:cs typeface="Times New Roman" panose="02020603050405020304" pitchFamily="18" charset="0"/>
                <a:sym typeface="+mn-ea"/>
              </a:rPr>
              <a:t>的一行，即对所有物品的行为记录；</a:t>
            </a:r>
            <a:r>
              <a:rPr lang="en-US" altLang="zh-CN" sz="1800" dirty="0" err="1">
                <a:latin typeface="Times New Roman" panose="02020603050405020304" pitchFamily="18" charset="0"/>
                <a:cs typeface="Times New Roman" panose="02020603050405020304" pitchFamily="18" charset="0"/>
                <a:sym typeface="+mn-ea"/>
              </a:rPr>
              <a:t>w_j</a:t>
            </a:r>
            <a:r>
              <a:rPr lang="zh-CN" altLang="en-US" sz="1800">
                <a:latin typeface="Times New Roman" panose="02020603050405020304" pitchFamily="18" charset="0"/>
                <a:cs typeface="Times New Roman" panose="02020603050405020304" pitchFamily="18" charset="0"/>
                <a:sym typeface="+mn-ea"/>
              </a:rPr>
              <a:t>即为矩阵</a:t>
            </a:r>
            <a:r>
              <a:rPr lang="en-US" altLang="zh-CN" sz="1800">
                <a:latin typeface="Times New Roman" panose="02020603050405020304" pitchFamily="18" charset="0"/>
                <a:cs typeface="Times New Roman" panose="02020603050405020304" pitchFamily="18" charset="0"/>
                <a:sym typeface="+mn-ea"/>
              </a:rPr>
              <a:t>W</a:t>
            </a:r>
            <a:r>
              <a:rPr lang="zh-CN" altLang="en-US" sz="1800">
                <a:latin typeface="Times New Roman" panose="02020603050405020304" pitchFamily="18" charset="0"/>
                <a:cs typeface="Times New Roman" panose="02020603050405020304" pitchFamily="18" charset="0"/>
                <a:sym typeface="+mn-ea"/>
              </a:rPr>
              <a:t>的第 </a:t>
            </a:r>
            <a:r>
              <a:rPr lang="en-US" altLang="zh-CN" sz="1800">
                <a:latin typeface="Times New Roman" panose="02020603050405020304" pitchFamily="18" charset="0"/>
                <a:cs typeface="Times New Roman" panose="02020603050405020304" pitchFamily="18" charset="0"/>
                <a:sym typeface="+mn-ea"/>
              </a:rPr>
              <a:t>j </a:t>
            </a:r>
            <a:r>
              <a:rPr lang="zh-CN" altLang="en-US" sz="1800">
                <a:latin typeface="Times New Roman" panose="02020603050405020304" pitchFamily="18" charset="0"/>
                <a:cs typeface="Times New Roman" panose="02020603050405020304" pitchFamily="18" charset="0"/>
                <a:sym typeface="+mn-ea"/>
              </a:rPr>
              <a:t>列。</a:t>
            </a:r>
            <a:endParaRPr lang="zh-CN" altLang="en-US" sz="1800" dirty="0">
              <a:latin typeface="Times New Roman" panose="02020603050405020304" pitchFamily="18" charset="0"/>
              <a:cs typeface="Times New Roman" panose="02020603050405020304" pitchFamily="18" charset="0"/>
            </a:endParaRPr>
          </a:p>
          <a:p>
            <a:pPr>
              <a:lnSpc>
                <a:spcPct val="200000"/>
              </a:lnSpc>
            </a:pPr>
            <a:r>
              <a:rPr lang="zh-CN" altLang="en-US" sz="1800" dirty="0">
                <a:latin typeface="Times New Roman" panose="02020603050405020304" pitchFamily="18" charset="0"/>
                <a:cs typeface="Times New Roman" panose="02020603050405020304" pitchFamily="18" charset="0"/>
              </a:rPr>
              <a:t>写成矩阵形式就是：</a:t>
            </a:r>
            <a:endParaRPr lang="en-US" altLang="zh-CN" sz="1800" dirty="0">
              <a:latin typeface="Times New Roman" panose="02020603050405020304" pitchFamily="18" charset="0"/>
              <a:cs typeface="Times New Roman" panose="02020603050405020304" pitchFamily="18" charset="0"/>
            </a:endParaRPr>
          </a:p>
          <a:p>
            <a:pPr>
              <a:lnSpc>
                <a:spcPct val="200000"/>
              </a:lnSpc>
            </a:pPr>
            <a:endParaRPr lang="zh-CN" altLang="en-US" sz="1800" dirty="0">
              <a:latin typeface="Times New Roman" panose="02020603050405020304" pitchFamily="18" charset="0"/>
              <a:cs typeface="Times New Roman" panose="02020603050405020304" pitchFamily="18" charset="0"/>
            </a:endParaRPr>
          </a:p>
          <a:p>
            <a:pPr>
              <a:lnSpc>
                <a:spcPct val="200000"/>
              </a:lnSpc>
            </a:pPr>
            <a:r>
              <a:rPr lang="zh-CN" altLang="en-US" sz="1800" dirty="0">
                <a:latin typeface="Times New Roman" panose="02020603050405020304" pitchFamily="18" charset="0"/>
                <a:cs typeface="Times New Roman" panose="02020603050405020304" pitchFamily="18" charset="0"/>
              </a:rPr>
              <a:t>其中</a:t>
            </a:r>
            <a:r>
              <a:rPr lang="en-US" altLang="zh-CN" sz="1800" dirty="0">
                <a:latin typeface="Times New Roman" panose="02020603050405020304" pitchFamily="18" charset="0"/>
                <a:cs typeface="Times New Roman" panose="02020603050405020304" pitchFamily="18" charset="0"/>
              </a:rPr>
              <a:t>A</a:t>
            </a:r>
            <a:r>
              <a:rPr lang="zh-CN" altLang="en-US" sz="1800" dirty="0">
                <a:latin typeface="Times New Roman" panose="02020603050405020304" pitchFamily="18" charset="0"/>
                <a:cs typeface="Times New Roman" panose="02020603050405020304" pitchFamily="18" charset="0"/>
              </a:rPr>
              <a:t>是用户交互矩阵，</a:t>
            </a:r>
            <a:r>
              <a:rPr lang="en-US" altLang="zh-CN" sz="1800" dirty="0">
                <a:latin typeface="Times New Roman" panose="02020603050405020304" pitchFamily="18" charset="0"/>
                <a:cs typeface="Times New Roman" panose="02020603050405020304" pitchFamily="18" charset="0"/>
              </a:rPr>
              <a:t>W(n*n) </a:t>
            </a:r>
            <a:r>
              <a:rPr lang="zh-CN" altLang="en-US" sz="1800" dirty="0">
                <a:latin typeface="Times New Roman" panose="02020603050405020304" pitchFamily="18" charset="0"/>
                <a:cs typeface="Times New Roman" panose="02020603050405020304" pitchFamily="18" charset="0"/>
              </a:rPr>
              <a:t>是要学习的相似度矩阵（也可以理解成</a:t>
            </a:r>
            <a:r>
              <a:rPr lang="zh-CN" altLang="en-US" sz="1800">
                <a:latin typeface="Times New Roman" panose="02020603050405020304" pitchFamily="18" charset="0"/>
                <a:cs typeface="Times New Roman" panose="02020603050405020304" pitchFamily="18" charset="0"/>
                <a:sym typeface="+mn-ea"/>
              </a:rPr>
              <a:t>权重矩阵</a:t>
            </a:r>
            <a:r>
              <a:rPr lang="zh-CN" altLang="en-US" sz="1800"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lnSpc>
                <a:spcPct val="200000"/>
              </a:lnSpc>
            </a:pPr>
            <a:endParaRPr lang="en-US" altLang="zh-CN" dirty="0">
              <a:latin typeface="Times New Roman" panose="02020603050405020304" pitchFamily="18" charset="0"/>
              <a:cs typeface="Times New Roman" panose="02020603050405020304" pitchFamily="18" charset="0"/>
            </a:endParaRPr>
          </a:p>
          <a:p>
            <a:pPr>
              <a:lnSpc>
                <a:spcPct val="200000"/>
              </a:lnSpc>
            </a:pPr>
            <a:endParaRPr lang="zh-CN" altLang="en-US" dirty="0">
              <a:latin typeface="Times New Roman" panose="02020603050405020304" pitchFamily="18" charset="0"/>
              <a:cs typeface="Times New Roman" panose="02020603050405020304" pitchFamily="18" charset="0"/>
            </a:endParaRPr>
          </a:p>
          <a:p>
            <a:pPr>
              <a:lnSpc>
                <a:spcPct val="200000"/>
              </a:lnSpc>
            </a:pPr>
            <a:endParaRPr lang="en-US" altLang="zh-CN" dirty="0">
              <a:latin typeface="Times New Roman" panose="02020603050405020304" pitchFamily="18" charset="0"/>
              <a:cs typeface="Times New Roman" panose="02020603050405020304" pitchFamily="18" charset="0"/>
            </a:endParaRPr>
          </a:p>
          <a:p>
            <a:pPr>
              <a:lnSpc>
                <a:spcPct val="200000"/>
              </a:lnSpc>
            </a:pPr>
            <a:endParaRPr lang="en-US" altLang="zh-CN" dirty="0">
              <a:latin typeface="Times New Roman" panose="02020603050405020304" pitchFamily="18" charset="0"/>
              <a:cs typeface="Times New Roman" panose="02020603050405020304" pitchFamily="18" charset="0"/>
            </a:endParaRPr>
          </a:p>
          <a:p>
            <a:pPr>
              <a:lnSpc>
                <a:spcPct val="200000"/>
              </a:lnSpc>
            </a:pPr>
            <a:endParaRPr lang="zh-CN" altLang="en-US" dirty="0">
              <a:latin typeface="Times New Roman" panose="02020603050405020304" pitchFamily="18" charset="0"/>
              <a:cs typeface="Times New Roman" panose="02020603050405020304" pitchFamily="18" charset="0"/>
            </a:endParaRPr>
          </a:p>
          <a:p>
            <a:pPr marL="0" indent="0">
              <a:lnSpc>
                <a:spcPct val="200000"/>
              </a:lnSpc>
              <a:buNone/>
            </a:pPr>
            <a:endParaRPr lang="zh-CN" altLang="en-US" dirty="0">
              <a:latin typeface="Times New Roman" panose="02020603050405020304" pitchFamily="18" charset="0"/>
              <a:cs typeface="Times New Roman" panose="02020603050405020304" pitchFamily="18" charset="0"/>
            </a:endParaRPr>
          </a:p>
          <a:p>
            <a:pPr>
              <a:lnSpc>
                <a:spcPct val="200000"/>
              </a:lnSpc>
            </a:pPr>
            <a:endParaRPr lang="en-US" altLang="zh-CN" dirty="0">
              <a:latin typeface="Times New Roman" panose="02020603050405020304" pitchFamily="18" charset="0"/>
              <a:cs typeface="Times New Roman" panose="02020603050405020304" pitchFamily="18" charset="0"/>
            </a:endParaRPr>
          </a:p>
          <a:p>
            <a:pPr lvl="1">
              <a:lnSpc>
                <a:spcPct val="200000"/>
              </a:lnSpc>
              <a:buNone/>
            </a:pPr>
            <a:endParaRPr lang="zh-CN" altLang="en-US" dirty="0">
              <a:latin typeface="Times New Roman" panose="02020603050405020304" pitchFamily="18" charset="0"/>
              <a:cs typeface="Times New Roman" panose="02020603050405020304" pitchFamily="18" charset="0"/>
            </a:endParaRPr>
          </a:p>
          <a:p>
            <a:pPr>
              <a:lnSpc>
                <a:spcPct val="200000"/>
              </a:lnSpc>
            </a:pPr>
            <a:endParaRPr lang="en-US" altLang="zh-CN" dirty="0">
              <a:latin typeface="Times New Roman" panose="02020603050405020304" pitchFamily="18" charset="0"/>
              <a:cs typeface="Times New Roman" panose="02020603050405020304" pitchFamily="18" charset="0"/>
            </a:endParaRPr>
          </a:p>
          <a:p>
            <a:pPr>
              <a:lnSpc>
                <a:spcPct val="200000"/>
              </a:lnSpc>
            </a:pPr>
            <a:endParaRPr lang="zh-CN" altLang="en-US" dirty="0">
              <a:latin typeface="Times New Roman" panose="02020603050405020304" pitchFamily="18" charset="0"/>
              <a:cs typeface="Times New Roman" panose="02020603050405020304" pitchFamily="18" charset="0"/>
            </a:endParaRPr>
          </a:p>
          <a:p>
            <a:pPr>
              <a:lnSpc>
                <a:spcPct val="20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895778" y="1818996"/>
            <a:ext cx="1942857" cy="590476"/>
          </a:xfrm>
          <a:prstGeom prst="rect">
            <a:avLst/>
          </a:prstGeom>
        </p:spPr>
      </p:pic>
      <p:pic>
        <p:nvPicPr>
          <p:cNvPr id="5" name="图片 4"/>
          <p:cNvPicPr>
            <a:picLocks noChangeAspect="1"/>
          </p:cNvPicPr>
          <p:nvPr/>
        </p:nvPicPr>
        <p:blipFill>
          <a:blip r:embed="rId2"/>
          <a:stretch>
            <a:fillRect/>
          </a:stretch>
        </p:blipFill>
        <p:spPr>
          <a:xfrm>
            <a:off x="2950493" y="4023063"/>
            <a:ext cx="1514286" cy="628571"/>
          </a:xfrm>
          <a:prstGeom prst="rect">
            <a:avLst/>
          </a:prstGeom>
        </p:spPr>
      </p:pic>
      <p:sp>
        <p:nvSpPr>
          <p:cNvPr id="7" name="灯片编号占位符 6"/>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latin typeface="Times New Roman" panose="02020603050405020304" pitchFamily="18" charset="0"/>
                <a:cs typeface="Times New Roman" panose="02020603050405020304" pitchFamily="18" charset="0"/>
                <a:sym typeface="+mn-ea"/>
              </a:rPr>
              <a:t>3.6.3</a:t>
            </a:r>
            <a:r>
              <a:rPr kumimoji="1" lang="zh-CN" altLang="en-US" b="0" dirty="0">
                <a:latin typeface="Times New Roman" panose="02020603050405020304" pitchFamily="18" charset="0"/>
                <a:cs typeface="Times New Roman" panose="02020603050405020304" pitchFamily="18" charset="0"/>
                <a:sym typeface="+mn-ea"/>
              </a:rPr>
              <a:t>、</a:t>
            </a:r>
            <a:r>
              <a:rPr kumimoji="1" lang="en-US" altLang="zh-CN" b="0" dirty="0">
                <a:latin typeface="Times New Roman" panose="02020603050405020304" pitchFamily="18" charset="0"/>
                <a:cs typeface="Times New Roman" panose="02020603050405020304" pitchFamily="18" charset="0"/>
                <a:sym typeface="+mn-ea"/>
              </a:rPr>
              <a:t>SLIM</a:t>
            </a:r>
            <a:r>
              <a:rPr kumimoji="1" lang="zh-CN" altLang="en-US" b="0" dirty="0">
                <a:latin typeface="Times New Roman" panose="02020603050405020304" pitchFamily="18" charset="0"/>
                <a:cs typeface="Times New Roman" panose="02020603050405020304" pitchFamily="18" charset="0"/>
                <a:sym typeface="+mn-ea"/>
              </a:rPr>
              <a:t>算法</a:t>
            </a:r>
            <a:r>
              <a:rPr kumimoji="1" lang="en-US" altLang="zh-CN" b="0" dirty="0">
                <a:latin typeface="Times New Roman" panose="02020603050405020304" pitchFamily="18" charset="0"/>
                <a:cs typeface="Times New Roman" panose="02020603050405020304" pitchFamily="18" charset="0"/>
                <a:sym typeface="+mn-ea"/>
              </a:rPr>
              <a:t>——</a:t>
            </a:r>
            <a:r>
              <a:rPr kumimoji="1" lang="zh-CN" altLang="en-US" b="0" dirty="0">
                <a:latin typeface="Times New Roman" panose="02020603050405020304" pitchFamily="18" charset="0"/>
                <a:cs typeface="Times New Roman" panose="02020603050405020304" pitchFamily="18" charset="0"/>
                <a:sym typeface="+mn-ea"/>
              </a:rPr>
              <a:t>模型框架</a:t>
            </a:r>
            <a:endParaRPr kumimoji="1" lang="zh-CN" altLang="en-US" b="0" dirty="0">
              <a:latin typeface="Times New Roman" panose="02020603050405020304" pitchFamily="18" charset="0"/>
              <a:cs typeface="Times New Roman" panose="02020603050405020304" pitchFamily="18" charset="0"/>
              <a:sym typeface="+mn-ea"/>
            </a:endParaRPr>
          </a:p>
        </p:txBody>
      </p:sp>
      <p:sp>
        <p:nvSpPr>
          <p:cNvPr id="3" name="文本占位符 2"/>
          <p:cNvSpPr>
            <a:spLocks noGrp="1"/>
          </p:cNvSpPr>
          <p:nvPr>
            <p:ph type="body" idx="1"/>
          </p:nvPr>
        </p:nvSpPr>
        <p:spPr>
          <a:xfrm>
            <a:off x="962660" y="1155065"/>
            <a:ext cx="10300970" cy="4777105"/>
          </a:xfrm>
        </p:spPr>
        <p:txBody>
          <a:bodyPr>
            <a:normAutofit/>
          </a:bodyPr>
          <a:lstStyle/>
          <a:p>
            <a:pPr>
              <a:lnSpc>
                <a:spcPct val="150000"/>
              </a:lnSpc>
            </a:pPr>
            <a:r>
              <a:rPr lang="zh-CN" altLang="en-US" sz="1800" dirty="0">
                <a:latin typeface="Times New Roman" panose="02020603050405020304" pitchFamily="18" charset="0"/>
                <a:cs typeface="Times New Roman" panose="02020603050405020304" pitchFamily="18" charset="0"/>
              </a:rPr>
              <a:t>权重矩阵</a:t>
            </a:r>
            <a:r>
              <a:rPr lang="en-US" altLang="zh-CN" sz="1800" dirty="0">
                <a:latin typeface="Times New Roman" panose="02020603050405020304" pitchFamily="18" charset="0"/>
                <a:cs typeface="Times New Roman" panose="02020603050405020304" pitchFamily="18" charset="0"/>
              </a:rPr>
              <a:t>W</a:t>
            </a:r>
            <a:r>
              <a:rPr lang="zh-CN" altLang="en-US" sz="1800" dirty="0">
                <a:latin typeface="Times New Roman" panose="02020603050405020304" pitchFamily="18" charset="0"/>
                <a:cs typeface="Times New Roman" panose="02020603050405020304" pitchFamily="18" charset="0"/>
              </a:rPr>
              <a:t>的学习</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损失函数：</a:t>
            </a:r>
            <a:endParaRPr lang="zh-CN" altLang="en-US" sz="1800" dirty="0">
              <a:latin typeface="Times New Roman" panose="02020603050405020304" pitchFamily="18" charset="0"/>
              <a:cs typeface="Times New Roman" panose="02020603050405020304" pitchFamily="18" charset="0"/>
            </a:endParaRPr>
          </a:p>
          <a:p>
            <a:pPr>
              <a:lnSpc>
                <a:spcPct val="150000"/>
              </a:lnSpc>
            </a:pPr>
            <a:endParaRPr lang="en-US" altLang="zh-CN" sz="1800" dirty="0">
              <a:latin typeface="Times New Roman" panose="02020603050405020304" pitchFamily="18" charset="0"/>
              <a:cs typeface="Times New Roman" panose="02020603050405020304" pitchFamily="18" charset="0"/>
            </a:endParaRPr>
          </a:p>
          <a:p>
            <a:pPr>
              <a:lnSpc>
                <a:spcPct val="150000"/>
              </a:lnSpc>
            </a:pPr>
            <a:endParaRPr lang="zh-CN" altLang="en-US" sz="1800" dirty="0">
              <a:latin typeface="Times New Roman" panose="02020603050405020304" pitchFamily="18" charset="0"/>
              <a:cs typeface="Times New Roman" panose="02020603050405020304" pitchFamily="18" charset="0"/>
            </a:endParaRPr>
          </a:p>
          <a:p>
            <a:pPr>
              <a:lnSpc>
                <a:spcPct val="150000"/>
              </a:lnSpc>
            </a:pPr>
            <a:endParaRPr lang="en-US" altLang="zh-CN" sz="1800" dirty="0">
              <a:latin typeface="Times New Roman" panose="02020603050405020304" pitchFamily="18" charset="0"/>
              <a:cs typeface="Times New Roman" panose="02020603050405020304" pitchFamily="18" charset="0"/>
            </a:endParaRPr>
          </a:p>
          <a:p>
            <a:pPr>
              <a:lnSpc>
                <a:spcPct val="150000"/>
              </a:lnSpc>
            </a:pPr>
            <a:endParaRPr lang="en-US" altLang="zh-CN" sz="1800" dirty="0">
              <a:latin typeface="Times New Roman" panose="02020603050405020304" pitchFamily="18" charset="0"/>
              <a:cs typeface="Times New Roman" panose="02020603050405020304" pitchFamily="18" charset="0"/>
            </a:endParaRPr>
          </a:p>
          <a:p>
            <a:pPr>
              <a:lnSpc>
                <a:spcPct val="150000"/>
              </a:lnSpc>
            </a:pPr>
            <a:r>
              <a:rPr lang="zh-CN" altLang="en-US" sz="1800">
                <a:solidFill>
                  <a:srgbClr val="0000FF"/>
                </a:solidFill>
                <a:latin typeface="Times New Roman" panose="02020603050405020304" pitchFamily="18" charset="0"/>
                <a:cs typeface="Times New Roman" panose="02020603050405020304" pitchFamily="18" charset="0"/>
                <a:sym typeface="+mn-ea"/>
              </a:rPr>
              <a:t>损失函数</a:t>
            </a:r>
            <a:r>
              <a:rPr lang="zh-CN" altLang="en-US" sz="1800">
                <a:latin typeface="Times New Roman" panose="02020603050405020304" pitchFamily="18" charset="0"/>
                <a:cs typeface="Times New Roman" panose="02020603050405020304" pitchFamily="18" charset="0"/>
                <a:sym typeface="+mn-ea"/>
              </a:rPr>
              <a:t> </a:t>
            </a:r>
            <a:r>
              <a:rPr lang="en-US" altLang="zh-CN" sz="1800">
                <a:latin typeface="Times New Roman" panose="02020603050405020304" pitchFamily="18" charset="0"/>
                <a:cs typeface="Times New Roman" panose="02020603050405020304" pitchFamily="18" charset="0"/>
                <a:sym typeface="+mn-ea"/>
              </a:rPr>
              <a:t>= </a:t>
            </a:r>
            <a:r>
              <a:rPr lang="zh-CN" altLang="en-US" sz="1800">
                <a:latin typeface="Times New Roman" panose="02020603050405020304" pitchFamily="18" charset="0"/>
                <a:cs typeface="Times New Roman" panose="02020603050405020304" pitchFamily="18" charset="0"/>
                <a:sym typeface="+mn-ea"/>
              </a:rPr>
              <a:t>平方误差 </a:t>
            </a:r>
            <a:r>
              <a:rPr lang="en-US" altLang="zh-CN" sz="1800">
                <a:latin typeface="Times New Roman" panose="02020603050405020304" pitchFamily="18" charset="0"/>
                <a:cs typeface="Times New Roman" panose="02020603050405020304" pitchFamily="18" charset="0"/>
                <a:sym typeface="+mn-ea"/>
              </a:rPr>
              <a:t>+ </a:t>
            </a:r>
            <a:r>
              <a:rPr lang="en-US" altLang="zh-CN" sz="1800" dirty="0" err="1">
                <a:latin typeface="Times New Roman" panose="02020603050405020304" pitchFamily="18" charset="0"/>
                <a:cs typeface="Times New Roman" panose="02020603050405020304" pitchFamily="18" charset="0"/>
                <a:sym typeface="+mn-ea"/>
              </a:rPr>
              <a:t>L2</a:t>
            </a:r>
            <a:r>
              <a:rPr lang="zh-CN" altLang="en-US" sz="1800">
                <a:latin typeface="Times New Roman" panose="02020603050405020304" pitchFamily="18" charset="0"/>
                <a:cs typeface="Times New Roman" panose="02020603050405020304" pitchFamily="18" charset="0"/>
                <a:sym typeface="+mn-ea"/>
              </a:rPr>
              <a:t>正则化（</a:t>
            </a:r>
            <a:r>
              <a:rPr lang="zh-CN" altLang="en-US" sz="1800">
                <a:solidFill>
                  <a:srgbClr val="0000FF"/>
                </a:solidFill>
                <a:latin typeface="Times New Roman" panose="02020603050405020304" pitchFamily="18" charset="0"/>
                <a:cs typeface="Times New Roman" panose="02020603050405020304" pitchFamily="18" charset="0"/>
                <a:sym typeface="+mn-ea"/>
              </a:rPr>
              <a:t>防止模型过拟合</a:t>
            </a:r>
            <a:r>
              <a:rPr lang="zh-CN" altLang="en-US" sz="1800">
                <a:latin typeface="Times New Roman" panose="02020603050405020304" pitchFamily="18" charset="0"/>
                <a:cs typeface="Times New Roman" panose="02020603050405020304" pitchFamily="18" charset="0"/>
                <a:sym typeface="+mn-ea"/>
              </a:rPr>
              <a:t>） </a:t>
            </a:r>
            <a:r>
              <a:rPr lang="en-US" altLang="zh-CN" sz="1800">
                <a:latin typeface="Times New Roman" panose="02020603050405020304" pitchFamily="18" charset="0"/>
                <a:cs typeface="Times New Roman" panose="02020603050405020304" pitchFamily="18" charset="0"/>
                <a:sym typeface="+mn-ea"/>
              </a:rPr>
              <a:t>+ </a:t>
            </a:r>
            <a:r>
              <a:rPr lang="en-US" altLang="zh-CN" sz="1800" dirty="0" err="1">
                <a:latin typeface="Times New Roman" panose="02020603050405020304" pitchFamily="18" charset="0"/>
                <a:cs typeface="Times New Roman" panose="02020603050405020304" pitchFamily="18" charset="0"/>
                <a:sym typeface="+mn-ea"/>
              </a:rPr>
              <a:t>L1</a:t>
            </a:r>
            <a:r>
              <a:rPr lang="zh-CN" altLang="en-US" sz="1800">
                <a:latin typeface="Times New Roman" panose="02020603050405020304" pitchFamily="18" charset="0"/>
                <a:cs typeface="Times New Roman" panose="02020603050405020304" pitchFamily="18" charset="0"/>
                <a:sym typeface="+mn-ea"/>
              </a:rPr>
              <a:t>正则化（</a:t>
            </a:r>
            <a:r>
              <a:rPr lang="zh-CN" altLang="en-US" sz="1800">
                <a:solidFill>
                  <a:srgbClr val="0000FF"/>
                </a:solidFill>
                <a:latin typeface="Times New Roman" panose="02020603050405020304" pitchFamily="18" charset="0"/>
                <a:cs typeface="Times New Roman" panose="02020603050405020304" pitchFamily="18" charset="0"/>
                <a:sym typeface="+mn-ea"/>
              </a:rPr>
              <a:t>有助于生成较为稀疏的</a:t>
            </a:r>
            <a:r>
              <a:rPr lang="en-US" altLang="zh-CN" sz="1800">
                <a:solidFill>
                  <a:srgbClr val="0000FF"/>
                </a:solidFill>
                <a:latin typeface="Times New Roman" panose="02020603050405020304" pitchFamily="18" charset="0"/>
                <a:cs typeface="Times New Roman" panose="02020603050405020304" pitchFamily="18" charset="0"/>
                <a:sym typeface="+mn-ea"/>
              </a:rPr>
              <a:t>W</a:t>
            </a:r>
            <a:r>
              <a:rPr lang="zh-CN" altLang="en-US" sz="1800">
                <a:solidFill>
                  <a:srgbClr val="0000FF"/>
                </a:solidFill>
                <a:latin typeface="Times New Roman" panose="02020603050405020304" pitchFamily="18" charset="0"/>
                <a:cs typeface="Times New Roman" panose="02020603050405020304" pitchFamily="18" charset="0"/>
                <a:sym typeface="+mn-ea"/>
              </a:rPr>
              <a:t>矩阵</a:t>
            </a:r>
            <a:r>
              <a:rPr lang="zh-CN" altLang="en-US" sz="1800">
                <a:latin typeface="Times New Roman" panose="02020603050405020304" pitchFamily="18" charset="0"/>
                <a:cs typeface="Times New Roman" panose="02020603050405020304" pitchFamily="18" charset="0"/>
                <a:sym typeface="+mn-ea"/>
              </a:rPr>
              <a:t>）</a:t>
            </a:r>
            <a:endParaRPr lang="en-US" altLang="zh-CN" sz="1800" dirty="0">
              <a:latin typeface="Times New Roman" panose="02020603050405020304" pitchFamily="18" charset="0"/>
              <a:cs typeface="Times New Roman" panose="02020603050405020304" pitchFamily="18" charset="0"/>
            </a:endParaRPr>
          </a:p>
          <a:p>
            <a:pPr>
              <a:lnSpc>
                <a:spcPct val="150000"/>
              </a:lnSpc>
            </a:pPr>
            <a:r>
              <a:rPr lang="zh-CN" altLang="en-US" sz="1800" dirty="0">
                <a:solidFill>
                  <a:srgbClr val="0000FF"/>
                </a:solidFill>
                <a:latin typeface="Times New Roman" panose="02020603050405020304" pitchFamily="18" charset="0"/>
                <a:cs typeface="Times New Roman" panose="02020603050405020304" pitchFamily="18" charset="0"/>
              </a:rPr>
              <a:t>约束条件</a:t>
            </a:r>
            <a:r>
              <a:rPr lang="zh-CN" altLang="en-US" sz="1800" dirty="0">
                <a:latin typeface="Times New Roman" panose="02020603050405020304" pitchFamily="18" charset="0"/>
                <a:cs typeface="Times New Roman" panose="02020603050405020304" pitchFamily="18" charset="0"/>
              </a:rPr>
              <a:t>：一个是</a:t>
            </a:r>
            <a:r>
              <a:rPr lang="en-US" altLang="zh-CN" sz="1800" dirty="0">
                <a:latin typeface="Times New Roman" panose="02020603050405020304" pitchFamily="18" charset="0"/>
                <a:cs typeface="Times New Roman" panose="02020603050405020304" pitchFamily="18" charset="0"/>
              </a:rPr>
              <a:t>W</a:t>
            </a:r>
            <a:r>
              <a:rPr lang="zh-CN" altLang="en-US" sz="1800" dirty="0">
                <a:latin typeface="Times New Roman" panose="02020603050405020304" pitchFamily="18" charset="0"/>
                <a:cs typeface="Times New Roman" panose="02020603050405020304" pitchFamily="18" charset="0"/>
              </a:rPr>
              <a:t>非负，只学习正相关关系；另一个是</a:t>
            </a:r>
            <a:r>
              <a:rPr lang="en-US" altLang="zh-CN" sz="1800" dirty="0">
                <a:latin typeface="Times New Roman" panose="02020603050405020304" pitchFamily="18" charset="0"/>
                <a:cs typeface="Times New Roman" panose="02020603050405020304" pitchFamily="18" charset="0"/>
              </a:rPr>
              <a:t>W</a:t>
            </a:r>
            <a:r>
              <a:rPr lang="zh-CN" altLang="en-US" sz="1800" dirty="0">
                <a:latin typeface="Times New Roman" panose="02020603050405020304" pitchFamily="18" charset="0"/>
                <a:cs typeface="Times New Roman" panose="02020603050405020304" pitchFamily="18" charset="0"/>
              </a:rPr>
              <a:t>的对角线都为</a:t>
            </a:r>
            <a:r>
              <a:rPr lang="en-US" altLang="zh-CN" sz="1800" dirty="0">
                <a:latin typeface="Times New Roman" panose="02020603050405020304" pitchFamily="18" charset="0"/>
                <a:cs typeface="Times New Roman" panose="02020603050405020304" pitchFamily="18" charset="0"/>
              </a:rPr>
              <a:t>0</a:t>
            </a:r>
            <a:r>
              <a:rPr lang="zh-CN" altLang="en-US" sz="1800" dirty="0">
                <a:latin typeface="Times New Roman" panose="02020603050405020304" pitchFamily="18" charset="0"/>
                <a:cs typeface="Times New Roman" panose="02020603050405020304" pitchFamily="18" charset="0"/>
              </a:rPr>
              <a:t>，这是因为与</a:t>
            </a:r>
            <a:r>
              <a:rPr lang="en-US" altLang="zh-CN" sz="1800" dirty="0">
                <a:latin typeface="Times New Roman" panose="02020603050405020304" pitchFamily="18" charset="0"/>
                <a:cs typeface="Times New Roman" panose="02020603050405020304" pitchFamily="18" charset="0"/>
              </a:rPr>
              <a:t>A</a:t>
            </a:r>
            <a:r>
              <a:rPr lang="zh-CN" altLang="en-US" sz="1800" dirty="0">
                <a:latin typeface="Times New Roman" panose="02020603050405020304" pitchFamily="18" charset="0"/>
                <a:cs typeface="Times New Roman" panose="02020603050405020304" pitchFamily="18" charset="0"/>
              </a:rPr>
              <a:t>相乘后，减小误差会导致倾向于推荐它自己，要保证一个已知的行为得分不会用于预测它自己</a:t>
            </a:r>
            <a:endParaRPr lang="en-US" altLang="zh-CN" sz="1800" dirty="0">
              <a:latin typeface="Times New Roman" panose="02020603050405020304" pitchFamily="18" charset="0"/>
              <a:cs typeface="Times New Roman" panose="02020603050405020304" pitchFamily="18" charset="0"/>
            </a:endParaRPr>
          </a:p>
          <a:p>
            <a:pPr>
              <a:lnSpc>
                <a:spcPct val="150000"/>
              </a:lnSpc>
            </a:pPr>
            <a:r>
              <a:rPr lang="en-US" altLang="zh-CN" sz="1800" dirty="0">
                <a:latin typeface="Times New Roman" panose="02020603050405020304" pitchFamily="18" charset="0"/>
                <a:cs typeface="Times New Roman" panose="02020603050405020304" pitchFamily="18" charset="0"/>
              </a:rPr>
              <a:t>W </a:t>
            </a:r>
            <a:r>
              <a:rPr lang="zh-CN" altLang="en-US" sz="1800" dirty="0">
                <a:latin typeface="Times New Roman" panose="02020603050405020304" pitchFamily="18" charset="0"/>
                <a:cs typeface="Times New Roman" panose="02020603050405020304" pitchFamily="18" charset="0"/>
              </a:rPr>
              <a:t>的各列之间是独立的，可以将 </a:t>
            </a:r>
            <a:r>
              <a:rPr lang="en-US" altLang="zh-CN" sz="1800" dirty="0">
                <a:latin typeface="Times New Roman" panose="02020603050405020304" pitchFamily="18" charset="0"/>
                <a:cs typeface="Times New Roman" panose="02020603050405020304" pitchFamily="18" charset="0"/>
              </a:rPr>
              <a:t>W </a:t>
            </a:r>
            <a:r>
              <a:rPr lang="zh-CN" altLang="en-US" sz="1800" dirty="0">
                <a:latin typeface="Times New Roman" panose="02020603050405020304" pitchFamily="18" charset="0"/>
                <a:cs typeface="Times New Roman" panose="02020603050405020304" pitchFamily="18" charset="0"/>
              </a:rPr>
              <a:t>的学习过程分解为一个个小过程即对 </a:t>
            </a:r>
            <a:r>
              <a:rPr lang="en-US" altLang="zh-CN" sz="1800" dirty="0">
                <a:latin typeface="Times New Roman" panose="02020603050405020304" pitchFamily="18" charset="0"/>
                <a:cs typeface="Times New Roman" panose="02020603050405020304" pitchFamily="18" charset="0"/>
              </a:rPr>
              <a:t>W </a:t>
            </a:r>
            <a:r>
              <a:rPr lang="zh-CN" altLang="en-US" sz="1800" dirty="0">
                <a:latin typeface="Times New Roman" panose="02020603050405020304" pitchFamily="18" charset="0"/>
                <a:cs typeface="Times New Roman" panose="02020603050405020304" pitchFamily="18" charset="0"/>
              </a:rPr>
              <a:t>中的每一列独立求解，很方便并行化。</a:t>
            </a: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marL="0" indent="0">
              <a:lnSpc>
                <a:spcPct val="150000"/>
              </a:lnSpc>
              <a:buNone/>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lvl="1">
              <a:lnSpc>
                <a:spcPct val="150000"/>
              </a:lnSpc>
              <a:buNone/>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3799279" y="1783080"/>
            <a:ext cx="5790476" cy="1619048"/>
          </a:xfrm>
          <a:prstGeom prst="rect">
            <a:avLst/>
          </a:prstGeom>
        </p:spPr>
      </p:pic>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latin typeface="Times New Roman" panose="02020603050405020304" pitchFamily="18" charset="0"/>
                <a:cs typeface="Times New Roman" panose="02020603050405020304" pitchFamily="18" charset="0"/>
                <a:sym typeface="+mn-ea"/>
              </a:rPr>
              <a:t>3.6.4</a:t>
            </a:r>
            <a:r>
              <a:rPr kumimoji="1" lang="zh-CN" altLang="en-US" b="0" dirty="0">
                <a:latin typeface="Times New Roman" panose="02020603050405020304" pitchFamily="18" charset="0"/>
                <a:cs typeface="Times New Roman" panose="02020603050405020304" pitchFamily="18" charset="0"/>
                <a:sym typeface="+mn-ea"/>
              </a:rPr>
              <a:t>、</a:t>
            </a:r>
            <a:r>
              <a:rPr kumimoji="1" lang="en-US" altLang="zh-CN" b="0" dirty="0">
                <a:latin typeface="Times New Roman" panose="02020603050405020304" pitchFamily="18" charset="0"/>
                <a:cs typeface="Times New Roman" panose="02020603050405020304" pitchFamily="18" charset="0"/>
                <a:sym typeface="+mn-ea"/>
              </a:rPr>
              <a:t>SLIM</a:t>
            </a:r>
            <a:r>
              <a:rPr kumimoji="1" lang="zh-CN" altLang="en-US" b="0" dirty="0">
                <a:latin typeface="Times New Roman" panose="02020603050405020304" pitchFamily="18" charset="0"/>
                <a:cs typeface="Times New Roman" panose="02020603050405020304" pitchFamily="18" charset="0"/>
                <a:sym typeface="+mn-ea"/>
              </a:rPr>
              <a:t>算法</a:t>
            </a:r>
            <a:r>
              <a:rPr kumimoji="1" lang="en-US" altLang="zh-CN" b="0" dirty="0">
                <a:latin typeface="Times New Roman" panose="02020603050405020304" pitchFamily="18" charset="0"/>
                <a:cs typeface="Times New Roman" panose="02020603050405020304" pitchFamily="18" charset="0"/>
                <a:sym typeface="+mn-ea"/>
              </a:rPr>
              <a:t>——</a:t>
            </a:r>
            <a:r>
              <a:rPr kumimoji="1" lang="zh-CN" altLang="en-US" b="0" dirty="0">
                <a:latin typeface="Times New Roman" panose="02020603050405020304" pitchFamily="18" charset="0"/>
                <a:cs typeface="Times New Roman" panose="02020603050405020304" pitchFamily="18" charset="0"/>
                <a:sym typeface="+mn-ea"/>
              </a:rPr>
              <a:t>实验</a:t>
            </a:r>
            <a:endParaRPr kumimoji="1" lang="zh-CN" altLang="en-US" b="0" dirty="0">
              <a:latin typeface="Times New Roman" panose="02020603050405020304" pitchFamily="18" charset="0"/>
              <a:cs typeface="Times New Roman" panose="02020603050405020304" pitchFamily="18" charset="0"/>
              <a:sym typeface="+mn-ea"/>
            </a:endParaRPr>
          </a:p>
        </p:txBody>
      </p:sp>
      <p:sp>
        <p:nvSpPr>
          <p:cNvPr id="3" name="文本占位符 2"/>
          <p:cNvSpPr>
            <a:spLocks noGrp="1"/>
          </p:cNvSpPr>
          <p:nvPr>
            <p:ph type="body" idx="1"/>
          </p:nvPr>
        </p:nvSpPr>
        <p:spPr>
          <a:xfrm>
            <a:off x="962526" y="1155033"/>
            <a:ext cx="10301219" cy="5309937"/>
          </a:xfrm>
        </p:spPr>
        <p:txBody>
          <a:bodyPr>
            <a:normAutofit/>
          </a:bodyPr>
          <a:lstStyle/>
          <a:p>
            <a:pPr marL="0" indent="0">
              <a:lnSpc>
                <a:spcPct val="150000"/>
              </a:lnSpc>
              <a:buNone/>
            </a:pPr>
            <a:r>
              <a:rPr lang="zh-CN" altLang="en-US" sz="1800" dirty="0">
                <a:solidFill>
                  <a:srgbClr val="0000FF"/>
                </a:solidFill>
                <a:latin typeface="Times New Roman" panose="02020603050405020304" pitchFamily="18" charset="0"/>
                <a:cs typeface="Times New Roman" panose="02020603050405020304" pitchFamily="18" charset="0"/>
              </a:rPr>
              <a:t>数据集</a:t>
            </a:r>
            <a:endParaRPr lang="en-US" altLang="zh-CN" sz="1800" dirty="0">
              <a:solidFill>
                <a:srgbClr val="0000FF"/>
              </a:solidFill>
              <a:latin typeface="Times New Roman" panose="02020603050405020304" pitchFamily="18" charset="0"/>
              <a:cs typeface="Times New Roman" panose="02020603050405020304" pitchFamily="18" charset="0"/>
            </a:endParaRPr>
          </a:p>
          <a:p>
            <a:pPr>
              <a:lnSpc>
                <a:spcPct val="150000"/>
              </a:lnSpc>
            </a:pPr>
            <a:r>
              <a:rPr lang="en-US" altLang="zh-CN" sz="1800" dirty="0" err="1">
                <a:latin typeface="Times New Roman" panose="02020603050405020304" pitchFamily="18" charset="0"/>
                <a:cs typeface="Times New Roman" panose="02020603050405020304" pitchFamily="18" charset="0"/>
              </a:rPr>
              <a:t>MovieLens</a:t>
            </a:r>
            <a:r>
              <a:rPr lang="en-US" altLang="zh-CN" sz="1800" dirty="0">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是一份被广泛使用于验证 </a:t>
            </a:r>
            <a:r>
              <a:rPr lang="en-US" altLang="zh-CN" sz="1800" dirty="0">
                <a:latin typeface="Times New Roman" panose="02020603050405020304" pitchFamily="18" charset="0"/>
                <a:cs typeface="Times New Roman" panose="02020603050405020304" pitchFamily="18" charset="0"/>
              </a:rPr>
              <a:t>CF </a:t>
            </a:r>
            <a:r>
              <a:rPr lang="zh-CN" altLang="en-US" sz="1800" dirty="0">
                <a:latin typeface="Times New Roman" panose="02020603050405020304" pitchFamily="18" charset="0"/>
                <a:cs typeface="Times New Roman" panose="02020603050405020304" pitchFamily="18" charset="0"/>
              </a:rPr>
              <a:t>算法表现效果电影评分数据集。</a:t>
            </a:r>
            <a:r>
              <a:rPr lang="en-US" altLang="zh-CN" sz="1800" dirty="0">
                <a:latin typeface="Times New Roman" panose="02020603050405020304" pitchFamily="18" charset="0"/>
                <a:cs typeface="Times New Roman" panose="02020603050405020304" pitchFamily="18" charset="0"/>
              </a:rPr>
              <a:t>MovieLens </a:t>
            </a:r>
            <a:r>
              <a:rPr lang="zh-CN" altLang="en-US" sz="1800" dirty="0">
                <a:latin typeface="Times New Roman" panose="02020603050405020304" pitchFamily="18" charset="0"/>
                <a:cs typeface="Times New Roman" panose="02020603050405020304" pitchFamily="18" charset="0"/>
              </a:rPr>
              <a:t>具有多个版本，在实验中我们选择含有大约 </a:t>
            </a:r>
            <a:r>
              <a:rPr lang="en-US" altLang="zh-CN" sz="1800" dirty="0" err="1">
                <a:latin typeface="Times New Roman" panose="02020603050405020304" pitchFamily="18" charset="0"/>
                <a:cs typeface="Times New Roman" panose="02020603050405020304" pitchFamily="18" charset="0"/>
              </a:rPr>
              <a:t>10W</a:t>
            </a:r>
            <a:r>
              <a:rPr lang="en-US" altLang="zh-CN" sz="1800" dirty="0">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条交互记录的版本</a:t>
            </a:r>
            <a:r>
              <a:rPr lang="en-US" altLang="zh-CN" sz="1800" dirty="0">
                <a:latin typeface="Times New Roman" panose="02020603050405020304" pitchFamily="18" charset="0"/>
                <a:cs typeface="Times New Roman" panose="02020603050405020304" pitchFamily="18" charset="0"/>
              </a:rPr>
              <a:t>ML-</a:t>
            </a:r>
            <a:r>
              <a:rPr lang="en-US" altLang="zh-CN" sz="1800" dirty="0" err="1">
                <a:latin typeface="Times New Roman" panose="02020603050405020304" pitchFamily="18" charset="0"/>
                <a:cs typeface="Times New Roman" panose="02020603050405020304" pitchFamily="18" charset="0"/>
              </a:rPr>
              <a:t>100k</a:t>
            </a:r>
            <a:r>
              <a:rPr lang="zh-CN" altLang="en-US" sz="1800" dirty="0">
                <a:latin typeface="Times New Roman" panose="02020603050405020304" pitchFamily="18" charset="0"/>
                <a:cs typeface="Times New Roman" panose="02020603050405020304" pitchFamily="18" charset="0"/>
              </a:rPr>
              <a:t>。在这个版本的 </a:t>
            </a:r>
            <a:r>
              <a:rPr lang="en-US" altLang="zh-CN" sz="1800" dirty="0">
                <a:latin typeface="Times New Roman" panose="02020603050405020304" pitchFamily="18" charset="0"/>
                <a:cs typeface="Times New Roman" panose="02020603050405020304" pitchFamily="18" charset="0"/>
              </a:rPr>
              <a:t>MovieLens </a:t>
            </a:r>
            <a:r>
              <a:rPr lang="zh-CN" altLang="en-US" sz="1800" dirty="0">
                <a:latin typeface="Times New Roman" panose="02020603050405020304" pitchFamily="18" charset="0"/>
                <a:cs typeface="Times New Roman" panose="02020603050405020304" pitchFamily="18" charset="0"/>
              </a:rPr>
              <a:t>数据集中，每个用户至少有 </a:t>
            </a:r>
            <a:r>
              <a:rPr lang="en-US" altLang="zh-CN" sz="1800" dirty="0">
                <a:latin typeface="Times New Roman" panose="02020603050405020304" pitchFamily="18" charset="0"/>
                <a:cs typeface="Times New Roman" panose="02020603050405020304" pitchFamily="18" charset="0"/>
              </a:rPr>
              <a:t>20 </a:t>
            </a:r>
            <a:r>
              <a:rPr lang="zh-CN" altLang="en-US" sz="1800" dirty="0">
                <a:latin typeface="Times New Roman" panose="02020603050405020304" pitchFamily="18" charset="0"/>
                <a:cs typeface="Times New Roman" panose="02020603050405020304" pitchFamily="18" charset="0"/>
              </a:rPr>
              <a:t>条交互记录</a:t>
            </a:r>
            <a:endParaRPr lang="zh-CN" altLang="en-US" sz="1800" dirty="0">
              <a:latin typeface="Times New Roman" panose="02020603050405020304" pitchFamily="18" charset="0"/>
              <a:cs typeface="Times New Roman" panose="02020603050405020304" pitchFamily="18" charset="0"/>
            </a:endParaRPr>
          </a:p>
          <a:p>
            <a:pPr>
              <a:lnSpc>
                <a:spcPct val="150000"/>
              </a:lnSpc>
            </a:pPr>
            <a:r>
              <a:rPr lang="zh-CN" altLang="en-US" sz="1800" dirty="0">
                <a:latin typeface="Times New Roman" panose="02020603050405020304" pitchFamily="18" charset="0"/>
                <a:cs typeface="Times New Roman" panose="02020603050405020304" pitchFamily="18" charset="0"/>
              </a:rPr>
              <a:t>数据集地址：</a:t>
            </a:r>
            <a:r>
              <a:rPr lang="en-US" altLang="zh-CN" sz="1800" dirty="0">
                <a:latin typeface="Times New Roman" panose="02020603050405020304" pitchFamily="18" charset="0"/>
                <a:cs typeface="Times New Roman" panose="02020603050405020304" pitchFamily="18" charset="0"/>
              </a:rPr>
              <a:t>https://grouplens.org/datasets/movielens/</a:t>
            </a:r>
            <a:endParaRPr lang="en-US" altLang="zh-CN" sz="1800" dirty="0">
              <a:latin typeface="Times New Roman" panose="02020603050405020304" pitchFamily="18" charset="0"/>
              <a:cs typeface="Times New Roman" panose="02020603050405020304" pitchFamily="18" charset="0"/>
            </a:endParaRPr>
          </a:p>
          <a:p>
            <a:pPr>
              <a:lnSpc>
                <a:spcPct val="150000"/>
              </a:lnSpc>
            </a:pPr>
            <a:r>
              <a:rPr lang="en-US" altLang="zh-CN" sz="1800" dirty="0">
                <a:latin typeface="Times New Roman" panose="02020603050405020304" pitchFamily="18" charset="0"/>
                <a:cs typeface="Times New Roman" panose="02020603050405020304" pitchFamily="18" charset="0"/>
              </a:rPr>
              <a:t>Book-Crossings (BX) </a:t>
            </a:r>
            <a:r>
              <a:rPr lang="zh-CN" altLang="en-US" sz="1800" dirty="0">
                <a:latin typeface="Times New Roman" panose="02020603050405020304" pitchFamily="18" charset="0"/>
                <a:cs typeface="Times New Roman" panose="02020603050405020304" pitchFamily="18" charset="0"/>
              </a:rPr>
              <a:t>是根据</a:t>
            </a:r>
            <a:r>
              <a:rPr lang="en-US" altLang="zh-CN" sz="1800" dirty="0">
                <a:latin typeface="Times New Roman" panose="02020603050405020304" pitchFamily="18" charset="0"/>
                <a:cs typeface="Times New Roman" panose="02020603050405020304" pitchFamily="18" charset="0"/>
              </a:rPr>
              <a:t>bookcrossing.com </a:t>
            </a:r>
            <a:r>
              <a:rPr lang="zh-CN" altLang="en-US" sz="1800" dirty="0">
                <a:latin typeface="Times New Roman" panose="02020603050405020304" pitchFamily="18" charset="0"/>
                <a:cs typeface="Times New Roman" panose="02020603050405020304" pitchFamily="18" charset="0"/>
              </a:rPr>
              <a:t>的数据编写的图书评分数据集。它包含</a:t>
            </a:r>
            <a:r>
              <a:rPr lang="en-US" altLang="zh-CN" sz="1800" dirty="0">
                <a:latin typeface="Times New Roman" panose="02020603050405020304" pitchFamily="18" charset="0"/>
                <a:cs typeface="Times New Roman" panose="02020603050405020304" pitchFamily="18" charset="0"/>
              </a:rPr>
              <a:t>90000</a:t>
            </a:r>
            <a:r>
              <a:rPr lang="zh-CN" altLang="en-US" sz="1800" dirty="0">
                <a:latin typeface="Times New Roman" panose="02020603050405020304" pitchFamily="18" charset="0"/>
                <a:cs typeface="Times New Roman" panose="02020603050405020304" pitchFamily="18" charset="0"/>
              </a:rPr>
              <a:t>个用户的</a:t>
            </a:r>
            <a:r>
              <a:rPr lang="en-US" altLang="zh-CN" sz="1800" dirty="0">
                <a:latin typeface="Times New Roman" panose="02020603050405020304" pitchFamily="18" charset="0"/>
                <a:cs typeface="Times New Roman" panose="02020603050405020304" pitchFamily="18" charset="0"/>
              </a:rPr>
              <a:t>270000</a:t>
            </a:r>
            <a:r>
              <a:rPr lang="zh-CN" altLang="en-US" sz="1800" dirty="0">
                <a:latin typeface="Times New Roman" panose="02020603050405020304" pitchFamily="18" charset="0"/>
                <a:cs typeface="Times New Roman" panose="02020603050405020304" pitchFamily="18" charset="0"/>
              </a:rPr>
              <a:t>本书的</a:t>
            </a:r>
            <a:r>
              <a:rPr lang="en-US" altLang="zh-CN" sz="1800" dirty="0">
                <a:latin typeface="Times New Roman" panose="02020603050405020304" pitchFamily="18" charset="0"/>
                <a:cs typeface="Times New Roman" panose="02020603050405020304" pitchFamily="18" charset="0"/>
              </a:rPr>
              <a:t>110</a:t>
            </a:r>
            <a:r>
              <a:rPr lang="zh-CN" altLang="en-US" sz="1800" dirty="0">
                <a:latin typeface="Times New Roman" panose="02020603050405020304" pitchFamily="18" charset="0"/>
                <a:cs typeface="Times New Roman" panose="02020603050405020304" pitchFamily="18" charset="0"/>
              </a:rPr>
              <a:t>万个评分。评分范围从</a:t>
            </a:r>
            <a:r>
              <a:rPr lang="en-US" altLang="zh-CN" sz="1800" dirty="0">
                <a:latin typeface="Times New Roman" panose="02020603050405020304" pitchFamily="18" charset="0"/>
                <a:cs typeface="Times New Roman" panose="02020603050405020304" pitchFamily="18" charset="0"/>
              </a:rPr>
              <a:t>1</a:t>
            </a:r>
            <a:r>
              <a:rPr lang="zh-CN" altLang="en-US" sz="1800" dirty="0">
                <a:latin typeface="Times New Roman" panose="02020603050405020304" pitchFamily="18" charset="0"/>
                <a:cs typeface="Times New Roman" panose="02020603050405020304" pitchFamily="18" charset="0"/>
              </a:rPr>
              <a:t>到</a:t>
            </a:r>
            <a:r>
              <a:rPr lang="en-US" altLang="zh-CN" sz="1800" dirty="0">
                <a:latin typeface="Times New Roman" panose="02020603050405020304" pitchFamily="18" charset="0"/>
                <a:cs typeface="Times New Roman" panose="02020603050405020304" pitchFamily="18" charset="0"/>
              </a:rPr>
              <a:t>10</a:t>
            </a:r>
            <a:r>
              <a:rPr lang="zh-CN" altLang="en-US" sz="1800" dirty="0">
                <a:latin typeface="Times New Roman" panose="02020603050405020304" pitchFamily="18" charset="0"/>
                <a:cs typeface="Times New Roman" panose="02020603050405020304" pitchFamily="18" charset="0"/>
              </a:rPr>
              <a:t>，其中包括显式和隐式的评分。</a:t>
            </a:r>
            <a:r>
              <a:rPr lang="en-US" altLang="zh-CN" sz="1800" dirty="0">
                <a:latin typeface="Times New Roman" panose="02020603050405020304" pitchFamily="18" charset="0"/>
                <a:cs typeface="Times New Roman" panose="02020603050405020304" pitchFamily="18" charset="0"/>
              </a:rPr>
              <a:t>Book-Crossings</a:t>
            </a:r>
            <a:r>
              <a:rPr lang="zh-CN" altLang="en-US" sz="1800" dirty="0">
                <a:latin typeface="Times New Roman" panose="02020603050405020304" pitchFamily="18" charset="0"/>
                <a:cs typeface="Times New Roman" panose="02020603050405020304" pitchFamily="18" charset="0"/>
              </a:rPr>
              <a:t>数据集是最不密集的数据集之一，也是具有明确评分的最不密集的数据集</a:t>
            </a:r>
            <a:endParaRPr lang="zh-CN" altLang="en-US" sz="1800" dirty="0">
              <a:latin typeface="Times New Roman" panose="02020603050405020304" pitchFamily="18" charset="0"/>
              <a:cs typeface="Times New Roman" panose="02020603050405020304" pitchFamily="18" charset="0"/>
            </a:endParaRPr>
          </a:p>
          <a:p>
            <a:pPr>
              <a:lnSpc>
                <a:spcPct val="150000"/>
              </a:lnSpc>
            </a:pPr>
            <a:r>
              <a:rPr lang="zh-CN" altLang="en-US" sz="1800" dirty="0">
                <a:latin typeface="Times New Roman" panose="02020603050405020304" pitchFamily="18" charset="0"/>
                <a:cs typeface="Times New Roman" panose="02020603050405020304" pitchFamily="18" charset="0"/>
              </a:rPr>
              <a:t>数据集地址：</a:t>
            </a:r>
            <a:r>
              <a:rPr lang="en-US" altLang="zh-CN" sz="1800" dirty="0">
                <a:latin typeface="Times New Roman" panose="02020603050405020304" pitchFamily="18" charset="0"/>
                <a:cs typeface="Times New Roman" panose="02020603050405020304" pitchFamily="18" charset="0"/>
              </a:rPr>
              <a:t>http://www2.informatik.uni-freiburg.de/~cziegler/BX/</a:t>
            </a:r>
            <a:endParaRPr lang="en-US" altLang="zh-CN" sz="1800" dirty="0">
              <a:latin typeface="Times New Roman" panose="02020603050405020304" pitchFamily="18" charset="0"/>
              <a:cs typeface="Times New Roman" panose="02020603050405020304" pitchFamily="18" charset="0"/>
            </a:endParaRPr>
          </a:p>
          <a:p>
            <a:pPr>
              <a:lnSpc>
                <a:spcPct val="150000"/>
              </a:lnSpc>
            </a:pPr>
            <a:endParaRPr lang="en-US" altLang="zh-CN" sz="1800" dirty="0">
              <a:latin typeface="Times New Roman" panose="02020603050405020304" pitchFamily="18" charset="0"/>
              <a:cs typeface="Times New Roman" panose="02020603050405020304" pitchFamily="18" charset="0"/>
            </a:endParaRPr>
          </a:p>
          <a:p>
            <a:pPr>
              <a:lnSpc>
                <a:spcPct val="150000"/>
              </a:lnSpc>
            </a:pPr>
            <a:endParaRPr lang="en-US" altLang="zh-CN" sz="1800" dirty="0">
              <a:latin typeface="Times New Roman" panose="02020603050405020304" pitchFamily="18" charset="0"/>
              <a:cs typeface="Times New Roman" panose="02020603050405020304" pitchFamily="18" charset="0"/>
            </a:endParaRPr>
          </a:p>
          <a:p>
            <a:pPr>
              <a:lnSpc>
                <a:spcPct val="150000"/>
              </a:lnSpc>
            </a:pPr>
            <a:endParaRPr lang="zh-CN" altLang="en-US" sz="1800" dirty="0">
              <a:latin typeface="Times New Roman" panose="02020603050405020304" pitchFamily="18" charset="0"/>
              <a:cs typeface="Times New Roman" panose="02020603050405020304" pitchFamily="18" charset="0"/>
            </a:endParaRPr>
          </a:p>
          <a:p>
            <a:pPr>
              <a:lnSpc>
                <a:spcPct val="150000"/>
              </a:lnSpc>
            </a:pPr>
            <a:endParaRPr lang="en-US" altLang="zh-CN" sz="1800" dirty="0">
              <a:latin typeface="Times New Roman" panose="02020603050405020304" pitchFamily="18" charset="0"/>
              <a:cs typeface="Times New Roman" panose="02020603050405020304" pitchFamily="18" charset="0"/>
            </a:endParaRPr>
          </a:p>
          <a:p>
            <a:pPr>
              <a:lnSpc>
                <a:spcPct val="150000"/>
              </a:lnSpc>
            </a:pPr>
            <a:endParaRPr lang="en-US" altLang="zh-CN" sz="1800" dirty="0">
              <a:latin typeface="Times New Roman" panose="02020603050405020304" pitchFamily="18" charset="0"/>
              <a:cs typeface="Times New Roman" panose="02020603050405020304" pitchFamily="18" charset="0"/>
            </a:endParaRPr>
          </a:p>
          <a:p>
            <a:pPr>
              <a:lnSpc>
                <a:spcPct val="150000"/>
              </a:lnSpc>
            </a:pPr>
            <a:endParaRPr lang="zh-CN" altLang="en-US" sz="1800" dirty="0">
              <a:latin typeface="Times New Roman" panose="02020603050405020304" pitchFamily="18" charset="0"/>
              <a:cs typeface="Times New Roman" panose="02020603050405020304" pitchFamily="18" charset="0"/>
            </a:endParaRPr>
          </a:p>
          <a:p>
            <a:pPr marL="0" indent="0">
              <a:lnSpc>
                <a:spcPct val="150000"/>
              </a:lnSpc>
              <a:buNone/>
            </a:pPr>
            <a:endParaRPr lang="zh-CN" altLang="en-US" sz="1800" dirty="0">
              <a:latin typeface="Times New Roman" panose="02020603050405020304" pitchFamily="18" charset="0"/>
              <a:cs typeface="Times New Roman" panose="02020603050405020304" pitchFamily="18" charset="0"/>
            </a:endParaRPr>
          </a:p>
          <a:p>
            <a:pPr>
              <a:lnSpc>
                <a:spcPct val="150000"/>
              </a:lnSpc>
            </a:pPr>
            <a:endParaRPr lang="en-US" altLang="zh-CN" sz="1800" dirty="0">
              <a:latin typeface="Times New Roman" panose="02020603050405020304" pitchFamily="18" charset="0"/>
              <a:cs typeface="Times New Roman" panose="02020603050405020304" pitchFamily="18" charset="0"/>
            </a:endParaRPr>
          </a:p>
          <a:p>
            <a:pPr lvl="1">
              <a:lnSpc>
                <a:spcPct val="150000"/>
              </a:lnSpc>
              <a:buNone/>
            </a:pPr>
            <a:endParaRPr lang="zh-CN" altLang="en-US" sz="1600" dirty="0">
              <a:latin typeface="Times New Roman" panose="02020603050405020304" pitchFamily="18" charset="0"/>
              <a:cs typeface="Times New Roman" panose="02020603050405020304" pitchFamily="18" charset="0"/>
            </a:endParaRPr>
          </a:p>
          <a:p>
            <a:pPr>
              <a:lnSpc>
                <a:spcPct val="150000"/>
              </a:lnSpc>
            </a:pPr>
            <a:endParaRPr lang="en-US" altLang="zh-CN" sz="1800" dirty="0">
              <a:latin typeface="Times New Roman" panose="02020603050405020304" pitchFamily="18" charset="0"/>
              <a:cs typeface="Times New Roman" panose="02020603050405020304" pitchFamily="18" charset="0"/>
            </a:endParaRPr>
          </a:p>
          <a:p>
            <a:pPr>
              <a:lnSpc>
                <a:spcPct val="150000"/>
              </a:lnSpc>
            </a:pPr>
            <a:endParaRPr lang="zh-CN" altLang="en-US" sz="1800" dirty="0">
              <a:latin typeface="Times New Roman" panose="02020603050405020304" pitchFamily="18" charset="0"/>
              <a:cs typeface="Times New Roman" panose="02020603050405020304" pitchFamily="18" charset="0"/>
            </a:endParaRPr>
          </a:p>
          <a:p>
            <a:pPr>
              <a:lnSpc>
                <a:spcPct val="150000"/>
              </a:lnSpc>
            </a:pPr>
            <a:endParaRPr lang="zh-CN" altLang="en-US" sz="1800" dirty="0">
              <a:latin typeface="Times New Roman" panose="02020603050405020304" pitchFamily="18" charset="0"/>
              <a:cs typeface="Times New Roman" panose="02020603050405020304" pitchFamily="18" charset="0"/>
            </a:endParaRPr>
          </a:p>
          <a:p>
            <a:pPr>
              <a:lnSpc>
                <a:spcPct val="150000"/>
              </a:lnSpc>
            </a:pPr>
            <a:endParaRPr lang="zh-CN" altLang="en-US" sz="1800" dirty="0">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3.6.4</a:t>
            </a:r>
            <a:r>
              <a:rPr kumimoji="1" lang="zh-CN" altLang="en-US" b="0" dirty="0">
                <a:sym typeface="+mn-ea"/>
              </a:rPr>
              <a:t>、</a:t>
            </a:r>
            <a:r>
              <a:rPr kumimoji="1" lang="en-US" altLang="zh-CN" b="0" dirty="0">
                <a:sym typeface="+mn-ea"/>
              </a:rPr>
              <a:t>SLIM</a:t>
            </a:r>
            <a:r>
              <a:rPr kumimoji="1" lang="zh-CN" altLang="en-US" b="0" dirty="0">
                <a:sym typeface="+mn-ea"/>
              </a:rPr>
              <a:t>算法</a:t>
            </a:r>
            <a:r>
              <a:rPr kumimoji="1" lang="en-US" altLang="zh-CN" b="0" dirty="0">
                <a:sym typeface="+mn-ea"/>
              </a:rPr>
              <a:t>——</a:t>
            </a:r>
            <a:r>
              <a:rPr kumimoji="1" lang="zh-CN" altLang="en-US" b="0" dirty="0">
                <a:sym typeface="+mn-ea"/>
              </a:rPr>
              <a:t>实验</a:t>
            </a:r>
            <a:endParaRPr kumimoji="1" lang="zh-CN" altLang="en-US" b="0" dirty="0">
              <a:sym typeface="+mn-ea"/>
            </a:endParaRPr>
          </a:p>
        </p:txBody>
      </p:sp>
      <p:sp>
        <p:nvSpPr>
          <p:cNvPr id="3" name="文本占位符 2"/>
          <p:cNvSpPr>
            <a:spLocks noGrp="1"/>
          </p:cNvSpPr>
          <p:nvPr>
            <p:ph type="body" idx="1"/>
          </p:nvPr>
        </p:nvSpPr>
        <p:spPr>
          <a:xfrm>
            <a:off x="962527" y="1155033"/>
            <a:ext cx="6851438" cy="5309937"/>
          </a:xfrm>
        </p:spPr>
        <p:txBody>
          <a:bodyPr>
            <a:normAutofit/>
          </a:bodyPr>
          <a:lstStyle/>
          <a:p>
            <a:pPr marL="0" indent="0">
              <a:lnSpc>
                <a:spcPct val="150000"/>
              </a:lnSpc>
              <a:buNone/>
            </a:pPr>
            <a:r>
              <a:rPr lang="zh-CN" altLang="en-US" dirty="0"/>
              <a:t>代码目录</a:t>
            </a:r>
            <a:endParaRPr lang="zh-CN" altLang="en-US" dirty="0"/>
          </a:p>
          <a:p>
            <a:pPr lvl="1">
              <a:lnSpc>
                <a:spcPct val="150000"/>
              </a:lnSpc>
            </a:pPr>
            <a:r>
              <a:rPr lang="en-US" altLang="zh-CN" dirty="0"/>
              <a:t>data  ----  </a:t>
            </a:r>
            <a:r>
              <a:rPr lang="zh-CN" altLang="en-US" dirty="0"/>
              <a:t>数据集文件夹</a:t>
            </a:r>
            <a:endParaRPr lang="en-US" altLang="zh-CN" dirty="0"/>
          </a:p>
          <a:p>
            <a:pPr lvl="1">
              <a:lnSpc>
                <a:spcPct val="150000"/>
              </a:lnSpc>
            </a:pPr>
            <a:r>
              <a:rPr lang="en-US" altLang="zh-CN" dirty="0" err="1"/>
              <a:t>util</a:t>
            </a:r>
            <a:r>
              <a:rPr lang="en-US" altLang="zh-CN" dirty="0"/>
              <a:t> ---- </a:t>
            </a:r>
            <a:r>
              <a:rPr lang="zh-CN" altLang="en-US" dirty="0"/>
              <a:t>常用函数文件夹</a:t>
            </a:r>
            <a:endParaRPr lang="en-US" altLang="zh-CN" dirty="0"/>
          </a:p>
          <a:p>
            <a:pPr lvl="1">
              <a:lnSpc>
                <a:spcPct val="150000"/>
              </a:lnSpc>
            </a:pPr>
            <a:r>
              <a:rPr lang="en-US" altLang="zh-CN" dirty="0"/>
              <a:t>_init_.py  ----  </a:t>
            </a:r>
            <a:r>
              <a:rPr lang="zh-CN" altLang="en-US" dirty="0"/>
              <a:t>一些基础的函数（主要是加载数据集存储到矩阵</a:t>
            </a:r>
            <a:r>
              <a:rPr lang="en-US" altLang="zh-CN" dirty="0"/>
              <a:t>A</a:t>
            </a:r>
            <a:r>
              <a:rPr lang="zh-CN" altLang="en-US" dirty="0"/>
              <a:t>中）</a:t>
            </a:r>
            <a:endParaRPr lang="en-US" altLang="zh-CN" dirty="0"/>
          </a:p>
          <a:p>
            <a:pPr lvl="1">
              <a:lnSpc>
                <a:spcPct val="150000"/>
              </a:lnSpc>
            </a:pPr>
            <a:r>
              <a:rPr lang="en-US" altLang="zh-CN" dirty="0"/>
              <a:t>metrics.py  ----  </a:t>
            </a:r>
            <a:r>
              <a:rPr lang="zh-CN" altLang="en-US" dirty="0"/>
              <a:t>计算评价指标（包括命中率等）</a:t>
            </a:r>
            <a:endParaRPr lang="en-US" altLang="zh-CN" dirty="0"/>
          </a:p>
          <a:p>
            <a:pPr lvl="1">
              <a:lnSpc>
                <a:spcPct val="150000"/>
              </a:lnSpc>
            </a:pPr>
            <a:r>
              <a:rPr lang="en-US" altLang="zh-CN" dirty="0"/>
              <a:t>recommender.py  ----  </a:t>
            </a:r>
            <a:r>
              <a:rPr lang="zh-CN" altLang="en-US" dirty="0"/>
              <a:t>生成矩阵</a:t>
            </a:r>
            <a:r>
              <a:rPr lang="en-US" altLang="zh-CN" dirty="0"/>
              <a:t>A</a:t>
            </a:r>
            <a:r>
              <a:rPr lang="zh-CN" altLang="en-US" dirty="0"/>
              <a:t>（即根据</a:t>
            </a:r>
            <a:r>
              <a:rPr lang="en-US" altLang="zh-CN" dirty="0"/>
              <a:t>W</a:t>
            </a:r>
            <a:r>
              <a:rPr lang="zh-CN" altLang="en-US" dirty="0"/>
              <a:t>矩阵计算预测的评分矩阵，并对每个用户的物品都进行排序）</a:t>
            </a:r>
            <a:endParaRPr lang="en-US" altLang="zh-CN" dirty="0"/>
          </a:p>
          <a:p>
            <a:pPr lvl="1">
              <a:lnSpc>
                <a:spcPct val="150000"/>
              </a:lnSpc>
            </a:pPr>
            <a:r>
              <a:rPr lang="en-US" altLang="zh-CN" dirty="0"/>
              <a:t>requirements.txt  ----  </a:t>
            </a:r>
            <a:r>
              <a:rPr lang="zh-CN" altLang="en-US" dirty="0"/>
              <a:t>需要的</a:t>
            </a:r>
            <a:r>
              <a:rPr lang="en-US" altLang="zh-CN" dirty="0"/>
              <a:t>python</a:t>
            </a:r>
            <a:r>
              <a:rPr lang="zh-CN" altLang="en-US" dirty="0"/>
              <a:t>包及版本</a:t>
            </a:r>
            <a:endParaRPr lang="en-US" altLang="zh-CN" dirty="0"/>
          </a:p>
          <a:p>
            <a:pPr lvl="1">
              <a:lnSpc>
                <a:spcPct val="150000"/>
              </a:lnSpc>
            </a:pPr>
            <a:r>
              <a:rPr lang="en-US" altLang="zh-CN" dirty="0"/>
              <a:t>slim.py  ----  </a:t>
            </a:r>
            <a:r>
              <a:rPr lang="zh-CN" altLang="en-US" dirty="0"/>
              <a:t>矩阵</a:t>
            </a:r>
            <a:r>
              <a:rPr lang="en-US" altLang="zh-CN" dirty="0"/>
              <a:t>W</a:t>
            </a:r>
            <a:r>
              <a:rPr lang="zh-CN" altLang="en-US" dirty="0"/>
              <a:t>的训练</a:t>
            </a:r>
            <a:endParaRPr lang="zh-CN" altLang="en-US" dirty="0"/>
          </a:p>
          <a:p>
            <a:pPr>
              <a:lnSpc>
                <a:spcPct val="150000"/>
              </a:lnSpc>
            </a:pPr>
            <a:endParaRPr lang="en-US" altLang="zh-CN" dirty="0"/>
          </a:p>
          <a:p>
            <a:pPr>
              <a:lnSpc>
                <a:spcPct val="150000"/>
              </a:lnSpc>
            </a:pPr>
            <a:endParaRPr lang="en-US" altLang="zh-CN" dirty="0"/>
          </a:p>
          <a:p>
            <a:pPr>
              <a:lnSpc>
                <a:spcPct val="150000"/>
              </a:lnSpc>
            </a:pPr>
            <a:endParaRPr lang="zh-CN" altLang="en-US" dirty="0"/>
          </a:p>
          <a:p>
            <a:pPr>
              <a:lnSpc>
                <a:spcPct val="150000"/>
              </a:lnSpc>
            </a:pPr>
            <a:endParaRPr lang="en-US" altLang="zh-CN" dirty="0"/>
          </a:p>
          <a:p>
            <a:pPr>
              <a:lnSpc>
                <a:spcPct val="150000"/>
              </a:lnSpc>
            </a:pPr>
            <a:endParaRPr lang="en-US" altLang="zh-CN" dirty="0"/>
          </a:p>
          <a:p>
            <a:pPr>
              <a:lnSpc>
                <a:spcPct val="150000"/>
              </a:lnSpc>
            </a:pPr>
            <a:endParaRPr lang="zh-CN" altLang="en-US" dirty="0"/>
          </a:p>
          <a:p>
            <a:pPr marL="0" indent="0">
              <a:lnSpc>
                <a:spcPct val="150000"/>
              </a:lnSpc>
              <a:buNone/>
            </a:pPr>
            <a:endParaRPr lang="zh-CN" altLang="en-US" dirty="0"/>
          </a:p>
          <a:p>
            <a:pPr>
              <a:lnSpc>
                <a:spcPct val="150000"/>
              </a:lnSpc>
            </a:pPr>
            <a:endParaRPr lang="en-US" altLang="zh-CN" dirty="0"/>
          </a:p>
          <a:p>
            <a:pPr lvl="1">
              <a:lnSpc>
                <a:spcPct val="150000"/>
              </a:lnSpc>
              <a:buNone/>
            </a:pPr>
            <a:endParaRPr lang="zh-CN" altLang="en-US" dirty="0"/>
          </a:p>
          <a:p>
            <a:pPr>
              <a:lnSpc>
                <a:spcPct val="150000"/>
              </a:lnSpc>
            </a:pPr>
            <a:endParaRPr lang="en-US" altLang="zh-CN" dirty="0"/>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pic>
        <p:nvPicPr>
          <p:cNvPr id="4" name="图片 3"/>
          <p:cNvPicPr>
            <a:picLocks noChangeAspect="1"/>
          </p:cNvPicPr>
          <p:nvPr/>
        </p:nvPicPr>
        <p:blipFill>
          <a:blip r:embed="rId1"/>
          <a:stretch>
            <a:fillRect/>
          </a:stretch>
        </p:blipFill>
        <p:spPr>
          <a:xfrm>
            <a:off x="8658763" y="2618654"/>
            <a:ext cx="2586816" cy="1828571"/>
          </a:xfrm>
          <a:prstGeom prst="rect">
            <a:avLst/>
          </a:prstGeom>
          <a:ln w="19050">
            <a:solidFill>
              <a:schemeClr val="bg2">
                <a:lumMod val="90000"/>
              </a:schemeClr>
            </a:solidFill>
          </a:ln>
        </p:spPr>
      </p:pic>
      <p:sp>
        <p:nvSpPr>
          <p:cNvPr id="6" name="灯片编号占位符 5"/>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3.6.4</a:t>
            </a:r>
            <a:r>
              <a:rPr kumimoji="1" lang="zh-CN" altLang="en-US" b="0" dirty="0">
                <a:sym typeface="+mn-ea"/>
              </a:rPr>
              <a:t>、</a:t>
            </a:r>
            <a:r>
              <a:rPr kumimoji="1" lang="en-US" altLang="zh-CN" b="0" dirty="0">
                <a:sym typeface="+mn-ea"/>
              </a:rPr>
              <a:t>SLIM</a:t>
            </a:r>
            <a:r>
              <a:rPr kumimoji="1" lang="zh-CN" altLang="en-US" b="0" dirty="0">
                <a:sym typeface="+mn-ea"/>
              </a:rPr>
              <a:t>算法</a:t>
            </a:r>
            <a:r>
              <a:rPr kumimoji="1" lang="en-US" altLang="zh-CN" b="0" dirty="0">
                <a:sym typeface="+mn-ea"/>
              </a:rPr>
              <a:t>——</a:t>
            </a:r>
            <a:r>
              <a:rPr kumimoji="1" lang="zh-CN" altLang="en-US" b="0" dirty="0">
                <a:sym typeface="+mn-ea"/>
              </a:rPr>
              <a:t>实验</a:t>
            </a:r>
            <a:endParaRPr kumimoji="1" lang="zh-CN" altLang="en-US" b="0" dirty="0">
              <a:sym typeface="+mn-ea"/>
            </a:endParaRPr>
          </a:p>
        </p:txBody>
      </p:sp>
      <p:sp>
        <p:nvSpPr>
          <p:cNvPr id="3" name="文本占位符 2"/>
          <p:cNvSpPr>
            <a:spLocks noGrp="1"/>
          </p:cNvSpPr>
          <p:nvPr>
            <p:ph type="body" idx="1"/>
          </p:nvPr>
        </p:nvSpPr>
        <p:spPr>
          <a:xfrm>
            <a:off x="962527" y="1155033"/>
            <a:ext cx="6851438" cy="5309937"/>
          </a:xfrm>
        </p:spPr>
        <p:txBody>
          <a:bodyPr>
            <a:normAutofit/>
          </a:bodyPr>
          <a:lstStyle/>
          <a:p>
            <a:pPr marL="0" indent="0">
              <a:buNone/>
            </a:pPr>
            <a:r>
              <a:rPr lang="zh-CN" altLang="en-US" dirty="0"/>
              <a:t>核心代码</a:t>
            </a:r>
            <a:endParaRPr lang="zh-CN" altLang="en-US" dirty="0"/>
          </a:p>
          <a:p>
            <a:endParaRPr lang="en-US" altLang="zh-CN" dirty="0"/>
          </a:p>
          <a:p>
            <a:endParaRPr lang="en-US" altLang="zh-CN" dirty="0"/>
          </a:p>
          <a:p>
            <a:endParaRPr lang="zh-CN" altLang="en-US" dirty="0"/>
          </a:p>
          <a:p>
            <a:endParaRPr lang="en-US" altLang="zh-CN" dirty="0"/>
          </a:p>
          <a:p>
            <a:endParaRPr lang="en-US" altLang="zh-CN" dirty="0"/>
          </a:p>
          <a:p>
            <a:endParaRPr lang="zh-CN" altLang="en-US" dirty="0"/>
          </a:p>
          <a:p>
            <a:pPr marL="0" indent="0">
              <a:buNone/>
            </a:pPr>
            <a:endParaRPr lang="zh-CN" altLang="en-US" dirty="0"/>
          </a:p>
          <a:p>
            <a:endParaRPr lang="en-US" altLang="zh-CN" dirty="0"/>
          </a:p>
          <a:p>
            <a:pPr lvl="1">
              <a:buNone/>
            </a:pPr>
            <a:endParaRPr lang="zh-CN" altLang="en-US" dirty="0"/>
          </a:p>
          <a:p>
            <a:endParaRPr lang="en-US" altLang="zh-CN" dirty="0"/>
          </a:p>
          <a:p>
            <a:endParaRPr lang="zh-CN" altLang="en-US" dirty="0"/>
          </a:p>
          <a:p>
            <a:endParaRPr lang="zh-CN" altLang="en-US" dirty="0"/>
          </a:p>
          <a:p>
            <a:endParaRPr lang="en-US" altLang="zh-CN" dirty="0"/>
          </a:p>
        </p:txBody>
      </p:sp>
      <p:sp>
        <p:nvSpPr>
          <p:cNvPr id="17" name="圆角矩形 6"/>
          <p:cNvSpPr/>
          <p:nvPr/>
        </p:nvSpPr>
        <p:spPr>
          <a:xfrm>
            <a:off x="944714" y="2668900"/>
            <a:ext cx="2600821" cy="958837"/>
          </a:xfrm>
          <a:prstGeom prst="roundRect">
            <a:avLst>
              <a:gd name="adj" fmla="val 3301"/>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rgbClr val="0000FF"/>
                </a:solidFill>
                <a:latin typeface="黑体" panose="02010609060101010101" pitchFamily="49" charset="-122"/>
                <a:ea typeface="黑体" panose="02010609060101010101" pitchFamily="49" charset="-122"/>
              </a:rPr>
              <a:t>用随机梯度下降法来优化学习的结果，并初始化其参数</a:t>
            </a:r>
            <a:endParaRPr lang="zh-CN" altLang="en-US" dirty="0">
              <a:solidFill>
                <a:srgbClr val="0000FF"/>
              </a:solidFill>
              <a:latin typeface="黑体" panose="02010609060101010101" pitchFamily="49" charset="-122"/>
              <a:ea typeface="黑体" panose="02010609060101010101" pitchFamily="49" charset="-122"/>
            </a:endParaRPr>
          </a:p>
        </p:txBody>
      </p:sp>
      <p:sp>
        <p:nvSpPr>
          <p:cNvPr id="19" name="圆角矩形 18"/>
          <p:cNvSpPr/>
          <p:nvPr/>
        </p:nvSpPr>
        <p:spPr>
          <a:xfrm>
            <a:off x="804350" y="4393092"/>
            <a:ext cx="2624640" cy="1247607"/>
          </a:xfrm>
          <a:prstGeom prst="roundRect">
            <a:avLst>
              <a:gd name="adj" fmla="val 3301"/>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rgbClr val="0000FF"/>
                </a:solidFill>
                <a:latin typeface="黑体" panose="02010609060101010101" pitchFamily="49" charset="-122"/>
                <a:ea typeface="黑体" panose="02010609060101010101" pitchFamily="49" charset="-122"/>
              </a:rPr>
              <a:t>调用上面的随机梯度下降模型来训练优化矩阵</a:t>
            </a:r>
            <a:r>
              <a:rPr lang="en-US" altLang="zh-CN" dirty="0">
                <a:solidFill>
                  <a:srgbClr val="0000FF"/>
                </a:solidFill>
                <a:latin typeface="黑体" panose="02010609060101010101" pitchFamily="49" charset="-122"/>
                <a:ea typeface="黑体" panose="02010609060101010101" pitchFamily="49" charset="-122"/>
              </a:rPr>
              <a:t>W</a:t>
            </a:r>
            <a:r>
              <a:rPr lang="zh-CN" altLang="en-US" dirty="0">
                <a:solidFill>
                  <a:srgbClr val="0000FF"/>
                </a:solidFill>
                <a:latin typeface="黑体" panose="02010609060101010101" pitchFamily="49" charset="-122"/>
                <a:ea typeface="黑体" panose="02010609060101010101" pitchFamily="49" charset="-122"/>
              </a:rPr>
              <a:t>，注意已有评分和负值的处理</a:t>
            </a:r>
            <a:endParaRPr lang="zh-CN" altLang="en-US" dirty="0">
              <a:solidFill>
                <a:srgbClr val="0000FF"/>
              </a:solidFill>
              <a:latin typeface="黑体" panose="02010609060101010101" pitchFamily="49" charset="-122"/>
              <a:ea typeface="黑体" panose="02010609060101010101" pitchFamily="49" charset="-122"/>
            </a:endParaRPr>
          </a:p>
        </p:txBody>
      </p:sp>
      <p:pic>
        <p:nvPicPr>
          <p:cNvPr id="23" name="图片 22"/>
          <p:cNvPicPr>
            <a:picLocks noChangeAspect="1"/>
          </p:cNvPicPr>
          <p:nvPr/>
        </p:nvPicPr>
        <p:blipFill>
          <a:blip r:embed="rId1"/>
          <a:stretch>
            <a:fillRect/>
          </a:stretch>
        </p:blipFill>
        <p:spPr>
          <a:xfrm>
            <a:off x="3713977" y="1304975"/>
            <a:ext cx="4924686" cy="5159995"/>
          </a:xfrm>
          <a:prstGeom prst="rect">
            <a:avLst/>
          </a:prstGeom>
          <a:ln w="19050">
            <a:solidFill>
              <a:schemeClr val="bg2">
                <a:lumMod val="90000"/>
              </a:schemeClr>
            </a:solidFill>
          </a:ln>
        </p:spPr>
      </p:pic>
      <p:sp>
        <p:nvSpPr>
          <p:cNvPr id="21" name="圆角矩形 2"/>
          <p:cNvSpPr/>
          <p:nvPr/>
        </p:nvSpPr>
        <p:spPr>
          <a:xfrm>
            <a:off x="4453999" y="1846098"/>
            <a:ext cx="2420066" cy="1246467"/>
          </a:xfrm>
          <a:prstGeom prst="roundRect">
            <a:avLst>
              <a:gd name="adj" fmla="val 3301"/>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4735150" y="4669579"/>
            <a:ext cx="3337201" cy="1507646"/>
          </a:xfrm>
          <a:prstGeom prst="roundRect">
            <a:avLst>
              <a:gd name="adj" fmla="val 3301"/>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p:cNvCxnSpPr>
            <a:stCxn id="17" idx="3"/>
          </p:cNvCxnSpPr>
          <p:nvPr/>
        </p:nvCxnSpPr>
        <p:spPr>
          <a:xfrm flipV="1">
            <a:off x="3545535" y="2469332"/>
            <a:ext cx="908464" cy="678987"/>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9" idx="3"/>
          </p:cNvCxnSpPr>
          <p:nvPr/>
        </p:nvCxnSpPr>
        <p:spPr>
          <a:xfrm>
            <a:off x="3428990" y="5016896"/>
            <a:ext cx="1306160" cy="40650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3.6.4</a:t>
            </a:r>
            <a:r>
              <a:rPr kumimoji="1" lang="zh-CN" altLang="en-US" b="0" dirty="0">
                <a:sym typeface="+mn-ea"/>
              </a:rPr>
              <a:t>、</a:t>
            </a:r>
            <a:r>
              <a:rPr kumimoji="1" lang="en-US" altLang="zh-CN" b="0" dirty="0">
                <a:sym typeface="+mn-ea"/>
              </a:rPr>
              <a:t>SLIM</a:t>
            </a:r>
            <a:r>
              <a:rPr kumimoji="1" lang="zh-CN" altLang="en-US" b="0" dirty="0">
                <a:sym typeface="+mn-ea"/>
              </a:rPr>
              <a:t>算法</a:t>
            </a:r>
            <a:r>
              <a:rPr kumimoji="1" lang="en-US" altLang="zh-CN" b="0" dirty="0">
                <a:sym typeface="+mn-ea"/>
              </a:rPr>
              <a:t>——</a:t>
            </a:r>
            <a:r>
              <a:rPr kumimoji="1" lang="zh-CN" altLang="en-US" b="0" dirty="0">
                <a:sym typeface="+mn-ea"/>
              </a:rPr>
              <a:t>实验</a:t>
            </a:r>
            <a:endParaRPr kumimoji="1" lang="zh-CN" altLang="en-US" b="0" dirty="0">
              <a:sym typeface="+mn-ea"/>
            </a:endParaRPr>
          </a:p>
        </p:txBody>
      </p:sp>
      <p:sp>
        <p:nvSpPr>
          <p:cNvPr id="3" name="文本占位符 2"/>
          <p:cNvSpPr>
            <a:spLocks noGrp="1"/>
          </p:cNvSpPr>
          <p:nvPr>
            <p:ph type="body" idx="1"/>
          </p:nvPr>
        </p:nvSpPr>
        <p:spPr>
          <a:xfrm>
            <a:off x="962527" y="1155033"/>
            <a:ext cx="6851438" cy="5309937"/>
          </a:xfrm>
        </p:spPr>
        <p:txBody>
          <a:bodyPr>
            <a:normAutofit/>
          </a:bodyPr>
          <a:lstStyle/>
          <a:p>
            <a:pPr marL="0" indent="0">
              <a:buNone/>
            </a:pPr>
            <a:r>
              <a:rPr lang="zh-CN" altLang="en-US" dirty="0"/>
              <a:t>核心代码</a:t>
            </a:r>
            <a:endParaRPr lang="zh-CN" altLang="en-US" dirty="0"/>
          </a:p>
          <a:p>
            <a:endParaRPr lang="en-US" altLang="zh-CN" dirty="0"/>
          </a:p>
          <a:p>
            <a:endParaRPr lang="en-US" altLang="zh-CN" dirty="0"/>
          </a:p>
          <a:p>
            <a:endParaRPr lang="zh-CN" altLang="en-US" dirty="0"/>
          </a:p>
          <a:p>
            <a:endParaRPr lang="en-US" altLang="zh-CN" dirty="0"/>
          </a:p>
          <a:p>
            <a:endParaRPr lang="en-US" altLang="zh-CN" dirty="0"/>
          </a:p>
          <a:p>
            <a:endParaRPr lang="zh-CN" altLang="en-US" dirty="0"/>
          </a:p>
          <a:p>
            <a:pPr marL="0" indent="0">
              <a:buNone/>
            </a:pPr>
            <a:endParaRPr lang="zh-CN" altLang="en-US" dirty="0"/>
          </a:p>
          <a:p>
            <a:endParaRPr lang="en-US" altLang="zh-CN" dirty="0"/>
          </a:p>
          <a:p>
            <a:pPr lvl="1">
              <a:buNone/>
            </a:pPr>
            <a:endParaRPr lang="zh-CN" altLang="en-US" dirty="0"/>
          </a:p>
          <a:p>
            <a:endParaRPr lang="en-US" altLang="zh-CN" dirty="0"/>
          </a:p>
          <a:p>
            <a:endParaRPr lang="zh-CN" altLang="en-US" dirty="0"/>
          </a:p>
          <a:p>
            <a:endParaRPr lang="zh-CN" altLang="en-US" dirty="0"/>
          </a:p>
          <a:p>
            <a:endParaRPr lang="en-US" altLang="zh-CN" dirty="0"/>
          </a:p>
        </p:txBody>
      </p:sp>
      <p:pic>
        <p:nvPicPr>
          <p:cNvPr id="11" name="图片 10"/>
          <p:cNvPicPr>
            <a:picLocks noChangeAspect="1"/>
          </p:cNvPicPr>
          <p:nvPr/>
        </p:nvPicPr>
        <p:blipFill>
          <a:blip r:embed="rId1"/>
          <a:stretch>
            <a:fillRect/>
          </a:stretch>
        </p:blipFill>
        <p:spPr>
          <a:xfrm>
            <a:off x="3545878" y="2022933"/>
            <a:ext cx="6557555" cy="3867054"/>
          </a:xfrm>
          <a:prstGeom prst="rect">
            <a:avLst/>
          </a:prstGeom>
          <a:ln w="19050">
            <a:solidFill>
              <a:schemeClr val="bg2">
                <a:lumMod val="90000"/>
              </a:schemeClr>
            </a:solidFill>
          </a:ln>
        </p:spPr>
      </p:pic>
      <p:sp>
        <p:nvSpPr>
          <p:cNvPr id="12" name="圆角矩形 5"/>
          <p:cNvSpPr/>
          <p:nvPr/>
        </p:nvSpPr>
        <p:spPr>
          <a:xfrm>
            <a:off x="4450605" y="3323376"/>
            <a:ext cx="4275228" cy="1713138"/>
          </a:xfrm>
          <a:prstGeom prst="roundRect">
            <a:avLst>
              <a:gd name="adj" fmla="val 3301"/>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3" name="圆角矩形 6">
                <a:extLst/>
              </p:cNvPr>
              <p:cNvSpPr/>
              <p:nvPr/>
            </p:nvSpPr>
            <p:spPr>
              <a:xfrm>
                <a:off x="1368736" y="2241110"/>
                <a:ext cx="2014700" cy="1153650"/>
              </a:xfrm>
              <a:prstGeom prst="roundRect">
                <a:avLst>
                  <a:gd name="adj" fmla="val 3301"/>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根据公式计算预测评分矩阵</a:t>
                </a:r>
                <a14:m>
                  <m:oMath xmlns:m="http://schemas.openxmlformats.org/officeDocument/2006/math">
                    <m:acc>
                      <m:accPr>
                        <m:chr m:val="̃"/>
                        <m:ctrlPr>
                          <a:rPr lang="en-US" altLang="zh-CN" i="1" smtClean="0">
                            <a:solidFill>
                              <a:srgbClr val="0000FF"/>
                            </a:solidFill>
                            <a:latin typeface="Cambria Math" panose="02040503050406030204" pitchFamily="18" charset="0"/>
                          </a:rPr>
                        </m:ctrlPr>
                      </m:accPr>
                      <m:e>
                        <m:r>
                          <a:rPr lang="en-US" altLang="zh-CN" i="1">
                            <a:solidFill>
                              <a:srgbClr val="0000FF"/>
                            </a:solidFill>
                            <a:latin typeface="Cambria Math" panose="02040503050406030204" pitchFamily="18" charset="0"/>
                          </a:rPr>
                          <m:t>𝐴</m:t>
                        </m:r>
                      </m:e>
                    </m:acc>
                  </m:oMath>
                </a14:m>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，注意要忽略用户已评分的物品</a:t>
                </a:r>
              </a:p>
            </p:txBody>
          </p:sp>
        </mc:Choice>
        <mc:Fallback>
          <p:sp>
            <p:nvSpPr>
              <p:cNvPr id="13" name="圆角矩形 6"/>
              <p:cNvSpPr>
                <a:spLocks noRot="1" noChangeAspect="1" noMove="1" noResize="1" noEditPoints="1" noAdjustHandles="1" noChangeArrowheads="1" noChangeShapeType="1" noTextEdit="1"/>
              </p:cNvSpPr>
              <p:nvPr/>
            </p:nvSpPr>
            <p:spPr>
              <a:xfrm>
                <a:off x="1368736" y="2241110"/>
                <a:ext cx="2014700" cy="1153650"/>
              </a:xfrm>
              <a:prstGeom prst="roundRect">
                <a:avLst>
                  <a:gd name="adj" fmla="val 3301"/>
                </a:avLst>
              </a:prstGeom>
              <a:blipFill rotWithShape="1">
                <a:blip r:embed="rId2"/>
                <a:stretch>
                  <a:fillRect l="-1497" t="-3627" r="-1497" b="-7772"/>
                </a:stretch>
              </a:blipFill>
              <a:ln>
                <a:solidFill>
                  <a:srgbClr val="0000FF"/>
                </a:solidFill>
              </a:ln>
            </p:spPr>
            <p:txBody>
              <a:bodyPr/>
              <a:lstStyle/>
              <a:p>
                <a:r>
                  <a:rPr lang="zh-CN" altLang="en-US">
                    <a:noFill/>
                  </a:rPr>
                  <a:t> </a:t>
                </a:r>
                <a:endParaRPr lang="zh-CN" altLang="en-US">
                  <a:noFill/>
                </a:endParaRPr>
              </a:p>
            </p:txBody>
          </p:sp>
        </mc:Fallback>
      </mc:AlternateContent>
      <p:cxnSp>
        <p:nvCxnSpPr>
          <p:cNvPr id="14" name="直接箭头连接符 13"/>
          <p:cNvCxnSpPr>
            <a:stCxn id="13" idx="3"/>
            <a:endCxn id="12" idx="1"/>
          </p:cNvCxnSpPr>
          <p:nvPr/>
        </p:nvCxnSpPr>
        <p:spPr>
          <a:xfrm>
            <a:off x="3383436" y="2817935"/>
            <a:ext cx="1067169" cy="136201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圆角矩形 12"/>
          <p:cNvSpPr/>
          <p:nvPr/>
        </p:nvSpPr>
        <p:spPr>
          <a:xfrm>
            <a:off x="4450605" y="5351126"/>
            <a:ext cx="5578720" cy="514575"/>
          </a:xfrm>
          <a:prstGeom prst="roundRect">
            <a:avLst>
              <a:gd name="adj" fmla="val 3301"/>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a:endCxn id="15" idx="1"/>
          </p:cNvCxnSpPr>
          <p:nvPr/>
        </p:nvCxnSpPr>
        <p:spPr>
          <a:xfrm>
            <a:off x="3285840" y="4843244"/>
            <a:ext cx="1164765" cy="76517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圆角矩形 13">
                <a:extLst/>
              </p:cNvPr>
              <p:cNvSpPr/>
              <p:nvPr/>
            </p:nvSpPr>
            <p:spPr>
              <a:xfrm>
                <a:off x="1175979" y="4183338"/>
                <a:ext cx="2109609" cy="1319812"/>
              </a:xfrm>
              <a:prstGeom prst="roundRect">
                <a:avLst>
                  <a:gd name="adj" fmla="val 3301"/>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对每一个用户，根据刚才算出的预测评分矩阵</a:t>
                </a:r>
                <a14:m>
                  <m:oMath xmlns:m="http://schemas.openxmlformats.org/officeDocument/2006/math">
                    <m:acc>
                      <m:accPr>
                        <m:chr m:val="̃"/>
                        <m:ctrlPr>
                          <a:rPr lang="en-US" altLang="zh-CN" i="1">
                            <a:solidFill>
                              <a:srgbClr val="0000FF"/>
                            </a:solidFill>
                            <a:latin typeface="Cambria Math" panose="02040503050406030204" pitchFamily="18" charset="0"/>
                          </a:rPr>
                        </m:ctrlPr>
                      </m:accPr>
                      <m:e>
                        <m:r>
                          <a:rPr lang="en-US" altLang="zh-CN" i="1">
                            <a:solidFill>
                              <a:srgbClr val="0000FF"/>
                            </a:solidFill>
                            <a:latin typeface="Cambria Math" panose="02040503050406030204" pitchFamily="18" charset="0"/>
                          </a:rPr>
                          <m:t>𝐴</m:t>
                        </m:r>
                      </m:e>
                    </m:acc>
                  </m:oMath>
                </a14:m>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，将推荐给他的物品进行降序排列</a:t>
                </a:r>
              </a:p>
            </p:txBody>
          </p:sp>
        </mc:Choice>
        <mc:Fallback>
          <p:sp>
            <p:nvSpPr>
              <p:cNvPr id="24" name="圆角矩形 13"/>
              <p:cNvSpPr>
                <a:spLocks noRot="1" noChangeAspect="1" noMove="1" noResize="1" noEditPoints="1" noAdjustHandles="1" noChangeArrowheads="1" noChangeShapeType="1" noTextEdit="1"/>
              </p:cNvSpPr>
              <p:nvPr/>
            </p:nvSpPr>
            <p:spPr>
              <a:xfrm>
                <a:off x="1175979" y="4183338"/>
                <a:ext cx="2109609" cy="1319812"/>
              </a:xfrm>
              <a:prstGeom prst="roundRect">
                <a:avLst>
                  <a:gd name="adj" fmla="val 3301"/>
                </a:avLst>
              </a:prstGeom>
              <a:blipFill rotWithShape="1">
                <a:blip r:embed="rId2"/>
                <a:stretch>
                  <a:fillRect l="-1143" t="-6787" r="-1429" b="-10860"/>
                </a:stretch>
              </a:blipFill>
              <a:ln>
                <a:solidFill>
                  <a:srgbClr val="0000FF"/>
                </a:solidFill>
              </a:ln>
            </p:spPr>
            <p:txBody>
              <a:bodyPr/>
              <a:lstStyle/>
              <a:p>
                <a:r>
                  <a:rPr lang="zh-CN" altLang="en-US">
                    <a:noFill/>
                  </a:rPr>
                  <a:t> </a:t>
                </a:r>
                <a:endParaRPr lang="zh-CN" altLang="en-US">
                  <a:noFill/>
                </a:endParaRPr>
              </a:p>
            </p:txBody>
          </p:sp>
        </mc:Fallback>
      </mc:AlternateContent>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3.6.4</a:t>
            </a:r>
            <a:r>
              <a:rPr kumimoji="1" lang="zh-CN" altLang="en-US" b="0" dirty="0">
                <a:sym typeface="+mn-ea"/>
              </a:rPr>
              <a:t>、</a:t>
            </a:r>
            <a:r>
              <a:rPr kumimoji="1" lang="en-US" altLang="zh-CN" b="0" dirty="0">
                <a:sym typeface="+mn-ea"/>
              </a:rPr>
              <a:t>SLIM</a:t>
            </a:r>
            <a:r>
              <a:rPr kumimoji="1" lang="zh-CN" altLang="en-US" b="0" dirty="0">
                <a:sym typeface="+mn-ea"/>
              </a:rPr>
              <a:t>算法</a:t>
            </a:r>
            <a:r>
              <a:rPr kumimoji="1" lang="en-US" altLang="zh-CN" b="0" dirty="0">
                <a:sym typeface="+mn-ea"/>
              </a:rPr>
              <a:t>——</a:t>
            </a:r>
            <a:r>
              <a:rPr kumimoji="1" lang="zh-CN" altLang="en-US" b="0" dirty="0">
                <a:sym typeface="+mn-ea"/>
              </a:rPr>
              <a:t>实验</a:t>
            </a:r>
            <a:endParaRPr kumimoji="1" lang="zh-CN" altLang="en-US" b="0" dirty="0">
              <a:sym typeface="+mn-ea"/>
            </a:endParaRPr>
          </a:p>
        </p:txBody>
      </p:sp>
      <p:sp>
        <p:nvSpPr>
          <p:cNvPr id="3" name="文本占位符 2"/>
          <p:cNvSpPr>
            <a:spLocks noGrp="1"/>
          </p:cNvSpPr>
          <p:nvPr>
            <p:ph type="body" idx="1"/>
          </p:nvPr>
        </p:nvSpPr>
        <p:spPr>
          <a:xfrm>
            <a:off x="962527" y="1155033"/>
            <a:ext cx="6851438" cy="5309937"/>
          </a:xfrm>
        </p:spPr>
        <p:txBody>
          <a:bodyPr>
            <a:normAutofit/>
          </a:bodyPr>
          <a:lstStyle/>
          <a:p>
            <a:pPr marL="0" indent="0">
              <a:buNone/>
            </a:pPr>
            <a:r>
              <a:rPr lang="zh-CN" altLang="en-US" dirty="0"/>
              <a:t>核心代码</a:t>
            </a:r>
            <a:endParaRPr lang="zh-CN" altLang="en-US" dirty="0"/>
          </a:p>
          <a:p>
            <a:endParaRPr lang="en-US" altLang="zh-CN" dirty="0"/>
          </a:p>
          <a:p>
            <a:endParaRPr lang="en-US" altLang="zh-CN" dirty="0"/>
          </a:p>
          <a:p>
            <a:endParaRPr lang="zh-CN" altLang="en-US" dirty="0"/>
          </a:p>
          <a:p>
            <a:endParaRPr lang="en-US" altLang="zh-CN" dirty="0"/>
          </a:p>
          <a:p>
            <a:endParaRPr lang="en-US" altLang="zh-CN" dirty="0"/>
          </a:p>
          <a:p>
            <a:endParaRPr lang="zh-CN" altLang="en-US" dirty="0"/>
          </a:p>
          <a:p>
            <a:pPr marL="0" indent="0">
              <a:buNone/>
            </a:pPr>
            <a:endParaRPr lang="zh-CN" altLang="en-US" dirty="0"/>
          </a:p>
          <a:p>
            <a:endParaRPr lang="en-US" altLang="zh-CN" dirty="0"/>
          </a:p>
          <a:p>
            <a:pPr lvl="1">
              <a:buNone/>
            </a:pPr>
            <a:endParaRPr lang="zh-CN" altLang="en-US" dirty="0"/>
          </a:p>
          <a:p>
            <a:endParaRPr lang="en-US" altLang="zh-CN" dirty="0"/>
          </a:p>
          <a:p>
            <a:endParaRPr lang="zh-CN" altLang="en-US" dirty="0"/>
          </a:p>
          <a:p>
            <a:endParaRPr lang="zh-CN" altLang="en-US" dirty="0"/>
          </a:p>
          <a:p>
            <a:endParaRPr lang="en-US" altLang="zh-CN" dirty="0"/>
          </a:p>
        </p:txBody>
      </p:sp>
      <p:pic>
        <p:nvPicPr>
          <p:cNvPr id="17" name="图片 16"/>
          <p:cNvPicPr>
            <a:picLocks noChangeAspect="1"/>
          </p:cNvPicPr>
          <p:nvPr/>
        </p:nvPicPr>
        <p:blipFill>
          <a:blip r:embed="rId1"/>
          <a:stretch>
            <a:fillRect/>
          </a:stretch>
        </p:blipFill>
        <p:spPr>
          <a:xfrm>
            <a:off x="3225334" y="2529278"/>
            <a:ext cx="6796987" cy="3123809"/>
          </a:xfrm>
          <a:prstGeom prst="rect">
            <a:avLst/>
          </a:prstGeom>
          <a:ln w="19050">
            <a:solidFill>
              <a:schemeClr val="bg2">
                <a:lumMod val="90000"/>
              </a:schemeClr>
            </a:solidFill>
          </a:ln>
        </p:spPr>
      </p:pic>
      <p:sp>
        <p:nvSpPr>
          <p:cNvPr id="18" name="圆角矩形 8"/>
          <p:cNvSpPr/>
          <p:nvPr/>
        </p:nvSpPr>
        <p:spPr>
          <a:xfrm>
            <a:off x="4184479" y="3420957"/>
            <a:ext cx="4249404" cy="1869549"/>
          </a:xfrm>
          <a:prstGeom prst="roundRect">
            <a:avLst>
              <a:gd name="adj" fmla="val 3301"/>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9"/>
          <p:cNvSpPr/>
          <p:nvPr/>
        </p:nvSpPr>
        <p:spPr>
          <a:xfrm>
            <a:off x="1147241" y="2754490"/>
            <a:ext cx="1952553" cy="2336794"/>
          </a:xfrm>
          <a:prstGeom prst="roundRect">
            <a:avLst>
              <a:gd name="adj" fmla="val 3301"/>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dirty="0">
                <a:solidFill>
                  <a:srgbClr val="0000FF"/>
                </a:solidFill>
                <a:latin typeface="黑体" panose="02010609060101010101" pitchFamily="49" charset="-122"/>
                <a:ea typeface="黑体" panose="02010609060101010101" pitchFamily="49" charset="-122"/>
                <a:cs typeface="黑体" panose="02010609060101010101" pitchFamily="49" charset="-122"/>
              </a:rPr>
              <a:t>at</a:t>
            </a:r>
            <a:r>
              <a:rPr lang="zh-CN" altLang="en-US" dirty="0">
                <a:solidFill>
                  <a:srgbClr val="0000FF"/>
                </a:solidFill>
                <a:latin typeface="黑体" panose="02010609060101010101" pitchFamily="49" charset="-122"/>
                <a:ea typeface="黑体" panose="02010609060101010101" pitchFamily="49" charset="-122"/>
                <a:cs typeface="黑体" panose="02010609060101010101" pitchFamily="49" charset="-122"/>
              </a:rPr>
              <a:t>即为</a:t>
            </a:r>
            <a:r>
              <a:rPr lang="en-US" altLang="zh-CN" dirty="0">
                <a:solidFill>
                  <a:srgbClr val="0000FF"/>
                </a:solidFill>
                <a:latin typeface="黑体" panose="02010609060101010101" pitchFamily="49" charset="-122"/>
                <a:ea typeface="黑体" panose="02010609060101010101" pitchFamily="49" charset="-122"/>
                <a:cs typeface="黑体" panose="02010609060101010101" pitchFamily="49" charset="-122"/>
              </a:rPr>
              <a:t>top-N</a:t>
            </a:r>
            <a:r>
              <a:rPr lang="zh-CN" altLang="en-US" dirty="0">
                <a:solidFill>
                  <a:srgbClr val="0000FF"/>
                </a:solidFill>
                <a:latin typeface="黑体" panose="02010609060101010101" pitchFamily="49" charset="-122"/>
                <a:ea typeface="黑体" panose="02010609060101010101" pitchFamily="49" charset="-122"/>
                <a:cs typeface="黑体" panose="02010609060101010101" pitchFamily="49" charset="-122"/>
              </a:rPr>
              <a:t>中的</a:t>
            </a:r>
            <a:r>
              <a:rPr lang="en-US" altLang="zh-CN" dirty="0">
                <a:solidFill>
                  <a:srgbClr val="0000FF"/>
                </a:solidFill>
                <a:latin typeface="黑体" panose="02010609060101010101" pitchFamily="49" charset="-122"/>
                <a:ea typeface="黑体" panose="02010609060101010101" pitchFamily="49" charset="-122"/>
                <a:cs typeface="黑体" panose="02010609060101010101" pitchFamily="49" charset="-122"/>
              </a:rPr>
              <a:t>N</a:t>
            </a:r>
            <a:r>
              <a:rPr lang="zh-CN" altLang="en-US" dirty="0">
                <a:solidFill>
                  <a:srgbClr val="0000FF"/>
                </a:solidFill>
                <a:latin typeface="黑体" panose="02010609060101010101" pitchFamily="49" charset="-122"/>
                <a:ea typeface="黑体" panose="02010609060101010101" pitchFamily="49" charset="-122"/>
                <a:cs typeface="黑体" panose="02010609060101010101" pitchFamily="49" charset="-122"/>
              </a:rPr>
              <a:t>值，即将排序前</a:t>
            </a:r>
            <a:r>
              <a:rPr lang="en-US" altLang="zh-CN" dirty="0">
                <a:solidFill>
                  <a:srgbClr val="0000FF"/>
                </a:solidFill>
                <a:latin typeface="黑体" panose="02010609060101010101" pitchFamily="49" charset="-122"/>
                <a:ea typeface="黑体" panose="02010609060101010101" pitchFamily="49" charset="-122"/>
                <a:cs typeface="黑体" panose="02010609060101010101" pitchFamily="49" charset="-122"/>
              </a:rPr>
              <a:t>at</a:t>
            </a:r>
            <a:r>
              <a:rPr lang="zh-CN" altLang="en-US" dirty="0">
                <a:solidFill>
                  <a:srgbClr val="0000FF"/>
                </a:solidFill>
                <a:latin typeface="黑体" panose="02010609060101010101" pitchFamily="49" charset="-122"/>
                <a:ea typeface="黑体" panose="02010609060101010101" pitchFamily="49" charset="-122"/>
                <a:cs typeface="黑体" panose="02010609060101010101" pitchFamily="49" charset="-122"/>
              </a:rPr>
              <a:t>个物品推荐给用户，并根据测试集中该用户的数据来评估这个推荐结果，计算其命中率</a:t>
            </a:r>
            <a:endParaRPr lang="zh-CN" altLang="en-US" dirty="0">
              <a:solidFill>
                <a:srgbClr val="0000FF"/>
              </a:solidFill>
              <a:latin typeface="黑体" panose="02010609060101010101" pitchFamily="49" charset="-122"/>
              <a:ea typeface="黑体" panose="02010609060101010101" pitchFamily="49" charset="-122"/>
              <a:cs typeface="黑体" panose="02010609060101010101" pitchFamily="49" charset="-122"/>
            </a:endParaRPr>
          </a:p>
        </p:txBody>
      </p:sp>
      <p:cxnSp>
        <p:nvCxnSpPr>
          <p:cNvPr id="20" name="直接箭头连接符 19"/>
          <p:cNvCxnSpPr>
            <a:stCxn id="19" idx="3"/>
            <a:endCxn id="18" idx="1"/>
          </p:cNvCxnSpPr>
          <p:nvPr/>
        </p:nvCxnSpPr>
        <p:spPr>
          <a:xfrm>
            <a:off x="3099794" y="3922887"/>
            <a:ext cx="1084685" cy="432845"/>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3.6.4</a:t>
            </a:r>
            <a:r>
              <a:rPr kumimoji="1" lang="zh-CN" altLang="en-US" b="0" dirty="0">
                <a:sym typeface="+mn-ea"/>
              </a:rPr>
              <a:t>、</a:t>
            </a:r>
            <a:r>
              <a:rPr kumimoji="1" lang="en-US" altLang="zh-CN" b="0" dirty="0">
                <a:sym typeface="+mn-ea"/>
              </a:rPr>
              <a:t>SLIM</a:t>
            </a:r>
            <a:r>
              <a:rPr kumimoji="1" lang="zh-CN" altLang="en-US" b="0" dirty="0">
                <a:sym typeface="+mn-ea"/>
              </a:rPr>
              <a:t>算法</a:t>
            </a:r>
            <a:r>
              <a:rPr kumimoji="1" lang="en-US" altLang="zh-CN" b="0" dirty="0">
                <a:sym typeface="+mn-ea"/>
              </a:rPr>
              <a:t>——</a:t>
            </a:r>
            <a:r>
              <a:rPr kumimoji="1" lang="zh-CN" altLang="en-US" b="0" dirty="0">
                <a:sym typeface="+mn-ea"/>
              </a:rPr>
              <a:t>实验</a:t>
            </a:r>
            <a:endParaRPr kumimoji="1" lang="zh-CN" altLang="en-US" b="0" dirty="0">
              <a:sym typeface="+mn-ea"/>
            </a:endParaRPr>
          </a:p>
        </p:txBody>
      </p:sp>
      <p:sp>
        <p:nvSpPr>
          <p:cNvPr id="3" name="文本占位符 2"/>
          <p:cNvSpPr>
            <a:spLocks noGrp="1"/>
          </p:cNvSpPr>
          <p:nvPr>
            <p:ph type="body" idx="1"/>
          </p:nvPr>
        </p:nvSpPr>
        <p:spPr>
          <a:xfrm>
            <a:off x="962660" y="1155065"/>
            <a:ext cx="9885680" cy="4707890"/>
          </a:xfrm>
        </p:spPr>
        <p:txBody>
          <a:bodyPr>
            <a:normAutofit lnSpcReduction="10000"/>
          </a:bodyPr>
          <a:lstStyle/>
          <a:p>
            <a:pPr marL="0" indent="0">
              <a:buNone/>
            </a:pPr>
            <a:r>
              <a:rPr lang="zh-CN" altLang="en-US" dirty="0"/>
              <a:t>结果分析</a:t>
            </a:r>
            <a:endParaRPr lang="en-US" altLang="zh-CN" dirty="0"/>
          </a:p>
          <a:p>
            <a:endParaRPr lang="en-US" altLang="zh-CN" dirty="0"/>
          </a:p>
          <a:p>
            <a:r>
              <a:rPr lang="en-US" altLang="zh-CN" dirty="0"/>
              <a:t>MovieLens-</a:t>
            </a:r>
            <a:r>
              <a:rPr lang="en-US" altLang="zh-CN" dirty="0" err="1"/>
              <a:t>10M</a:t>
            </a:r>
            <a:r>
              <a:rPr lang="zh-CN" altLang="en-US" dirty="0"/>
              <a:t>数据集上的各推荐算法的对比</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a:latin typeface="+mn-ea"/>
                <a:ea typeface="+mn-ea"/>
                <a:sym typeface="+mn-ea"/>
              </a:rPr>
              <a:t>从表中数据可以看出</a:t>
            </a:r>
            <a:r>
              <a:rPr lang="en-US" altLang="zh-CN">
                <a:latin typeface="+mn-ea"/>
                <a:ea typeface="+mn-ea"/>
                <a:sym typeface="+mn-ea"/>
              </a:rPr>
              <a:t>SLIM</a:t>
            </a:r>
            <a:r>
              <a:rPr lang="zh-CN" altLang="en-US">
                <a:latin typeface="+mn-ea"/>
                <a:ea typeface="+mn-ea"/>
                <a:sym typeface="+mn-ea"/>
              </a:rPr>
              <a:t>算法的效果要优于其他的</a:t>
            </a:r>
            <a:r>
              <a:rPr lang="en-US" altLang="zh-CN">
                <a:latin typeface="+mn-ea"/>
                <a:ea typeface="+mn-ea"/>
                <a:sym typeface="+mn-ea"/>
              </a:rPr>
              <a:t>baseline</a:t>
            </a:r>
            <a:r>
              <a:rPr lang="zh-CN" altLang="en-US">
                <a:latin typeface="+mn-ea"/>
                <a:ea typeface="+mn-ea"/>
                <a:sym typeface="+mn-ea"/>
              </a:rPr>
              <a:t>；</a:t>
            </a:r>
            <a:endParaRPr lang="zh-CN" altLang="en-US" noProof="1">
              <a:latin typeface="+mn-ea"/>
              <a:ea typeface="+mn-ea"/>
              <a:cs typeface="黑体" panose="02010609060101010101" pitchFamily="49" charset="-122"/>
            </a:endParaRPr>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zh-CN" altLang="en-US" dirty="0"/>
          </a:p>
          <a:p>
            <a:pPr marL="0" indent="0">
              <a:buNone/>
            </a:pPr>
            <a:endParaRPr lang="zh-CN" altLang="en-US" dirty="0"/>
          </a:p>
          <a:p>
            <a:endParaRPr lang="en-US" altLang="zh-CN" dirty="0"/>
          </a:p>
          <a:p>
            <a:endParaRPr lang="en-US" altLang="zh-CN" dirty="0"/>
          </a:p>
          <a:p>
            <a:endParaRPr lang="zh-CN" altLang="en-US" dirty="0"/>
          </a:p>
          <a:p>
            <a:endParaRPr lang="en-US" altLang="zh-CN" dirty="0"/>
          </a:p>
          <a:p>
            <a:endParaRPr lang="en-US" altLang="zh-CN" dirty="0"/>
          </a:p>
          <a:p>
            <a:endParaRPr lang="zh-CN" altLang="en-US" dirty="0"/>
          </a:p>
          <a:p>
            <a:pPr marL="0" indent="0">
              <a:buNone/>
            </a:pPr>
            <a:endParaRPr lang="zh-CN" altLang="en-US" dirty="0"/>
          </a:p>
          <a:p>
            <a:endParaRPr lang="en-US" altLang="zh-CN" dirty="0"/>
          </a:p>
          <a:p>
            <a:pPr lvl="1">
              <a:buNone/>
            </a:pPr>
            <a:endParaRPr lang="zh-CN" altLang="en-US" dirty="0"/>
          </a:p>
          <a:p>
            <a:endParaRPr lang="en-US" altLang="zh-CN" dirty="0"/>
          </a:p>
          <a:p>
            <a:endParaRPr lang="zh-CN" altLang="en-US" dirty="0"/>
          </a:p>
          <a:p>
            <a:endParaRPr lang="zh-CN" altLang="en-US" dirty="0"/>
          </a:p>
          <a:p>
            <a:endParaRPr lang="en-US" altLang="zh-CN" dirty="0"/>
          </a:p>
        </p:txBody>
      </p:sp>
      <p:graphicFrame>
        <p:nvGraphicFramePr>
          <p:cNvPr id="8" name="表格 7"/>
          <p:cNvGraphicFramePr>
            <a:graphicFrameLocks noGrp="1"/>
          </p:cNvGraphicFramePr>
          <p:nvPr>
            <p:custDataLst>
              <p:tags r:id="rId1"/>
            </p:custDataLst>
          </p:nvPr>
        </p:nvGraphicFramePr>
        <p:xfrm>
          <a:off x="1269304" y="2232916"/>
          <a:ext cx="6505575" cy="2197100"/>
        </p:xfrm>
        <a:graphic>
          <a:graphicData uri="http://schemas.openxmlformats.org/drawingml/2006/table">
            <a:tbl>
              <a:tblPr firstRow="1" bandRow="1">
                <a:tableStyleId>{5C22544A-7EE6-4342-B048-85BDC9FD1C3A}</a:tableStyleId>
              </a:tblPr>
              <a:tblGrid>
                <a:gridCol w="1301115"/>
                <a:gridCol w="1301115"/>
                <a:gridCol w="1301115"/>
                <a:gridCol w="1301115"/>
                <a:gridCol w="1301115"/>
              </a:tblGrid>
              <a:tr h="439420">
                <a:tc>
                  <a:txBody>
                    <a:bodyPr/>
                    <a:lstStyle/>
                    <a:p>
                      <a:pPr algn="ctr"/>
                      <a:r>
                        <a:rPr lang="en-GB" altLang="zh-CN" sz="1400" noProof="1">
                          <a:latin typeface="黑体" panose="02010609060101010101" pitchFamily="49" charset="-122"/>
                          <a:cs typeface="黑体" panose="02010609060101010101" pitchFamily="49" charset="-122"/>
                        </a:rPr>
                        <a:t>Methods</a:t>
                      </a:r>
                      <a:endPar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tc>
                <a:tc>
                  <a:txBody>
                    <a:bodyPr/>
                    <a:lstStyle/>
                    <a:p>
                      <a:pPr marL="0" algn="ctr" defTabSz="685800" rtl="0" eaLnBrk="1" latinLnBrk="0" hangingPunct="1"/>
                      <a:r>
                        <a:rPr lang="en-GB" altLang="zh-CN" sz="1400" b="1" kern="1200" noProof="1">
                          <a:solidFill>
                            <a:schemeClr val="lt1"/>
                          </a:solidFill>
                          <a:latin typeface="黑体" panose="02010609060101010101" pitchFamily="49" charset="-122"/>
                          <a:ea typeface="+mn-ea"/>
                          <a:cs typeface="黑体" panose="02010609060101010101" pitchFamily="49" charset="-122"/>
                        </a:rPr>
                        <a:t>HR</a:t>
                      </a:r>
                      <a:endParaRPr lang="en-GB" altLang="zh-CN" sz="1400" b="1" kern="1200" noProof="1">
                        <a:solidFill>
                          <a:schemeClr val="lt1"/>
                        </a:solidFill>
                        <a:latin typeface="黑体" panose="02010609060101010101" pitchFamily="49" charset="-122"/>
                        <a:ea typeface="+mn-ea"/>
                        <a:cs typeface="黑体" panose="02010609060101010101" pitchFamily="49" charset="-122"/>
                      </a:endParaRPr>
                    </a:p>
                  </a:txBody>
                  <a:tcPr anchor="ctr"/>
                </a:tc>
                <a:tc>
                  <a:txBody>
                    <a:bodyPr/>
                    <a:lstStyle/>
                    <a:p>
                      <a:pPr marL="0" algn="ctr" defTabSz="685800" rtl="0" eaLnBrk="1" latinLnBrk="0" hangingPunct="1"/>
                      <a:r>
                        <a:rPr lang="en-GB" altLang="zh-CN" sz="1400" b="1" kern="1200" noProof="1">
                          <a:solidFill>
                            <a:schemeClr val="lt1"/>
                          </a:solidFill>
                          <a:latin typeface="黑体" panose="02010609060101010101" pitchFamily="49" charset="-122"/>
                          <a:ea typeface="+mn-ea"/>
                          <a:cs typeface="黑体" panose="02010609060101010101" pitchFamily="49" charset="-122"/>
                        </a:rPr>
                        <a:t>ARHR</a:t>
                      </a:r>
                      <a:endParaRPr lang="en-GB" altLang="zh-CN" sz="1400" b="1" kern="1200" noProof="1">
                        <a:solidFill>
                          <a:schemeClr val="lt1"/>
                        </a:solidFill>
                        <a:latin typeface="黑体" panose="02010609060101010101" pitchFamily="49" charset="-122"/>
                        <a:ea typeface="+mn-ea"/>
                        <a:cs typeface="黑体" panose="02010609060101010101" pitchFamily="49" charset="-122"/>
                      </a:endParaRPr>
                    </a:p>
                  </a:txBody>
                  <a:tcPr anchor="ctr"/>
                </a:tc>
                <a:tc>
                  <a:txBody>
                    <a:bodyPr/>
                    <a:lstStyle/>
                    <a:p>
                      <a:pPr marL="0" algn="ctr" defTabSz="685800" rtl="0" eaLnBrk="1" latinLnBrk="0" hangingPunct="1"/>
                      <a:r>
                        <a:rPr lang="zh-CN" altLang="en-US" sz="1400" b="1" kern="1200" noProof="1">
                          <a:solidFill>
                            <a:schemeClr val="lt1"/>
                          </a:solidFill>
                          <a:latin typeface="黑体" panose="02010609060101010101" pitchFamily="49" charset="-122"/>
                          <a:ea typeface="+mn-ea"/>
                          <a:cs typeface="黑体" panose="02010609060101010101" pitchFamily="49" charset="-122"/>
                        </a:rPr>
                        <a:t>训练时间</a:t>
                      </a:r>
                      <a:endParaRPr lang="zh-CN" altLang="en-US" sz="1400" b="1" kern="1200" noProof="1">
                        <a:solidFill>
                          <a:schemeClr val="lt1"/>
                        </a:solidFill>
                        <a:latin typeface="黑体" panose="02010609060101010101" pitchFamily="49" charset="-122"/>
                        <a:ea typeface="+mn-ea"/>
                        <a:cs typeface="黑体" panose="02010609060101010101" pitchFamily="49" charset="-122"/>
                      </a:endParaRPr>
                    </a:p>
                  </a:txBody>
                  <a:tcPr anchor="ctr"/>
                </a:tc>
                <a:tc>
                  <a:txBody>
                    <a:bodyPr/>
                    <a:lstStyle/>
                    <a:p>
                      <a:pPr marL="0" algn="ctr" defTabSz="685800" rtl="0" eaLnBrk="1" latinLnBrk="0" hangingPunct="1"/>
                      <a:r>
                        <a:rPr lang="zh-CN" altLang="en-GB" sz="1400" b="1" kern="1200" noProof="1">
                          <a:solidFill>
                            <a:schemeClr val="lt1"/>
                          </a:solidFill>
                          <a:latin typeface="黑体" panose="02010609060101010101" pitchFamily="49" charset="-122"/>
                          <a:ea typeface="+mn-ea"/>
                          <a:cs typeface="黑体" panose="02010609060101010101" pitchFamily="49" charset="-122"/>
                        </a:rPr>
                        <a:t>预测时间</a:t>
                      </a:r>
                      <a:endParaRPr lang="zh-CN" altLang="en-GB" sz="1400" b="1" kern="1200" noProof="1">
                        <a:solidFill>
                          <a:schemeClr val="lt1"/>
                        </a:solidFill>
                        <a:latin typeface="黑体" panose="02010609060101010101" pitchFamily="49" charset="-122"/>
                        <a:ea typeface="+mn-ea"/>
                        <a:cs typeface="黑体" panose="02010609060101010101" pitchFamily="49" charset="-122"/>
                      </a:endParaRPr>
                    </a:p>
                  </a:txBody>
                  <a:tcPr anchor="ctr"/>
                </a:tc>
              </a:tr>
              <a:tr h="439420">
                <a:tc>
                  <a:txBody>
                    <a:bodyPr/>
                    <a:lstStyle/>
                    <a:p>
                      <a:pPr algn="ctr"/>
                      <a:r>
                        <a:rPr lang="en-GB" altLang="zh-CN" sz="1400" noProof="1">
                          <a:latin typeface="黑体" panose="02010609060101010101" pitchFamily="49" charset="-122"/>
                          <a:cs typeface="黑体" panose="02010609060101010101" pitchFamily="49" charset="-122"/>
                        </a:rPr>
                        <a:t>item-KNN</a:t>
                      </a:r>
                      <a:endPar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tc>
                <a:tc>
                  <a:txBody>
                    <a:bodyPr/>
                    <a:lstStyle/>
                    <a:p>
                      <a:pPr algn="ctr"/>
                      <a:r>
                        <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rPr>
                        <a:t>0.238</a:t>
                      </a:r>
                      <a:endPar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tc>
                <a:tc>
                  <a:txBody>
                    <a:bodyPr/>
                    <a:lstStyle/>
                    <a:p>
                      <a:pPr algn="ctr"/>
                      <a:r>
                        <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rPr>
                        <a:t>0.106</a:t>
                      </a:r>
                      <a:endPar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tc>
                <a:tc>
                  <a:txBody>
                    <a:bodyPr/>
                    <a:lstStyle/>
                    <a:p>
                      <a:pPr algn="ctr"/>
                      <a:r>
                        <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rPr>
                        <a:t>1.97(m)</a:t>
                      </a:r>
                      <a:endPar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tc>
                <a:tc>
                  <a:txBody>
                    <a:bodyPr/>
                    <a:lstStyle/>
                    <a:p>
                      <a:pPr algn="ctr"/>
                      <a:r>
                        <a:rPr lang="en-GB" altLang="zh-CN" sz="1400" b="1" noProof="1">
                          <a:solidFill>
                            <a:schemeClr val="tx1"/>
                          </a:solidFill>
                          <a:latin typeface="黑体" panose="02010609060101010101" pitchFamily="49" charset="-122"/>
                          <a:ea typeface="黑体" panose="02010609060101010101" pitchFamily="49" charset="-122"/>
                          <a:cs typeface="黑体" panose="02010609060101010101" pitchFamily="49" charset="-122"/>
                        </a:rPr>
                        <a:t>8.93(s)</a:t>
                      </a:r>
                      <a:endParaRPr lang="en-GB" altLang="zh-CN" sz="1400" b="1"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tc>
              </a:tr>
              <a:tr h="439420">
                <a:tc>
                  <a:txBody>
                    <a:bodyPr/>
                    <a:lstStyle/>
                    <a:p>
                      <a:pPr algn="ctr"/>
                      <a:r>
                        <a:rPr lang="en-GB" altLang="zh-CN" sz="1400" noProof="1">
                          <a:latin typeface="黑体" panose="02010609060101010101" pitchFamily="49" charset="-122"/>
                          <a:cs typeface="黑体" panose="02010609060101010101" pitchFamily="49" charset="-122"/>
                        </a:rPr>
                        <a:t>user-KNN</a:t>
                      </a:r>
                      <a:endPar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tc>
                <a:tc>
                  <a:txBody>
                    <a:bodyPr/>
                    <a:lstStyle/>
                    <a:p>
                      <a:pPr algn="ctr"/>
                      <a:r>
                        <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rPr>
                        <a:t>0.303</a:t>
                      </a:r>
                      <a:endPar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tc>
                <a:tc>
                  <a:txBody>
                    <a:bodyPr/>
                    <a:lstStyle/>
                    <a:p>
                      <a:pPr algn="ctr"/>
                      <a:r>
                        <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rPr>
                        <a:t>0.146</a:t>
                      </a:r>
                      <a:endPar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tc>
                <a:tc>
                  <a:txBody>
                    <a:bodyPr/>
                    <a:lstStyle/>
                    <a:p>
                      <a:pPr algn="ctr"/>
                      <a:r>
                        <a:rPr lang="en-GB" altLang="zh-CN" sz="1400" b="1" noProof="1">
                          <a:solidFill>
                            <a:schemeClr val="tx1"/>
                          </a:solidFill>
                          <a:latin typeface="黑体" panose="02010609060101010101" pitchFamily="49" charset="-122"/>
                          <a:ea typeface="黑体" panose="02010609060101010101" pitchFamily="49" charset="-122"/>
                          <a:cs typeface="黑体" panose="02010609060101010101" pitchFamily="49" charset="-122"/>
                        </a:rPr>
                        <a:t>2.26(s)</a:t>
                      </a:r>
                      <a:endParaRPr lang="en-GB" altLang="zh-CN" sz="1400" b="1"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tc>
                <a:tc>
                  <a:txBody>
                    <a:bodyPr/>
                    <a:lstStyle/>
                    <a:p>
                      <a:pPr algn="ctr"/>
                      <a:r>
                        <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rPr>
                        <a:t>34.42(m)</a:t>
                      </a:r>
                      <a:endPar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tc>
              </a:tr>
              <a:tr h="439420">
                <a:tc>
                  <a:txBody>
                    <a:bodyPr/>
                    <a:lstStyle/>
                    <a:p>
                      <a:pPr algn="ctr"/>
                      <a:r>
                        <a:rPr lang="en-US"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rPr>
                        <a:t>WRMF</a:t>
                      </a:r>
                      <a:endPar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tc>
                <a:tc>
                  <a:txBody>
                    <a:bodyPr/>
                    <a:lstStyle/>
                    <a:p>
                      <a:pPr algn="ctr"/>
                      <a:r>
                        <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rPr>
                        <a:t>0.306</a:t>
                      </a:r>
                      <a:endPar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tc>
                <a:tc>
                  <a:txBody>
                    <a:bodyPr/>
                    <a:lstStyle/>
                    <a:p>
                      <a:pPr algn="ctr"/>
                      <a:r>
                        <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rPr>
                        <a:t>0.139</a:t>
                      </a:r>
                      <a:endPar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tc>
                <a:tc>
                  <a:txBody>
                    <a:bodyPr/>
                    <a:lstStyle/>
                    <a:p>
                      <a:pPr algn="ctr"/>
                      <a:r>
                        <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rPr>
                        <a:t>16.27(h)</a:t>
                      </a:r>
                      <a:endPar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tc>
                <a:tc>
                  <a:txBody>
                    <a:bodyPr/>
                    <a:lstStyle/>
                    <a:p>
                      <a:pPr algn="ctr"/>
                      <a:r>
                        <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rPr>
                        <a:t>1.59(m)</a:t>
                      </a:r>
                      <a:endPar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tc>
              </a:tr>
              <a:tr h="439420">
                <a:tc>
                  <a:txBody>
                    <a:bodyPr/>
                    <a:lstStyle/>
                    <a:p>
                      <a:pPr algn="ctr"/>
                      <a:r>
                        <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rPr>
                        <a:t>SLIM</a:t>
                      </a:r>
                      <a:endPar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tc>
                <a:tc>
                  <a:txBody>
                    <a:bodyPr/>
                    <a:lstStyle/>
                    <a:p>
                      <a:pPr algn="ctr"/>
                      <a:r>
                        <a:rPr lang="en-GB" altLang="zh-CN" sz="1400" b="1" noProof="1">
                          <a:solidFill>
                            <a:schemeClr val="tx1"/>
                          </a:solidFill>
                          <a:latin typeface="黑体" panose="02010609060101010101" pitchFamily="49" charset="-122"/>
                          <a:ea typeface="黑体" panose="02010609060101010101" pitchFamily="49" charset="-122"/>
                          <a:cs typeface="黑体" panose="02010609060101010101" pitchFamily="49" charset="-122"/>
                        </a:rPr>
                        <a:t>0.311</a:t>
                      </a:r>
                      <a:endParaRPr lang="en-GB" altLang="zh-CN" sz="1400" b="1"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tc>
                <a:tc>
                  <a:txBody>
                    <a:bodyPr/>
                    <a:lstStyle/>
                    <a:p>
                      <a:pPr algn="ctr"/>
                      <a:r>
                        <a:rPr lang="en-GB" altLang="zh-CN" sz="1400" b="1" noProof="1">
                          <a:solidFill>
                            <a:schemeClr val="tx1"/>
                          </a:solidFill>
                          <a:latin typeface="黑体" panose="02010609060101010101" pitchFamily="49" charset="-122"/>
                          <a:ea typeface="黑体" panose="02010609060101010101" pitchFamily="49" charset="-122"/>
                          <a:cs typeface="黑体" panose="02010609060101010101" pitchFamily="49" charset="-122"/>
                        </a:rPr>
                        <a:t>0.153</a:t>
                      </a:r>
                      <a:endParaRPr lang="en-GB" altLang="zh-CN" sz="1400" b="1"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tc>
                <a:tc>
                  <a:txBody>
                    <a:bodyPr/>
                    <a:lstStyle/>
                    <a:p>
                      <a:pPr algn="ctr"/>
                      <a:r>
                        <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rPr>
                        <a:t>50.98(h)</a:t>
                      </a:r>
                      <a:endPar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tc>
                <a:tc>
                  <a:txBody>
                    <a:bodyPr/>
                    <a:lstStyle/>
                    <a:p>
                      <a:pPr algn="ctr"/>
                      <a:r>
                        <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rPr>
                        <a:t>41.59(s)</a:t>
                      </a:r>
                      <a:endParaRPr lang="en-GB" altLang="zh-CN" sz="1400" b="0"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chor="ctr"/>
                </a:tc>
              </a:tr>
            </a:tbl>
          </a:graphicData>
        </a:graphic>
      </p:graphicFrame>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3.2.2</a:t>
            </a:r>
            <a:r>
              <a:rPr kumimoji="1" lang="zh-CN" altLang="en-US" b="0" dirty="0">
                <a:sym typeface="+mn-ea"/>
              </a:rPr>
              <a:t>、基于流行度（排行榜</a:t>
            </a:r>
            <a:r>
              <a:rPr kumimoji="1" lang="zh-CN" altLang="en-US" b="0" dirty="0">
                <a:sym typeface="+mn-ea"/>
              </a:rPr>
              <a:t>）的推荐算法</a:t>
            </a:r>
            <a:r>
              <a:rPr kumimoji="1" lang="en-US" altLang="zh-CN" b="0" dirty="0">
                <a:sym typeface="+mn-ea"/>
              </a:rPr>
              <a:t>——</a:t>
            </a:r>
            <a:r>
              <a:rPr kumimoji="1" lang="zh-CN" altLang="en-US" b="0" dirty="0">
                <a:sym typeface="+mn-ea"/>
              </a:rPr>
              <a:t>基本思想</a:t>
            </a:r>
            <a:endParaRPr kumimoji="1" lang="zh-CN" altLang="en-US" b="0" dirty="0">
              <a:sym typeface="+mn-ea"/>
            </a:endParaRPr>
          </a:p>
        </p:txBody>
      </p:sp>
      <p:sp>
        <p:nvSpPr>
          <p:cNvPr id="3" name="文本占位符 2"/>
          <p:cNvSpPr>
            <a:spLocks noGrp="1"/>
          </p:cNvSpPr>
          <p:nvPr>
            <p:ph type="body" idx="1"/>
          </p:nvPr>
        </p:nvSpPr>
        <p:spPr/>
        <p:txBody>
          <a:bodyPr/>
          <a:lstStyle/>
          <a:p>
            <a:pPr>
              <a:lnSpc>
                <a:spcPct val="150000"/>
              </a:lnSpc>
            </a:pPr>
            <a:r>
              <a:rPr lang="zh-CN" altLang="en-US" sz="1800" dirty="0"/>
              <a:t>将所有待推荐的项目按照它的</a:t>
            </a:r>
            <a:r>
              <a:rPr lang="zh-CN" altLang="en-US" sz="1800" dirty="0">
                <a:solidFill>
                  <a:srgbClr val="0000FF"/>
                </a:solidFill>
              </a:rPr>
              <a:t>流行度（排行榜</a:t>
            </a:r>
            <a:r>
              <a:rPr lang="zh-CN" altLang="en-US" sz="1800" dirty="0">
                <a:solidFill>
                  <a:srgbClr val="0000FF"/>
                </a:solidFill>
              </a:rPr>
              <a:t>）</a:t>
            </a:r>
            <a:r>
              <a:rPr lang="zh-CN" altLang="en-US" sz="1800" dirty="0"/>
              <a:t>进行排序，将流行度最高的项目推荐给用户。</a:t>
            </a:r>
            <a:endParaRPr lang="zh-CN" altLang="en-US" sz="1800" b="0" dirty="0"/>
          </a:p>
          <a:p>
            <a:pPr>
              <a:lnSpc>
                <a:spcPct val="150000"/>
              </a:lnSpc>
            </a:pPr>
            <a:r>
              <a:rPr lang="zh-CN" altLang="en-US" sz="1800" dirty="0"/>
              <a:t>这里的流行度：在电商平台中，可以指</a:t>
            </a:r>
            <a:r>
              <a:rPr lang="zh-CN" altLang="en-US" sz="1800" dirty="0">
                <a:solidFill>
                  <a:srgbClr val="0000FF"/>
                </a:solidFill>
              </a:rPr>
              <a:t>销量、用户评分或收藏量等指标</a:t>
            </a:r>
            <a:r>
              <a:rPr lang="zh-CN" altLang="en-US" sz="1800" dirty="0"/>
              <a:t>；在社交平台中，又可以指</a:t>
            </a:r>
            <a:r>
              <a:rPr lang="zh-CN" altLang="en-US" sz="1800" dirty="0">
                <a:solidFill>
                  <a:srgbClr val="0000FF"/>
                </a:solidFill>
              </a:rPr>
              <a:t>关注数、分享数、搜索数或下载量</a:t>
            </a:r>
            <a:r>
              <a:rPr lang="zh-CN" altLang="en-US" sz="1800" dirty="0"/>
              <a:t>等等指标；</a:t>
            </a:r>
            <a:endParaRPr lang="zh-CN" altLang="en-US" sz="1800" b="0" dirty="0"/>
          </a:p>
          <a:p>
            <a:pPr>
              <a:lnSpc>
                <a:spcPct val="150000"/>
              </a:lnSpc>
            </a:pPr>
            <a:r>
              <a:rPr lang="zh-CN" altLang="en-US" sz="1800" dirty="0"/>
              <a:t>比如微博有它的热搜榜，网易云音乐平台也有它的热门搜索。</a:t>
            </a:r>
            <a:endParaRPr lang="zh-CN" altLang="en-US" sz="1800" dirty="0"/>
          </a:p>
          <a:p>
            <a:pPr>
              <a:lnSpc>
                <a:spcPct val="150000"/>
              </a:lnSpc>
            </a:pPr>
            <a:endParaRPr lang="zh-CN" altLang="en-US" dirty="0"/>
          </a:p>
        </p:txBody>
      </p:sp>
      <p:grpSp>
        <p:nvGrpSpPr>
          <p:cNvPr id="4" name="组合 3"/>
          <p:cNvGrpSpPr/>
          <p:nvPr/>
        </p:nvGrpSpPr>
        <p:grpSpPr>
          <a:xfrm>
            <a:off x="8005156" y="3428059"/>
            <a:ext cx="2321507" cy="2885253"/>
            <a:chOff x="1767840" y="3765408"/>
            <a:chExt cx="1298892" cy="2309141"/>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67840" y="3765408"/>
              <a:ext cx="1298892" cy="2309141"/>
            </a:xfrm>
            <a:prstGeom prst="rect">
              <a:avLst/>
            </a:prstGeom>
          </p:spPr>
        </p:pic>
        <p:sp>
          <p:nvSpPr>
            <p:cNvPr id="6" name="矩形 5"/>
            <p:cNvSpPr/>
            <p:nvPr/>
          </p:nvSpPr>
          <p:spPr>
            <a:xfrm>
              <a:off x="2173446" y="3843514"/>
              <a:ext cx="487680" cy="156213"/>
            </a:xfrm>
            <a:prstGeom prst="rect">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2772229" y="3720839"/>
            <a:ext cx="3323771" cy="2406607"/>
            <a:chOff x="4572000" y="3921621"/>
            <a:chExt cx="2626554" cy="1996717"/>
          </a:xfrm>
        </p:grpSpPr>
        <p:pic>
          <p:nvPicPr>
            <p:cNvPr id="8" name="图片 7"/>
            <p:cNvPicPr>
              <a:picLocks noChangeAspect="1"/>
            </p:cNvPicPr>
            <p:nvPr/>
          </p:nvPicPr>
          <p:blipFill>
            <a:blip r:embed="rId2"/>
            <a:stretch>
              <a:fillRect/>
            </a:stretch>
          </p:blipFill>
          <p:spPr>
            <a:xfrm>
              <a:off x="4572000" y="3921621"/>
              <a:ext cx="2626554" cy="1996717"/>
            </a:xfrm>
            <a:prstGeom prst="rect">
              <a:avLst/>
            </a:prstGeom>
          </p:spPr>
        </p:pic>
        <p:sp>
          <p:nvSpPr>
            <p:cNvPr id="9" name="矩形 8"/>
            <p:cNvSpPr/>
            <p:nvPr/>
          </p:nvSpPr>
          <p:spPr>
            <a:xfrm>
              <a:off x="5993606" y="4196463"/>
              <a:ext cx="487680" cy="156213"/>
            </a:xfrm>
            <a:prstGeom prst="rect">
              <a:avLst/>
            </a:prstGeom>
            <a:noFill/>
            <a:ln w="190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 name="灯片编号占位符 9"/>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3.6.4</a:t>
            </a:r>
            <a:r>
              <a:rPr kumimoji="1" lang="zh-CN" altLang="en-US" b="0" dirty="0">
                <a:sym typeface="+mn-ea"/>
              </a:rPr>
              <a:t>、</a:t>
            </a:r>
            <a:r>
              <a:rPr kumimoji="1" lang="en-US" altLang="zh-CN" b="0" dirty="0">
                <a:sym typeface="+mn-ea"/>
              </a:rPr>
              <a:t>SLIM</a:t>
            </a:r>
            <a:r>
              <a:rPr kumimoji="1" lang="zh-CN" altLang="en-US" b="0" dirty="0">
                <a:sym typeface="+mn-ea"/>
              </a:rPr>
              <a:t>算法</a:t>
            </a:r>
            <a:r>
              <a:rPr kumimoji="1" lang="en-US" altLang="zh-CN" b="0" dirty="0">
                <a:sym typeface="+mn-ea"/>
              </a:rPr>
              <a:t>——</a:t>
            </a:r>
            <a:r>
              <a:rPr kumimoji="1" lang="zh-CN" altLang="en-US" b="0" dirty="0">
                <a:sym typeface="+mn-ea"/>
              </a:rPr>
              <a:t>实验</a:t>
            </a:r>
            <a:endParaRPr kumimoji="1" lang="zh-CN" altLang="en-US" b="0" dirty="0">
              <a:sym typeface="+mn-ea"/>
            </a:endParaRPr>
          </a:p>
        </p:txBody>
      </p:sp>
      <p:sp>
        <p:nvSpPr>
          <p:cNvPr id="3" name="文本占位符 2"/>
          <p:cNvSpPr>
            <a:spLocks noGrp="1"/>
          </p:cNvSpPr>
          <p:nvPr>
            <p:ph type="body" idx="1"/>
          </p:nvPr>
        </p:nvSpPr>
        <p:spPr>
          <a:xfrm>
            <a:off x="962527" y="1155033"/>
            <a:ext cx="9885582" cy="5309937"/>
          </a:xfrm>
        </p:spPr>
        <p:txBody>
          <a:bodyPr>
            <a:normAutofit/>
          </a:bodyPr>
          <a:lstStyle/>
          <a:p>
            <a:pPr marL="0" indent="0">
              <a:buNone/>
            </a:pPr>
            <a:r>
              <a:rPr lang="zh-CN" altLang="en-US" dirty="0"/>
              <a:t>结果分析</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a:lnSpc>
                <a:spcPct val="150000"/>
              </a:lnSpc>
            </a:pPr>
            <a:r>
              <a:rPr lang="zh-CN" altLang="en-US" sz="1800" dirty="0">
                <a:latin typeface="Times New Roman" panose="02020603050405020304" pitchFamily="18" charset="0"/>
                <a:cs typeface="Times New Roman" panose="02020603050405020304" pitchFamily="18" charset="0"/>
              </a:rPr>
              <a:t>即当推荐使用较少数量</a:t>
            </a:r>
            <a:r>
              <a:rPr lang="en-US" altLang="zh-CN" sz="1800" dirty="0">
                <a:latin typeface="Times New Roman" panose="02020603050405020304" pitchFamily="18" charset="0"/>
                <a:cs typeface="Times New Roman" panose="02020603050405020304" pitchFamily="18" charset="0"/>
              </a:rPr>
              <a:t>N</a:t>
            </a:r>
            <a:r>
              <a:rPr lang="zh-CN" altLang="en-US" sz="1800" dirty="0">
                <a:latin typeface="Times New Roman" panose="02020603050405020304" pitchFamily="18" charset="0"/>
                <a:cs typeface="Times New Roman" panose="02020603050405020304" pitchFamily="18" charset="0"/>
              </a:rPr>
              <a:t>的项目时，</a:t>
            </a:r>
            <a:r>
              <a:rPr lang="en-US" altLang="zh-CN" sz="1800" dirty="0">
                <a:latin typeface="Times New Roman" panose="02020603050405020304" pitchFamily="18" charset="0"/>
                <a:cs typeface="Times New Roman" panose="02020603050405020304" pitchFamily="18" charset="0"/>
              </a:rPr>
              <a:t>SLIM</a:t>
            </a:r>
            <a:r>
              <a:rPr lang="zh-CN" altLang="en-US" sz="1800" dirty="0">
                <a:latin typeface="Times New Roman" panose="02020603050405020304" pitchFamily="18" charset="0"/>
                <a:cs typeface="Times New Roman" panose="02020603050405020304" pitchFamily="18" charset="0"/>
              </a:rPr>
              <a:t>比其他方法更好，</a:t>
            </a:r>
            <a:r>
              <a:rPr lang="zh-CN" altLang="en-US" sz="1800" dirty="0">
                <a:solidFill>
                  <a:srgbClr val="0000FF"/>
                </a:solidFill>
                <a:latin typeface="Times New Roman" panose="02020603050405020304" pitchFamily="18" charset="0"/>
                <a:cs typeface="Times New Roman" panose="02020603050405020304" pitchFamily="18" charset="0"/>
              </a:rPr>
              <a:t>表明</a:t>
            </a:r>
            <a:r>
              <a:rPr lang="en-US" altLang="zh-CN" sz="1800" dirty="0">
                <a:solidFill>
                  <a:srgbClr val="0000FF"/>
                </a:solidFill>
                <a:latin typeface="Times New Roman" panose="02020603050405020304" pitchFamily="18" charset="0"/>
                <a:cs typeface="Times New Roman" panose="02020603050405020304" pitchFamily="18" charset="0"/>
              </a:rPr>
              <a:t>SLIM</a:t>
            </a:r>
            <a:r>
              <a:rPr lang="zh-CN" altLang="en-US" sz="1800" dirty="0">
                <a:solidFill>
                  <a:srgbClr val="0000FF"/>
                </a:solidFill>
                <a:latin typeface="Times New Roman" panose="02020603050405020304" pitchFamily="18" charset="0"/>
                <a:cs typeface="Times New Roman" panose="02020603050405020304" pitchFamily="18" charset="0"/>
              </a:rPr>
              <a:t>倾向于将最相关的项目排名高于其他方法</a:t>
            </a:r>
            <a:endParaRPr lang="zh-CN" altLang="en-US" sz="1800" dirty="0">
              <a:latin typeface="Times New Roman" panose="02020603050405020304" pitchFamily="18" charset="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zh-CN" altLang="en-US" dirty="0"/>
          </a:p>
          <a:p>
            <a:pPr marL="0" indent="0">
              <a:buNone/>
            </a:pPr>
            <a:endParaRPr lang="zh-CN" altLang="en-US" dirty="0"/>
          </a:p>
          <a:p>
            <a:endParaRPr lang="en-US" altLang="zh-CN" dirty="0"/>
          </a:p>
          <a:p>
            <a:endParaRPr lang="en-US" altLang="zh-CN" dirty="0"/>
          </a:p>
          <a:p>
            <a:endParaRPr lang="zh-CN" altLang="en-US" dirty="0"/>
          </a:p>
          <a:p>
            <a:endParaRPr lang="en-US" altLang="zh-CN" dirty="0"/>
          </a:p>
          <a:p>
            <a:endParaRPr lang="en-US" altLang="zh-CN" dirty="0"/>
          </a:p>
          <a:p>
            <a:endParaRPr lang="zh-CN" altLang="en-US" dirty="0"/>
          </a:p>
          <a:p>
            <a:pPr marL="0" indent="0">
              <a:buNone/>
            </a:pPr>
            <a:endParaRPr lang="zh-CN" altLang="en-US" dirty="0"/>
          </a:p>
          <a:p>
            <a:endParaRPr lang="en-US" altLang="zh-CN" dirty="0"/>
          </a:p>
          <a:p>
            <a:pPr lvl="1">
              <a:buNone/>
            </a:pPr>
            <a:endParaRPr lang="zh-CN" altLang="en-US" dirty="0"/>
          </a:p>
          <a:p>
            <a:endParaRPr lang="en-US" altLang="zh-CN" dirty="0"/>
          </a:p>
          <a:p>
            <a:endParaRPr lang="zh-CN" altLang="en-US" dirty="0"/>
          </a:p>
          <a:p>
            <a:endParaRPr lang="zh-CN" altLang="en-US" dirty="0"/>
          </a:p>
          <a:p>
            <a:endParaRPr lang="en-US" altLang="zh-CN" dirty="0"/>
          </a:p>
        </p:txBody>
      </p:sp>
      <p:sp>
        <p:nvSpPr>
          <p:cNvPr id="10" name="文本框 9"/>
          <p:cNvSpPr txBox="1"/>
          <p:nvPr/>
        </p:nvSpPr>
        <p:spPr>
          <a:xfrm>
            <a:off x="6533011" y="2397020"/>
            <a:ext cx="3625142" cy="1384995"/>
          </a:xfrm>
          <a:prstGeom prst="rect">
            <a:avLst/>
          </a:prstGeom>
          <a:noFill/>
        </p:spPr>
        <p:txBody>
          <a:bodyPr wrap="square" rtlCol="0">
            <a:spAutoFit/>
          </a:bodyPr>
          <a:lstStyle/>
          <a:p>
            <a:pPr algn="just">
              <a:lnSpc>
                <a:spcPct val="150000"/>
              </a:lnSpc>
            </a:pPr>
            <a:r>
              <a:rPr lang="zh-CN" altLang="en-US" sz="1400" noProof="1">
                <a:latin typeface="+mn-ea"/>
                <a:ea typeface="+mn-ea"/>
                <a:cs typeface="黑体" panose="02010609060101010101" pitchFamily="49" charset="-122"/>
              </a:rPr>
              <a:t>左图显示了</a:t>
            </a:r>
            <a:r>
              <a:rPr lang="en-US" altLang="zh-CN" sz="1400" noProof="1">
                <a:latin typeface="+mn-ea"/>
                <a:ea typeface="+mn-ea"/>
                <a:cs typeface="黑体" panose="02010609060101010101" pitchFamily="49" charset="-122"/>
              </a:rPr>
              <a:t>BX</a:t>
            </a:r>
            <a:r>
              <a:rPr lang="zh-CN" altLang="en-US" sz="1400" noProof="1">
                <a:latin typeface="+mn-ea"/>
                <a:ea typeface="+mn-ea"/>
                <a:cs typeface="黑体" panose="02010609060101010101" pitchFamily="49" charset="-122"/>
              </a:rPr>
              <a:t>数据集上四种方法的</a:t>
            </a:r>
            <a:r>
              <a:rPr lang="en-US" altLang="zh-CN" sz="1400" noProof="1">
                <a:latin typeface="+mn-ea"/>
                <a:ea typeface="+mn-ea"/>
                <a:cs typeface="黑体" panose="02010609060101010101" pitchFamily="49" charset="-122"/>
              </a:rPr>
              <a:t>HR</a:t>
            </a:r>
            <a:r>
              <a:rPr lang="zh-CN" altLang="en-US" sz="1400" noProof="1">
                <a:latin typeface="+mn-ea"/>
                <a:ea typeface="+mn-ea"/>
                <a:cs typeface="黑体" panose="02010609060101010101" pitchFamily="49" charset="-122"/>
              </a:rPr>
              <a:t>的差异</a:t>
            </a:r>
            <a:endParaRPr lang="zh-CN" altLang="en-US" sz="1400" noProof="1">
              <a:latin typeface="+mn-ea"/>
              <a:ea typeface="+mn-ea"/>
              <a:cs typeface="黑体" panose="02010609060101010101" pitchFamily="49" charset="-122"/>
            </a:endParaRPr>
          </a:p>
          <a:p>
            <a:pPr algn="just">
              <a:lnSpc>
                <a:spcPct val="150000"/>
              </a:lnSpc>
            </a:pPr>
            <a:r>
              <a:rPr lang="zh-CN" altLang="en-US" sz="1400" noProof="1">
                <a:latin typeface="+mn-ea"/>
                <a:ea typeface="+mn-ea"/>
                <a:cs typeface="黑体" panose="02010609060101010101" pitchFamily="49" charset="-122"/>
              </a:rPr>
              <a:t>从中可以直观的看到</a:t>
            </a:r>
            <a:r>
              <a:rPr lang="en-US" altLang="zh-CN" sz="1400" noProof="1">
                <a:latin typeface="+mn-ea"/>
                <a:ea typeface="+mn-ea"/>
                <a:cs typeface="黑体" panose="02010609060101010101" pitchFamily="49" charset="-122"/>
              </a:rPr>
              <a:t>model-based</a:t>
            </a:r>
            <a:r>
              <a:rPr lang="zh-CN" altLang="en-US" sz="1400" noProof="1">
                <a:latin typeface="+mn-ea"/>
                <a:ea typeface="+mn-ea"/>
                <a:cs typeface="黑体" panose="02010609060101010101" pitchFamily="49" charset="-122"/>
              </a:rPr>
              <a:t>的算法效果基本优于</a:t>
            </a:r>
            <a:r>
              <a:rPr lang="en-US" altLang="zh-CN" sz="1400" noProof="1">
                <a:latin typeface="+mn-ea"/>
                <a:ea typeface="+mn-ea"/>
                <a:cs typeface="黑体" panose="02010609060101010101" pitchFamily="49" charset="-122"/>
              </a:rPr>
              <a:t>neighborhood-based</a:t>
            </a:r>
            <a:r>
              <a:rPr lang="zh-CN" altLang="en-US" sz="1400" noProof="1">
                <a:latin typeface="+mn-ea"/>
                <a:ea typeface="+mn-ea"/>
                <a:cs typeface="黑体" panose="02010609060101010101" pitchFamily="49" charset="-122"/>
              </a:rPr>
              <a:t>的算法</a:t>
            </a:r>
            <a:endParaRPr lang="zh-CN" altLang="en-US" sz="1400" noProof="1">
              <a:latin typeface="+mn-ea"/>
              <a:ea typeface="+mn-ea"/>
              <a:cs typeface="黑体" panose="02010609060101010101" pitchFamily="49" charset="-122"/>
            </a:endParaRPr>
          </a:p>
        </p:txBody>
      </p:sp>
      <p:pic>
        <p:nvPicPr>
          <p:cNvPr id="4" name="图片 3"/>
          <p:cNvPicPr>
            <a:picLocks noChangeAspect="1"/>
          </p:cNvPicPr>
          <p:nvPr/>
        </p:nvPicPr>
        <p:blipFill>
          <a:blip r:embed="rId1"/>
          <a:stretch>
            <a:fillRect/>
          </a:stretch>
        </p:blipFill>
        <p:spPr>
          <a:xfrm>
            <a:off x="771106" y="1677447"/>
            <a:ext cx="5761905" cy="3114286"/>
          </a:xfrm>
          <a:prstGeom prst="rect">
            <a:avLst/>
          </a:prstGeom>
        </p:spPr>
      </p:pic>
      <p:sp>
        <p:nvSpPr>
          <p:cNvPr id="6" name="灯片编号占位符 5"/>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3.6.5</a:t>
            </a:r>
            <a:r>
              <a:rPr kumimoji="1" lang="zh-CN" altLang="en-US" b="0" dirty="0">
                <a:sym typeface="+mn-ea"/>
              </a:rPr>
              <a:t>、</a:t>
            </a:r>
            <a:r>
              <a:rPr kumimoji="1" lang="en-US" altLang="zh-CN" b="0" dirty="0" err="1">
                <a:sym typeface="+mn-ea"/>
              </a:rPr>
              <a:t>FISM</a:t>
            </a:r>
            <a:r>
              <a:rPr kumimoji="1" lang="zh-CN" altLang="en-US" b="0" dirty="0">
                <a:sym typeface="+mn-ea"/>
              </a:rPr>
              <a:t>算法</a:t>
            </a:r>
            <a:r>
              <a:rPr kumimoji="1" lang="en-US" altLang="zh-CN" b="0" dirty="0">
                <a:sym typeface="+mn-ea"/>
              </a:rPr>
              <a:t>——</a:t>
            </a:r>
            <a:r>
              <a:rPr kumimoji="1" lang="zh-CN" altLang="en-US" b="0" dirty="0">
                <a:sym typeface="+mn-ea"/>
              </a:rPr>
              <a:t>基本思想</a:t>
            </a:r>
            <a:endParaRPr kumimoji="1" lang="zh-CN" altLang="en-US" b="0" dirty="0">
              <a:sym typeface="+mn-ea"/>
            </a:endParaRPr>
          </a:p>
        </p:txBody>
      </p:sp>
      <p:sp>
        <p:nvSpPr>
          <p:cNvPr id="3" name="文本占位符 2"/>
          <p:cNvSpPr>
            <a:spLocks noGrp="1"/>
          </p:cNvSpPr>
          <p:nvPr>
            <p:ph type="body" idx="1"/>
          </p:nvPr>
        </p:nvSpPr>
        <p:spPr>
          <a:xfrm>
            <a:off x="962527" y="1155033"/>
            <a:ext cx="9885582" cy="5309937"/>
          </a:xfrm>
        </p:spPr>
        <p:txBody>
          <a:bodyPr>
            <a:normAutofit/>
          </a:bodyPr>
          <a:lstStyle/>
          <a:p>
            <a:pPr>
              <a:lnSpc>
                <a:spcPct val="150000"/>
              </a:lnSpc>
            </a:pPr>
            <a:r>
              <a:rPr lang="en-US" altLang="zh-CN" sz="1800" dirty="0">
                <a:latin typeface="Times New Roman" panose="02020603050405020304" pitchFamily="18" charset="0"/>
                <a:cs typeface="Times New Roman" panose="02020603050405020304" pitchFamily="18" charset="0"/>
              </a:rPr>
              <a:t>Item-based CF, SLIM</a:t>
            </a:r>
            <a:r>
              <a:rPr lang="zh-CN" altLang="en-US" sz="1800" dirty="0">
                <a:latin typeface="Times New Roman" panose="02020603050405020304" pitchFamily="18" charset="0"/>
                <a:cs typeface="Times New Roman" panose="02020603050405020304" pitchFamily="18" charset="0"/>
              </a:rPr>
              <a:t>这些方法依赖于学习项目之间的相似性，</a:t>
            </a:r>
            <a:r>
              <a:rPr lang="zh-CN" altLang="en-US" sz="1800" dirty="0">
                <a:solidFill>
                  <a:srgbClr val="0000FF"/>
                </a:solidFill>
                <a:latin typeface="Times New Roman" panose="02020603050405020304" pitchFamily="18" charset="0"/>
                <a:cs typeface="Times New Roman" panose="02020603050405020304" pitchFamily="18" charset="0"/>
              </a:rPr>
              <a:t>无法捕获用户没有共同评价的项目</a:t>
            </a:r>
            <a:r>
              <a:rPr lang="zh-CN" altLang="en-US" sz="1800" dirty="0">
                <a:latin typeface="Times New Roman" panose="02020603050405020304" pitchFamily="18" charset="0"/>
                <a:cs typeface="Times New Roman" panose="02020603050405020304" pitchFamily="18" charset="0"/>
              </a:rPr>
              <a:t>之间的依赖关系。但是，两个</a:t>
            </a:r>
            <a:r>
              <a:rPr lang="en-US" altLang="zh-CN" sz="1800" dirty="0">
                <a:latin typeface="Times New Roman" panose="02020603050405020304" pitchFamily="18" charset="0"/>
                <a:cs typeface="Times New Roman" panose="02020603050405020304" pitchFamily="18" charset="0"/>
              </a:rPr>
              <a:t>item</a:t>
            </a:r>
            <a:r>
              <a:rPr lang="zh-CN" altLang="en-US" sz="1800" dirty="0">
                <a:latin typeface="Times New Roman" panose="02020603050405020304" pitchFamily="18" charset="0"/>
                <a:cs typeface="Times New Roman" panose="02020603050405020304" pitchFamily="18" charset="0"/>
              </a:rPr>
              <a:t>可以通过与它们两者相似的另一个中间</a:t>
            </a:r>
            <a:r>
              <a:rPr lang="en-US" altLang="zh-CN" sz="1800" dirty="0">
                <a:latin typeface="Times New Roman" panose="02020603050405020304" pitchFamily="18" charset="0"/>
                <a:cs typeface="Times New Roman" panose="02020603050405020304" pitchFamily="18" charset="0"/>
              </a:rPr>
              <a:t>item</a:t>
            </a:r>
            <a:r>
              <a:rPr lang="zh-CN" altLang="en-US" sz="1800" dirty="0">
                <a:latin typeface="Times New Roman" panose="02020603050405020304" pitchFamily="18" charset="0"/>
                <a:cs typeface="Times New Roman" panose="02020603050405020304" pitchFamily="18" charset="0"/>
              </a:rPr>
              <a:t>（传递关系）彼此相似（</a:t>
            </a:r>
            <a:r>
              <a:rPr lang="zh-CN" altLang="en-US" sz="1800" dirty="0">
                <a:solidFill>
                  <a:srgbClr val="0000FF"/>
                </a:solidFill>
                <a:latin typeface="Times New Roman" panose="02020603050405020304" pitchFamily="18" charset="0"/>
                <a:cs typeface="Times New Roman" panose="02020603050405020304" pitchFamily="18" charset="0"/>
              </a:rPr>
              <a:t>高阶相似性</a:t>
            </a:r>
            <a:r>
              <a:rPr lang="zh-CN" altLang="en-US" sz="1800" dirty="0">
                <a:latin typeface="Times New Roman" panose="02020603050405020304" pitchFamily="18" charset="0"/>
                <a:cs typeface="Times New Roman" panose="02020603050405020304" pitchFamily="18" charset="0"/>
              </a:rPr>
              <a:t>）。</a:t>
            </a:r>
            <a:endParaRPr lang="en-US" altLang="zh-CN" sz="1800" dirty="0">
              <a:latin typeface="Times New Roman" panose="02020603050405020304" pitchFamily="18" charset="0"/>
              <a:cs typeface="Times New Roman" panose="02020603050405020304" pitchFamily="18" charset="0"/>
            </a:endParaRPr>
          </a:p>
          <a:p>
            <a:pPr>
              <a:lnSpc>
                <a:spcPct val="150000"/>
              </a:lnSpc>
            </a:pPr>
            <a:r>
              <a:rPr lang="en-US" altLang="zh-CN" sz="1800" dirty="0" err="1">
                <a:latin typeface="Times New Roman" panose="02020603050405020304" pitchFamily="18" charset="0"/>
                <a:cs typeface="Times New Roman" panose="02020603050405020304" pitchFamily="18" charset="0"/>
              </a:rPr>
              <a:t>FISM</a:t>
            </a:r>
            <a:r>
              <a:rPr lang="zh-CN" altLang="en-US" sz="1800" dirty="0">
                <a:latin typeface="Times New Roman" panose="02020603050405020304" pitchFamily="18" charset="0"/>
                <a:cs typeface="Times New Roman" panose="02020603050405020304" pitchFamily="18" charset="0"/>
              </a:rPr>
              <a:t>通过在较小维度的潜在空间中映射值来学习相似性矩阵，</a:t>
            </a:r>
            <a:r>
              <a:rPr lang="zh-CN" altLang="en-US" sz="1800" dirty="0">
                <a:solidFill>
                  <a:srgbClr val="0000FF"/>
                </a:solidFill>
                <a:latin typeface="Times New Roman" panose="02020603050405020304" pitchFamily="18" charset="0"/>
                <a:cs typeface="Times New Roman" panose="02020603050405020304" pitchFamily="18" charset="0"/>
              </a:rPr>
              <a:t>隐含地学习</a:t>
            </a:r>
            <a:r>
              <a:rPr lang="en-US" altLang="zh-CN" sz="1800" dirty="0">
                <a:solidFill>
                  <a:srgbClr val="0000FF"/>
                </a:solidFill>
                <a:latin typeface="Times New Roman" panose="02020603050405020304" pitchFamily="18" charset="0"/>
                <a:cs typeface="Times New Roman" panose="02020603050405020304" pitchFamily="18" charset="0"/>
              </a:rPr>
              <a:t>item</a:t>
            </a:r>
            <a:r>
              <a:rPr lang="zh-CN" altLang="en-US" sz="1800" dirty="0">
                <a:solidFill>
                  <a:srgbClr val="0000FF"/>
                </a:solidFill>
                <a:latin typeface="Times New Roman" panose="02020603050405020304" pitchFamily="18" charset="0"/>
                <a:cs typeface="Times New Roman" panose="02020603050405020304" pitchFamily="18" charset="0"/>
              </a:rPr>
              <a:t>之间的传递关系</a:t>
            </a:r>
            <a:r>
              <a:rPr lang="zh-CN" altLang="en-US"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pPr marL="0" indent="0">
              <a:buNone/>
            </a:pPr>
            <a:endParaRPr lang="zh-CN" altLang="en-US" dirty="0">
              <a:latin typeface="Times New Roman" panose="02020603050405020304" pitchFamily="18" charset="0"/>
              <a:cs typeface="Times New Roman" panose="02020603050405020304" pitchFamily="18" charset="0"/>
            </a:endParaRPr>
          </a:p>
          <a:p>
            <a:pPr marL="0" indent="0">
              <a:buNone/>
            </a:pPr>
            <a:endParaRPr lang="zh-CN" altLang="en-US"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a:p>
            <a:pPr marL="0" indent="0">
              <a:buNone/>
            </a:pPr>
            <a:endParaRPr lang="zh-CN" altLang="en-US"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pPr lvl="1">
              <a:buNone/>
            </a:pPr>
            <a:endParaRPr lang="zh-CN" altLang="en-US"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293785" y="5008776"/>
            <a:ext cx="8930870" cy="953135"/>
          </a:xfrm>
          <a:prstGeom prst="rect">
            <a:avLst/>
          </a:prstGeom>
          <a:noFill/>
        </p:spPr>
        <p:txBody>
          <a:bodyPr wrap="square" rtlCol="0">
            <a:spAutoFit/>
          </a:bodyPr>
          <a:lstStyle/>
          <a:p>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X. Ning and G. </a:t>
            </a:r>
            <a:r>
              <a:rPr lang="en-US" altLang="zh-CN" sz="1400" dirty="0" err="1">
                <a:latin typeface="Times New Roman" panose="02020603050405020304" pitchFamily="18" charset="0"/>
                <a:ea typeface="黑体" panose="02010609060101010101" pitchFamily="49" charset="-122"/>
                <a:cs typeface="Times New Roman" panose="02020603050405020304" pitchFamily="18" charset="0"/>
              </a:rPr>
              <a:t>Karypis</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Slim: Sparse linear methods for top-n recommender systems. In </a:t>
            </a:r>
            <a:r>
              <a:rPr lang="en-US" altLang="zh-CN" sz="1400" i="1" dirty="0">
                <a:latin typeface="Times New Roman" panose="02020603050405020304" pitchFamily="18" charset="0"/>
                <a:ea typeface="黑体" panose="02010609060101010101" pitchFamily="49" charset="-122"/>
                <a:cs typeface="Times New Roman" panose="02020603050405020304" pitchFamily="18" charset="0"/>
              </a:rPr>
              <a:t>Data Mining</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i="1" dirty="0">
                <a:latin typeface="Times New Roman" panose="02020603050405020304" pitchFamily="18" charset="0"/>
                <a:ea typeface="黑体" panose="02010609060101010101" pitchFamily="49" charset="-122"/>
                <a:cs typeface="Times New Roman" panose="02020603050405020304" pitchFamily="18" charset="0"/>
              </a:rPr>
              <a:t>(ICDM), 2011 IEEE 11th International Conference on</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pages 497-506. IEEE, 2011. </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M. Deshpande and G. </a:t>
            </a:r>
            <a:r>
              <a:rPr lang="en-US" altLang="zh-CN" sz="1400" dirty="0" err="1">
                <a:latin typeface="Times New Roman" panose="02020603050405020304" pitchFamily="18" charset="0"/>
                <a:ea typeface="黑体" panose="02010609060101010101" pitchFamily="49" charset="-122"/>
                <a:cs typeface="Times New Roman" panose="02020603050405020304" pitchFamily="18" charset="0"/>
              </a:rPr>
              <a:t>Karypis</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Item-based top-n recommendation algorithms. </a:t>
            </a:r>
            <a:r>
              <a:rPr lang="en-US" altLang="zh-CN" sz="1400" i="1" dirty="0">
                <a:latin typeface="Times New Roman" panose="02020603050405020304" pitchFamily="18" charset="0"/>
                <a:ea typeface="黑体" panose="02010609060101010101" pitchFamily="49" charset="-122"/>
                <a:cs typeface="Times New Roman" panose="02020603050405020304" pitchFamily="18" charset="0"/>
              </a:rPr>
              <a:t>ACM Transactions on Information Systems (TOIS)</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22(1):143{177, 2004.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6.5</a:t>
            </a:r>
            <a:r>
              <a:rPr kumimoji="1" lang="zh-CN" altLang="en-US" b="0" dirty="0">
                <a:sym typeface="+mn-ea"/>
              </a:rPr>
              <a:t>、</a:t>
            </a:r>
            <a:r>
              <a:rPr kumimoji="1" lang="en-US" altLang="zh-CN" b="0" dirty="0" err="1">
                <a:sym typeface="+mn-ea"/>
              </a:rPr>
              <a:t>FISM</a:t>
            </a:r>
            <a:r>
              <a:rPr kumimoji="1" lang="zh-CN" altLang="en-US" b="0" dirty="0">
                <a:sym typeface="+mn-ea"/>
              </a:rPr>
              <a:t>算法</a:t>
            </a:r>
            <a:r>
              <a:rPr kumimoji="1" lang="en-US" altLang="zh-CN" b="0" dirty="0">
                <a:sym typeface="+mn-ea"/>
              </a:rPr>
              <a:t>——</a:t>
            </a:r>
            <a:r>
              <a:rPr kumimoji="1" lang="zh-CN" altLang="en-US" b="0" dirty="0">
                <a:sym typeface="+mn-ea"/>
              </a:rPr>
              <a:t>基本思想</a:t>
            </a:r>
            <a:endParaRPr kumimoji="1" lang="zh-CN" altLang="en-US" b="0" dirty="0">
              <a:sym typeface="+mn-ea"/>
            </a:endParaRPr>
          </a:p>
        </p:txBody>
      </p:sp>
      <p:sp>
        <p:nvSpPr>
          <p:cNvPr id="3" name="文本占位符 2"/>
          <p:cNvSpPr>
            <a:spLocks noGrp="1"/>
          </p:cNvSpPr>
          <p:nvPr>
            <p:ph type="body" idx="1"/>
          </p:nvPr>
        </p:nvSpPr>
        <p:spPr>
          <a:xfrm>
            <a:off x="962527" y="1155033"/>
            <a:ext cx="9885582" cy="5309937"/>
          </a:xfrm>
        </p:spPr>
        <p:txBody>
          <a:bodyPr>
            <a:normAutofit lnSpcReduction="10000"/>
          </a:bodyPr>
          <a:lstStyle/>
          <a:p>
            <a:pPr marL="0" indent="0" eaLnBrk="1" fontAlgn="auto" hangingPunct="1">
              <a:lnSpc>
                <a:spcPct val="150000"/>
              </a:lnSpc>
              <a:spcAft>
                <a:spcPts val="600"/>
              </a:spcAft>
              <a:buNone/>
            </a:pPr>
            <a:r>
              <a:rPr lang="zh-CN" altLang="en-US" sz="1600" dirty="0">
                <a:solidFill>
                  <a:srgbClr val="0000FF"/>
                </a:solidFill>
                <a:latin typeface="Times New Roman" panose="02020603050405020304" pitchFamily="18" charset="0"/>
                <a:cs typeface="Times New Roman" panose="02020603050405020304" pitchFamily="18" charset="0"/>
              </a:rPr>
              <a:t>讨论：为什么</a:t>
            </a:r>
            <a:r>
              <a:rPr lang="en-US" altLang="zh-CN" sz="1600" dirty="0">
                <a:solidFill>
                  <a:srgbClr val="0000FF"/>
                </a:solidFill>
                <a:latin typeface="Times New Roman" panose="02020603050405020304" pitchFamily="18" charset="0"/>
                <a:cs typeface="Times New Roman" panose="02020603050405020304" pitchFamily="18" charset="0"/>
              </a:rPr>
              <a:t>FISM</a:t>
            </a:r>
            <a:r>
              <a:rPr lang="zh-CN" altLang="en-US" sz="1600" dirty="0">
                <a:solidFill>
                  <a:srgbClr val="0000FF"/>
                </a:solidFill>
                <a:latin typeface="Times New Roman" panose="02020603050405020304" pitchFamily="18" charset="0"/>
                <a:cs typeface="Times New Roman" panose="02020603050405020304" pitchFamily="18" charset="0"/>
              </a:rPr>
              <a:t>比</a:t>
            </a:r>
            <a:r>
              <a:rPr lang="en-US" altLang="zh-CN" sz="1600" dirty="0">
                <a:solidFill>
                  <a:srgbClr val="0000FF"/>
                </a:solidFill>
                <a:latin typeface="Times New Roman" panose="02020603050405020304" pitchFamily="18" charset="0"/>
                <a:cs typeface="Times New Roman" panose="02020603050405020304" pitchFamily="18" charset="0"/>
              </a:rPr>
              <a:t>SLIM</a:t>
            </a:r>
            <a:r>
              <a:rPr lang="zh-CN" altLang="en-US" sz="1600" dirty="0">
                <a:solidFill>
                  <a:srgbClr val="0000FF"/>
                </a:solidFill>
                <a:latin typeface="Times New Roman" panose="02020603050405020304" pitchFamily="18" charset="0"/>
                <a:cs typeface="Times New Roman" panose="02020603050405020304" pitchFamily="18" charset="0"/>
              </a:rPr>
              <a:t>效果更好？</a:t>
            </a:r>
            <a:endParaRPr lang="zh-CN" altLang="en-US" sz="1600" dirty="0">
              <a:solidFill>
                <a:srgbClr val="0000FF"/>
              </a:solidFill>
              <a:latin typeface="Times New Roman" panose="02020603050405020304" pitchFamily="18" charset="0"/>
              <a:cs typeface="Times New Roman" panose="02020603050405020304" pitchFamily="18" charset="0"/>
            </a:endParaRPr>
          </a:p>
          <a:p>
            <a:pPr marL="0" indent="0" eaLnBrk="1" fontAlgn="auto" hangingPunct="1">
              <a:lnSpc>
                <a:spcPct val="150000"/>
              </a:lnSpc>
              <a:spcAft>
                <a:spcPts val="600"/>
              </a:spcAft>
              <a:buNone/>
            </a:pPr>
            <a:r>
              <a:rPr lang="en-US" altLang="zh-CN" sz="1600" dirty="0">
                <a:latin typeface="Times New Roman" panose="02020603050405020304" pitchFamily="18" charset="0"/>
                <a:cs typeface="Times New Roman" panose="02020603050405020304" pitchFamily="18" charset="0"/>
              </a:rPr>
              <a:t>	SLIM</a:t>
            </a:r>
            <a:r>
              <a:rPr lang="zh-CN" altLang="en-US" sz="1600" dirty="0">
                <a:latin typeface="Times New Roman" panose="02020603050405020304" pitchFamily="18" charset="0"/>
                <a:cs typeface="Times New Roman" panose="02020603050405020304" pitchFamily="18" charset="0"/>
              </a:rPr>
              <a:t>模型的核心是通过机器学习的方法来学习一个相似度矩阵，而</a:t>
            </a:r>
            <a:r>
              <a:rPr lang="en-US" altLang="zh-CN" sz="1600" dirty="0">
                <a:latin typeface="Times New Roman" panose="02020603050405020304" pitchFamily="18" charset="0"/>
                <a:cs typeface="Times New Roman" panose="02020603050405020304" pitchFamily="18" charset="0"/>
              </a:rPr>
              <a:t>FISM</a:t>
            </a:r>
            <a:r>
              <a:rPr lang="zh-CN" altLang="en-US" sz="1600" dirty="0">
                <a:latin typeface="Times New Roman" panose="02020603050405020304" pitchFamily="18" charset="0"/>
                <a:cs typeface="Times New Roman" panose="02020603050405020304" pitchFamily="18" charset="0"/>
              </a:rPr>
              <a:t>模型的核心是通过机器学习的方法来学习两个物品子矩阵，同时两个物品子矩阵的乘积即为相似度矩阵，相当于</a:t>
            </a:r>
            <a:r>
              <a:rPr lang="zh-CN" altLang="en-US" sz="1600" dirty="0">
                <a:solidFill>
                  <a:srgbClr val="0000FF"/>
                </a:solidFill>
                <a:latin typeface="Times New Roman" panose="02020603050405020304" pitchFamily="18" charset="0"/>
                <a:cs typeface="Times New Roman" panose="02020603050405020304" pitchFamily="18" charset="0"/>
              </a:rPr>
              <a:t>将</a:t>
            </a:r>
            <a:r>
              <a:rPr lang="en-US" altLang="zh-CN" sz="1600" dirty="0">
                <a:solidFill>
                  <a:srgbClr val="0000FF"/>
                </a:solidFill>
                <a:latin typeface="Times New Roman" panose="02020603050405020304" pitchFamily="18" charset="0"/>
                <a:cs typeface="Times New Roman" panose="02020603050405020304" pitchFamily="18" charset="0"/>
              </a:rPr>
              <a:t>SLIM</a:t>
            </a:r>
            <a:r>
              <a:rPr lang="zh-CN" altLang="en-US" sz="1600" dirty="0">
                <a:solidFill>
                  <a:srgbClr val="0000FF"/>
                </a:solidFill>
                <a:latin typeface="Times New Roman" panose="02020603050405020304" pitchFamily="18" charset="0"/>
                <a:cs typeface="Times New Roman" panose="02020603050405020304" pitchFamily="18" charset="0"/>
              </a:rPr>
              <a:t>中的相似度矩阵分解成了两个低维度的子矩阵</a:t>
            </a:r>
            <a:r>
              <a:rPr lang="zh-CN" altLang="en-US" sz="1600" dirty="0">
                <a:latin typeface="Times New Roman" panose="02020603050405020304" pitchFamily="18" charset="0"/>
                <a:cs typeface="Times New Roman" panose="02020603050405020304" pitchFamily="18" charset="0"/>
              </a:rPr>
              <a:t>，那么为什么这样的分解操作可以提升模型的表现？</a:t>
            </a:r>
            <a:endParaRPr lang="en-US" altLang="zh-CN" sz="1600" dirty="0">
              <a:latin typeface="Times New Roman" panose="02020603050405020304" pitchFamily="18" charset="0"/>
              <a:cs typeface="Times New Roman" panose="02020603050405020304" pitchFamily="18" charset="0"/>
            </a:endParaRPr>
          </a:p>
          <a:p>
            <a:pPr indent="0" eaLnBrk="1" fontAlgn="auto" hangingPunct="1">
              <a:lnSpc>
                <a:spcPct val="150000"/>
              </a:lnSpc>
              <a:spcAft>
                <a:spcPts val="600"/>
              </a:spcAft>
            </a:pPr>
            <a:r>
              <a:rPr lang="zh-CN" altLang="en-US" sz="1600" dirty="0">
                <a:solidFill>
                  <a:srgbClr val="0000FF"/>
                </a:solidFill>
                <a:latin typeface="Times New Roman" panose="02020603050405020304" pitchFamily="18" charset="0"/>
                <a:cs typeface="Times New Roman" panose="02020603050405020304" pitchFamily="18" charset="0"/>
              </a:rPr>
              <a:t>解释</a:t>
            </a:r>
            <a:r>
              <a:rPr lang="en-US" altLang="zh-CN" sz="1600" dirty="0">
                <a:solidFill>
                  <a:srgbClr val="0000FF"/>
                </a:solidFill>
                <a:latin typeface="Times New Roman" panose="02020603050405020304" pitchFamily="18" charset="0"/>
                <a:cs typeface="Times New Roman" panose="02020603050405020304" pitchFamily="18" charset="0"/>
              </a:rPr>
              <a:t>1</a:t>
            </a:r>
            <a:r>
              <a:rPr lang="zh-CN" altLang="en-US" sz="1600" dirty="0">
                <a:solidFill>
                  <a:srgbClr val="0000FF"/>
                </a:solidFill>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SLIM</a:t>
            </a:r>
            <a:r>
              <a:rPr lang="zh-CN" altLang="en-US" sz="1600" dirty="0">
                <a:latin typeface="Times New Roman" panose="02020603050405020304" pitchFamily="18" charset="0"/>
                <a:cs typeface="Times New Roman" panose="02020603050405020304" pitchFamily="18" charset="0"/>
              </a:rPr>
              <a:t>方法预测一个用户对于一个物品的评分时，仅仅利用到了用户曾经直接交互过的物品，没有交互过的物品是不参与评分的计算的。然而值得一提的是，</a:t>
            </a:r>
            <a:r>
              <a:rPr lang="zh-CN" altLang="en-US" sz="1600" dirty="0">
                <a:solidFill>
                  <a:srgbClr val="0000FF"/>
                </a:solidFill>
                <a:latin typeface="Times New Roman" panose="02020603050405020304" pitchFamily="18" charset="0"/>
                <a:cs typeface="Times New Roman" panose="02020603050405020304" pitchFamily="18" charset="0"/>
              </a:rPr>
              <a:t>没有直接交互的物品和当前用户也可能存在某种（隐含的）相关性关系</a:t>
            </a:r>
            <a:r>
              <a:rPr lang="zh-CN" altLang="en-US" sz="1600" dirty="0">
                <a:latin typeface="Times New Roman" panose="02020603050405020304" pitchFamily="18" charset="0"/>
                <a:cs typeface="Times New Roman" panose="02020603050405020304" pitchFamily="18" charset="0"/>
              </a:rPr>
              <a:t>，我们稍后会使用示意图来表示这个问题。</a:t>
            </a:r>
            <a:endParaRPr lang="en-US" altLang="zh-CN" sz="1600" dirty="0">
              <a:latin typeface="Times New Roman" panose="02020603050405020304" pitchFamily="18" charset="0"/>
              <a:cs typeface="Times New Roman" panose="02020603050405020304" pitchFamily="18" charset="0"/>
            </a:endParaRPr>
          </a:p>
          <a:p>
            <a:pPr indent="0" eaLnBrk="1" fontAlgn="auto" hangingPunct="1">
              <a:lnSpc>
                <a:spcPct val="150000"/>
              </a:lnSpc>
              <a:spcAft>
                <a:spcPts val="600"/>
              </a:spcAft>
            </a:pPr>
            <a:r>
              <a:rPr lang="zh-CN" altLang="en-US" sz="1600" dirty="0">
                <a:solidFill>
                  <a:srgbClr val="0000FF"/>
                </a:solidFill>
                <a:latin typeface="Times New Roman" panose="02020603050405020304" pitchFamily="18" charset="0"/>
                <a:cs typeface="Times New Roman" panose="02020603050405020304" pitchFamily="18" charset="0"/>
              </a:rPr>
              <a:t>解释</a:t>
            </a:r>
            <a:r>
              <a:rPr lang="en-US" altLang="zh-CN" sz="1600" dirty="0">
                <a:solidFill>
                  <a:srgbClr val="0000FF"/>
                </a:solidFill>
                <a:latin typeface="Times New Roman" panose="02020603050405020304" pitchFamily="18" charset="0"/>
                <a:cs typeface="Times New Roman" panose="02020603050405020304" pitchFamily="18" charset="0"/>
              </a:rPr>
              <a:t>2</a:t>
            </a:r>
            <a:r>
              <a:rPr lang="zh-CN" altLang="en-US" sz="1600" dirty="0">
                <a:solidFill>
                  <a:srgbClr val="0000FF"/>
                </a:solidFill>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FISM</a:t>
            </a:r>
            <a:r>
              <a:rPr lang="zh-CN" altLang="en-US" sz="1600" dirty="0">
                <a:latin typeface="Times New Roman" panose="02020603050405020304" pitchFamily="18" charset="0"/>
                <a:cs typeface="Times New Roman" panose="02020603050405020304" pitchFamily="18" charset="0"/>
              </a:rPr>
              <a:t>方法通过分解相似度矩阵，将这些可能存在的直接的、间接的相关性关系融入到了隐因子的学习中，使得在评分计算中，包含了更多的交互信息，即使是用户从未交互过的物品，在</a:t>
            </a:r>
            <a:r>
              <a:rPr lang="zh-CN" altLang="en-US" sz="1600" dirty="0">
                <a:solidFill>
                  <a:srgbClr val="0000FF"/>
                </a:solidFill>
                <a:latin typeface="Times New Roman" panose="02020603050405020304" pitchFamily="18" charset="0"/>
                <a:cs typeface="Times New Roman" panose="02020603050405020304" pitchFamily="18" charset="0"/>
              </a:rPr>
              <a:t>计算之后</a:t>
            </a:r>
            <a:r>
              <a:rPr lang="zh-CN" altLang="en-US" sz="1600" dirty="0">
                <a:latin typeface="Times New Roman" panose="02020603050405020304" pitchFamily="18" charset="0"/>
                <a:cs typeface="Times New Roman" panose="02020603050405020304" pitchFamily="18" charset="0"/>
              </a:rPr>
              <a:t>也会有对应的得分，不像</a:t>
            </a:r>
            <a:r>
              <a:rPr lang="en-US" altLang="zh-CN" sz="1600" dirty="0">
                <a:latin typeface="Times New Roman" panose="02020603050405020304" pitchFamily="18" charset="0"/>
                <a:cs typeface="Times New Roman" panose="02020603050405020304" pitchFamily="18" charset="0"/>
              </a:rPr>
              <a:t>SLIM</a:t>
            </a:r>
            <a:r>
              <a:rPr lang="zh-CN" altLang="en-US" sz="1600" dirty="0">
                <a:latin typeface="Times New Roman" panose="02020603050405020304" pitchFamily="18" charset="0"/>
                <a:cs typeface="Times New Roman" panose="02020603050405020304" pitchFamily="18" charset="0"/>
              </a:rPr>
              <a:t>那样直接置</a:t>
            </a:r>
            <a:r>
              <a:rPr lang="en-US" altLang="zh-CN" sz="1600" dirty="0">
                <a:latin typeface="Times New Roman" panose="02020603050405020304" pitchFamily="18" charset="0"/>
                <a:cs typeface="Times New Roman" panose="02020603050405020304" pitchFamily="18" charset="0"/>
              </a:rPr>
              <a:t>0</a:t>
            </a:r>
            <a:r>
              <a:rPr lang="zh-CN" altLang="en-US" sz="1600" dirty="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a:p>
            <a:pPr indent="0" eaLnBrk="1" fontAlgn="auto" hangingPunct="1">
              <a:lnSpc>
                <a:spcPct val="150000"/>
              </a:lnSpc>
              <a:spcAft>
                <a:spcPts val="600"/>
              </a:spcAft>
            </a:pPr>
            <a:endParaRPr lang="en-US" altLang="zh-CN" sz="1600" dirty="0">
              <a:latin typeface="Times New Roman" panose="02020603050405020304" pitchFamily="18" charset="0"/>
              <a:cs typeface="Times New Roman" panose="02020603050405020304" pitchFamily="18" charset="0"/>
            </a:endParaRPr>
          </a:p>
          <a:p>
            <a:pPr marL="0" indent="0" eaLnBrk="1" fontAlgn="auto" hangingPunct="1">
              <a:lnSpc>
                <a:spcPct val="150000"/>
              </a:lnSpc>
              <a:spcAft>
                <a:spcPts val="600"/>
              </a:spcAft>
              <a:buNone/>
            </a:pPr>
            <a:endParaRPr lang="zh-CN" altLang="en-US" sz="1600" dirty="0">
              <a:latin typeface="Times New Roman" panose="02020603050405020304" pitchFamily="18" charset="0"/>
              <a:cs typeface="Times New Roman" panose="02020603050405020304" pitchFamily="18" charset="0"/>
            </a:endParaRPr>
          </a:p>
          <a:p>
            <a:pPr marL="0" indent="0" eaLnBrk="1" fontAlgn="auto" hangingPunct="1">
              <a:lnSpc>
                <a:spcPct val="150000"/>
              </a:lnSpc>
              <a:spcAft>
                <a:spcPts val="600"/>
              </a:spcAft>
              <a:buNone/>
            </a:pPr>
            <a:endParaRPr lang="zh-CN" altLang="en-US" sz="1600" dirty="0">
              <a:latin typeface="Times New Roman" panose="02020603050405020304" pitchFamily="18" charset="0"/>
              <a:cs typeface="Times New Roman" panose="02020603050405020304" pitchFamily="18" charset="0"/>
            </a:endParaRPr>
          </a:p>
          <a:p>
            <a:pPr indent="0" eaLnBrk="1" fontAlgn="auto" hangingPunct="1">
              <a:lnSpc>
                <a:spcPct val="150000"/>
              </a:lnSpc>
              <a:spcAft>
                <a:spcPts val="600"/>
              </a:spcAft>
            </a:pPr>
            <a:endParaRPr lang="en-US" altLang="zh-CN" sz="1600" dirty="0">
              <a:latin typeface="Times New Roman" panose="02020603050405020304" pitchFamily="18" charset="0"/>
              <a:cs typeface="Times New Roman" panose="02020603050405020304" pitchFamily="18" charset="0"/>
            </a:endParaRPr>
          </a:p>
          <a:p>
            <a:pPr indent="0" eaLnBrk="1" fontAlgn="auto" hangingPunct="1">
              <a:lnSpc>
                <a:spcPct val="150000"/>
              </a:lnSpc>
              <a:spcAft>
                <a:spcPts val="600"/>
              </a:spcAft>
            </a:pPr>
            <a:endParaRPr lang="en-US" altLang="zh-CN" sz="1600" dirty="0">
              <a:latin typeface="Times New Roman" panose="02020603050405020304" pitchFamily="18" charset="0"/>
              <a:cs typeface="Times New Roman" panose="02020603050405020304" pitchFamily="18" charset="0"/>
            </a:endParaRPr>
          </a:p>
          <a:p>
            <a:pPr indent="0" eaLnBrk="1" fontAlgn="auto" hangingPunct="1">
              <a:lnSpc>
                <a:spcPct val="150000"/>
              </a:lnSpc>
              <a:spcAft>
                <a:spcPts val="600"/>
              </a:spcAft>
            </a:pPr>
            <a:endParaRPr lang="zh-CN" altLang="en-US" sz="1600" dirty="0">
              <a:latin typeface="Times New Roman" panose="02020603050405020304" pitchFamily="18" charset="0"/>
              <a:cs typeface="Times New Roman" panose="02020603050405020304" pitchFamily="18" charset="0"/>
            </a:endParaRPr>
          </a:p>
          <a:p>
            <a:pPr indent="0" eaLnBrk="1" fontAlgn="auto" hangingPunct="1">
              <a:lnSpc>
                <a:spcPct val="150000"/>
              </a:lnSpc>
              <a:spcAft>
                <a:spcPts val="600"/>
              </a:spcAft>
            </a:pPr>
            <a:endParaRPr lang="en-US" altLang="zh-CN" sz="1600" dirty="0">
              <a:latin typeface="Times New Roman" panose="02020603050405020304" pitchFamily="18" charset="0"/>
              <a:cs typeface="Times New Roman" panose="02020603050405020304" pitchFamily="18" charset="0"/>
            </a:endParaRPr>
          </a:p>
          <a:p>
            <a:pPr indent="0" eaLnBrk="1" fontAlgn="auto" hangingPunct="1">
              <a:lnSpc>
                <a:spcPct val="150000"/>
              </a:lnSpc>
              <a:spcAft>
                <a:spcPts val="600"/>
              </a:spcAft>
            </a:pPr>
            <a:endParaRPr lang="en-US" altLang="zh-CN" sz="1600" dirty="0">
              <a:latin typeface="Times New Roman" panose="02020603050405020304" pitchFamily="18" charset="0"/>
              <a:cs typeface="Times New Roman" panose="02020603050405020304" pitchFamily="18" charset="0"/>
            </a:endParaRPr>
          </a:p>
          <a:p>
            <a:pPr indent="0" eaLnBrk="1" fontAlgn="auto" hangingPunct="1">
              <a:lnSpc>
                <a:spcPct val="150000"/>
              </a:lnSpc>
              <a:spcAft>
                <a:spcPts val="600"/>
              </a:spcAft>
            </a:pPr>
            <a:endParaRPr lang="zh-CN" altLang="en-US" sz="1600" dirty="0">
              <a:latin typeface="Times New Roman" panose="02020603050405020304" pitchFamily="18" charset="0"/>
              <a:cs typeface="Times New Roman" panose="02020603050405020304" pitchFamily="18" charset="0"/>
            </a:endParaRPr>
          </a:p>
          <a:p>
            <a:pPr marL="0" indent="0" eaLnBrk="1" fontAlgn="auto" hangingPunct="1">
              <a:lnSpc>
                <a:spcPct val="150000"/>
              </a:lnSpc>
              <a:spcAft>
                <a:spcPts val="600"/>
              </a:spcAft>
              <a:buNone/>
            </a:pPr>
            <a:endParaRPr lang="zh-CN" altLang="en-US" sz="1600" dirty="0">
              <a:latin typeface="Times New Roman" panose="02020603050405020304" pitchFamily="18" charset="0"/>
              <a:cs typeface="Times New Roman" panose="02020603050405020304" pitchFamily="18" charset="0"/>
            </a:endParaRPr>
          </a:p>
          <a:p>
            <a:pPr indent="0" eaLnBrk="1" fontAlgn="auto" hangingPunct="1">
              <a:lnSpc>
                <a:spcPct val="150000"/>
              </a:lnSpc>
              <a:spcAft>
                <a:spcPts val="600"/>
              </a:spcAft>
            </a:pPr>
            <a:endParaRPr lang="en-US" altLang="zh-CN" sz="1600" dirty="0">
              <a:latin typeface="Times New Roman" panose="02020603050405020304" pitchFamily="18" charset="0"/>
              <a:cs typeface="Times New Roman" panose="02020603050405020304" pitchFamily="18" charset="0"/>
            </a:endParaRPr>
          </a:p>
          <a:p>
            <a:pPr lvl="1" indent="0" eaLnBrk="1" fontAlgn="auto" hangingPunct="1">
              <a:lnSpc>
                <a:spcPct val="150000"/>
              </a:lnSpc>
              <a:spcAft>
                <a:spcPts val="600"/>
              </a:spcAft>
              <a:buNone/>
            </a:pPr>
            <a:endParaRPr lang="zh-CN" altLang="en-US" sz="1400" dirty="0">
              <a:latin typeface="Times New Roman" panose="02020603050405020304" pitchFamily="18" charset="0"/>
              <a:cs typeface="Times New Roman" panose="02020603050405020304" pitchFamily="18" charset="0"/>
            </a:endParaRPr>
          </a:p>
          <a:p>
            <a:pPr indent="0" eaLnBrk="1" fontAlgn="auto" hangingPunct="1">
              <a:lnSpc>
                <a:spcPct val="150000"/>
              </a:lnSpc>
              <a:spcAft>
                <a:spcPts val="600"/>
              </a:spcAft>
            </a:pPr>
            <a:endParaRPr lang="en-US" altLang="zh-CN" sz="1600" dirty="0">
              <a:latin typeface="Times New Roman" panose="02020603050405020304" pitchFamily="18" charset="0"/>
              <a:cs typeface="Times New Roman" panose="02020603050405020304" pitchFamily="18" charset="0"/>
            </a:endParaRPr>
          </a:p>
          <a:p>
            <a:pPr indent="0" eaLnBrk="1" fontAlgn="auto" hangingPunct="1">
              <a:lnSpc>
                <a:spcPct val="150000"/>
              </a:lnSpc>
              <a:spcAft>
                <a:spcPts val="600"/>
              </a:spcAft>
            </a:pPr>
            <a:endParaRPr lang="zh-CN" altLang="en-US" sz="1600" dirty="0">
              <a:latin typeface="Times New Roman" panose="02020603050405020304" pitchFamily="18" charset="0"/>
              <a:cs typeface="Times New Roman" panose="02020603050405020304" pitchFamily="18" charset="0"/>
            </a:endParaRPr>
          </a:p>
          <a:p>
            <a:pPr indent="0" eaLnBrk="1" fontAlgn="auto" hangingPunct="1">
              <a:lnSpc>
                <a:spcPct val="150000"/>
              </a:lnSpc>
              <a:spcAft>
                <a:spcPts val="600"/>
              </a:spcAft>
            </a:pPr>
            <a:endParaRPr lang="zh-CN" altLang="en-US" sz="1600" dirty="0">
              <a:latin typeface="Times New Roman" panose="02020603050405020304" pitchFamily="18" charset="0"/>
              <a:cs typeface="Times New Roman" panose="02020603050405020304" pitchFamily="18" charset="0"/>
            </a:endParaRPr>
          </a:p>
          <a:p>
            <a:endParaRPr lang="zh-CN" altLang="en-US" sz="1600" dirty="0">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6.5</a:t>
            </a:r>
            <a:r>
              <a:rPr kumimoji="1" lang="zh-CN" altLang="en-US" b="0" dirty="0">
                <a:sym typeface="+mn-ea"/>
              </a:rPr>
              <a:t>、</a:t>
            </a:r>
            <a:r>
              <a:rPr kumimoji="1" lang="en-US" altLang="zh-CN" b="0" dirty="0" err="1">
                <a:sym typeface="+mn-ea"/>
              </a:rPr>
              <a:t>FISM</a:t>
            </a:r>
            <a:r>
              <a:rPr kumimoji="1" lang="zh-CN" altLang="en-US" b="0" dirty="0">
                <a:sym typeface="+mn-ea"/>
              </a:rPr>
              <a:t>算法</a:t>
            </a:r>
            <a:r>
              <a:rPr kumimoji="1" lang="en-US" altLang="zh-CN" b="0" dirty="0">
                <a:sym typeface="+mn-ea"/>
              </a:rPr>
              <a:t>——</a:t>
            </a:r>
            <a:r>
              <a:rPr kumimoji="1" lang="zh-CN" altLang="en-US" b="0" dirty="0">
                <a:sym typeface="+mn-ea"/>
              </a:rPr>
              <a:t>基本思想</a:t>
            </a:r>
            <a:endParaRPr kumimoji="1" lang="zh-CN" altLang="en-US" b="0" dirty="0">
              <a:sym typeface="+mn-ea"/>
            </a:endParaRPr>
          </a:p>
        </p:txBody>
      </p:sp>
      <p:sp>
        <p:nvSpPr>
          <p:cNvPr id="3" name="文本占位符 2"/>
          <p:cNvSpPr>
            <a:spLocks noGrp="1"/>
          </p:cNvSpPr>
          <p:nvPr>
            <p:ph type="body" idx="1"/>
          </p:nvPr>
        </p:nvSpPr>
        <p:spPr>
          <a:xfrm>
            <a:off x="962660" y="1155065"/>
            <a:ext cx="10306050" cy="5309870"/>
          </a:xfrm>
        </p:spPr>
        <p:txBody>
          <a:bodyPr>
            <a:normAutofit/>
          </a:bodyPr>
          <a:lstStyle/>
          <a:p>
            <a:pPr marL="0" indent="0" eaLnBrk="1" fontAlgn="auto" hangingPunct="1">
              <a:lnSpc>
                <a:spcPct val="150000"/>
              </a:lnSpc>
              <a:buNone/>
            </a:pPr>
            <a:r>
              <a:rPr lang="zh-CN" altLang="en-US" sz="1800" dirty="0">
                <a:solidFill>
                  <a:srgbClr val="0000FF"/>
                </a:solidFill>
                <a:latin typeface="Times New Roman" panose="02020603050405020304" pitchFamily="18" charset="0"/>
                <a:cs typeface="Times New Roman" panose="02020603050405020304" pitchFamily="18" charset="0"/>
              </a:rPr>
              <a:t>讨论：为什么</a:t>
            </a:r>
            <a:r>
              <a:rPr lang="en-US" altLang="zh-CN" sz="1800" dirty="0">
                <a:solidFill>
                  <a:srgbClr val="0000FF"/>
                </a:solidFill>
                <a:latin typeface="Times New Roman" panose="02020603050405020304" pitchFamily="18" charset="0"/>
                <a:cs typeface="Times New Roman" panose="02020603050405020304" pitchFamily="18" charset="0"/>
              </a:rPr>
              <a:t>FISM</a:t>
            </a:r>
            <a:r>
              <a:rPr lang="zh-CN" altLang="en-US" sz="1800" dirty="0">
                <a:solidFill>
                  <a:srgbClr val="0000FF"/>
                </a:solidFill>
                <a:latin typeface="Times New Roman" panose="02020603050405020304" pitchFamily="18" charset="0"/>
                <a:cs typeface="Times New Roman" panose="02020603050405020304" pitchFamily="18" charset="0"/>
              </a:rPr>
              <a:t>比</a:t>
            </a:r>
            <a:r>
              <a:rPr lang="en-US" altLang="zh-CN" sz="1800" dirty="0">
                <a:solidFill>
                  <a:srgbClr val="0000FF"/>
                </a:solidFill>
                <a:latin typeface="Times New Roman" panose="02020603050405020304" pitchFamily="18" charset="0"/>
                <a:cs typeface="Times New Roman" panose="02020603050405020304" pitchFamily="18" charset="0"/>
              </a:rPr>
              <a:t>SLIM</a:t>
            </a:r>
            <a:r>
              <a:rPr lang="zh-CN" altLang="en-US" sz="1800" dirty="0">
                <a:solidFill>
                  <a:srgbClr val="0000FF"/>
                </a:solidFill>
                <a:latin typeface="Times New Roman" panose="02020603050405020304" pitchFamily="18" charset="0"/>
                <a:cs typeface="Times New Roman" panose="02020603050405020304" pitchFamily="18" charset="0"/>
              </a:rPr>
              <a:t>效果更好？</a:t>
            </a:r>
            <a:endParaRPr lang="zh-CN" altLang="en-US" sz="1800" dirty="0">
              <a:solidFill>
                <a:srgbClr val="0000FF"/>
              </a:solidFill>
              <a:latin typeface="Times New Roman" panose="02020603050405020304" pitchFamily="18" charset="0"/>
              <a:cs typeface="Times New Roman" panose="02020603050405020304" pitchFamily="18" charset="0"/>
            </a:endParaRPr>
          </a:p>
          <a:p>
            <a:pPr indent="0" eaLnBrk="1" fontAlgn="auto" hangingPunct="1">
              <a:lnSpc>
                <a:spcPct val="150000"/>
              </a:lnSpc>
            </a:pPr>
            <a:r>
              <a:rPr lang="zh-CN" altLang="en-US" sz="1800" dirty="0">
                <a:latin typeface="Times New Roman" panose="02020603050405020304" pitchFamily="18" charset="0"/>
                <a:cs typeface="Times New Roman" panose="02020603050405020304" pitchFamily="18" charset="0"/>
              </a:rPr>
              <a:t>示意图：和用户偏好相关的物品</a:t>
            </a:r>
            <a:r>
              <a:rPr lang="en-US" altLang="zh-CN" sz="1800" dirty="0">
                <a:latin typeface="Times New Roman" panose="02020603050405020304" pitchFamily="18" charset="0"/>
                <a:cs typeface="Times New Roman" panose="02020603050405020304" pitchFamily="18" charset="0"/>
              </a:rPr>
              <a:t>, user1</a:t>
            </a:r>
            <a:r>
              <a:rPr lang="zh-CN" altLang="en-US" sz="1800" dirty="0">
                <a:latin typeface="Times New Roman" panose="02020603050405020304" pitchFamily="18" charset="0"/>
                <a:cs typeface="Times New Roman" panose="02020603050405020304" pitchFamily="18" charset="0"/>
              </a:rPr>
              <a:t>是目标用户，</a:t>
            </a:r>
            <a:r>
              <a:rPr lang="en-US" altLang="zh-CN" sz="1800" dirty="0">
                <a:latin typeface="Times New Roman" panose="02020603050405020304" pitchFamily="18" charset="0"/>
                <a:cs typeface="Times New Roman" panose="02020603050405020304" pitchFamily="18" charset="0"/>
              </a:rPr>
              <a:t>item1-3</a:t>
            </a:r>
            <a:r>
              <a:rPr lang="zh-CN" altLang="en-US" sz="1800" dirty="0">
                <a:latin typeface="Times New Roman" panose="02020603050405020304" pitchFamily="18" charset="0"/>
                <a:cs typeface="Times New Roman" panose="02020603050405020304" pitchFamily="18" charset="0"/>
              </a:rPr>
              <a:t>是</a:t>
            </a:r>
            <a:r>
              <a:rPr lang="en-US" altLang="zh-CN" sz="1800" dirty="0">
                <a:latin typeface="Times New Roman" panose="02020603050405020304" pitchFamily="18" charset="0"/>
                <a:cs typeface="Times New Roman" panose="02020603050405020304" pitchFamily="18" charset="0"/>
              </a:rPr>
              <a:t>user1</a:t>
            </a:r>
            <a:r>
              <a:rPr lang="zh-CN" altLang="en-US" sz="1800" dirty="0">
                <a:latin typeface="Times New Roman" panose="02020603050405020304" pitchFamily="18" charset="0"/>
                <a:cs typeface="Times New Roman" panose="02020603050405020304" pitchFamily="18" charset="0"/>
              </a:rPr>
              <a:t>直接交互的物品</a:t>
            </a:r>
            <a:endParaRPr lang="en-US" altLang="zh-CN" sz="1800" dirty="0">
              <a:latin typeface="Times New Roman" panose="02020603050405020304" pitchFamily="18" charset="0"/>
              <a:cs typeface="Times New Roman" panose="02020603050405020304" pitchFamily="18" charset="0"/>
            </a:endParaRPr>
          </a:p>
          <a:p>
            <a:pPr marL="0" indent="0">
              <a:buNone/>
            </a:pPr>
            <a:endParaRPr lang="zh-CN" altLang="en-US" sz="1800" dirty="0">
              <a:latin typeface="Times New Roman" panose="02020603050405020304" pitchFamily="18" charset="0"/>
              <a:cs typeface="Times New Roman" panose="02020603050405020304" pitchFamily="18" charset="0"/>
            </a:endParaRPr>
          </a:p>
          <a:p>
            <a:pPr marL="0" indent="0">
              <a:buNone/>
            </a:pPr>
            <a:endParaRPr lang="zh-CN" altLang="en-US" sz="1800" dirty="0">
              <a:latin typeface="Times New Roman" panose="02020603050405020304" pitchFamily="18" charset="0"/>
              <a:cs typeface="Times New Roman" panose="02020603050405020304" pitchFamily="18" charset="0"/>
            </a:endParaRPr>
          </a:p>
          <a:p>
            <a:endParaRPr lang="en-US" altLang="zh-CN" sz="1800" dirty="0">
              <a:latin typeface="Times New Roman" panose="02020603050405020304" pitchFamily="18" charset="0"/>
              <a:cs typeface="Times New Roman" panose="02020603050405020304" pitchFamily="18" charset="0"/>
            </a:endParaRPr>
          </a:p>
          <a:p>
            <a:endParaRPr lang="en-US" altLang="zh-CN" sz="1800" dirty="0">
              <a:latin typeface="Times New Roman" panose="02020603050405020304" pitchFamily="18" charset="0"/>
              <a:cs typeface="Times New Roman" panose="02020603050405020304" pitchFamily="18" charset="0"/>
            </a:endParaRPr>
          </a:p>
          <a:p>
            <a:endParaRPr lang="zh-CN" altLang="en-US" sz="1800" dirty="0">
              <a:latin typeface="Times New Roman" panose="02020603050405020304" pitchFamily="18" charset="0"/>
              <a:cs typeface="Times New Roman" panose="02020603050405020304" pitchFamily="18" charset="0"/>
            </a:endParaRPr>
          </a:p>
          <a:p>
            <a:endParaRPr lang="en-US" altLang="zh-CN" sz="1800" dirty="0">
              <a:latin typeface="Times New Roman" panose="02020603050405020304" pitchFamily="18" charset="0"/>
              <a:cs typeface="Times New Roman" panose="02020603050405020304" pitchFamily="18" charset="0"/>
            </a:endParaRPr>
          </a:p>
          <a:p>
            <a:endParaRPr lang="en-US" altLang="zh-CN" sz="1800" dirty="0">
              <a:latin typeface="Times New Roman" panose="02020603050405020304" pitchFamily="18" charset="0"/>
              <a:cs typeface="Times New Roman" panose="02020603050405020304" pitchFamily="18" charset="0"/>
            </a:endParaRPr>
          </a:p>
          <a:p>
            <a:endParaRPr lang="zh-CN" altLang="en-US" sz="1800" dirty="0">
              <a:latin typeface="Times New Roman" panose="02020603050405020304" pitchFamily="18" charset="0"/>
              <a:cs typeface="Times New Roman" panose="02020603050405020304" pitchFamily="18" charset="0"/>
            </a:endParaRPr>
          </a:p>
          <a:p>
            <a:pPr marL="0" indent="0">
              <a:buNone/>
            </a:pPr>
            <a:endParaRPr lang="zh-CN" altLang="en-US" sz="1800" dirty="0">
              <a:latin typeface="Times New Roman" panose="02020603050405020304" pitchFamily="18" charset="0"/>
              <a:cs typeface="Times New Roman" panose="02020603050405020304" pitchFamily="18" charset="0"/>
            </a:endParaRPr>
          </a:p>
          <a:p>
            <a:endParaRPr lang="en-US" altLang="zh-CN" sz="1800" dirty="0">
              <a:latin typeface="Times New Roman" panose="02020603050405020304" pitchFamily="18" charset="0"/>
              <a:cs typeface="Times New Roman" panose="02020603050405020304" pitchFamily="18" charset="0"/>
            </a:endParaRPr>
          </a:p>
          <a:p>
            <a:pPr lvl="1">
              <a:buNone/>
            </a:pPr>
            <a:endParaRPr lang="zh-CN" altLang="en-US" sz="1600" dirty="0">
              <a:latin typeface="Times New Roman" panose="02020603050405020304" pitchFamily="18" charset="0"/>
              <a:cs typeface="Times New Roman" panose="02020603050405020304" pitchFamily="18" charset="0"/>
            </a:endParaRPr>
          </a:p>
          <a:p>
            <a:endParaRPr lang="en-US" altLang="zh-CN" sz="1800" dirty="0">
              <a:latin typeface="Times New Roman" panose="02020603050405020304" pitchFamily="18" charset="0"/>
              <a:cs typeface="Times New Roman" panose="02020603050405020304" pitchFamily="18" charset="0"/>
            </a:endParaRPr>
          </a:p>
          <a:p>
            <a:endParaRPr lang="zh-CN" altLang="en-US" sz="1800" dirty="0">
              <a:latin typeface="Times New Roman" panose="02020603050405020304" pitchFamily="18" charset="0"/>
              <a:cs typeface="Times New Roman" panose="02020603050405020304" pitchFamily="18" charset="0"/>
            </a:endParaRPr>
          </a:p>
          <a:p>
            <a:endParaRPr lang="zh-CN" altLang="en-US" sz="1800" dirty="0">
              <a:latin typeface="Times New Roman" panose="02020603050405020304" pitchFamily="18" charset="0"/>
              <a:cs typeface="Times New Roman" panose="02020603050405020304" pitchFamily="18" charset="0"/>
            </a:endParaRPr>
          </a:p>
          <a:p>
            <a:endParaRPr lang="zh-CN" altLang="en-US" sz="1800" dirty="0">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
        <p:nvSpPr>
          <p:cNvPr id="4" name="圆角矩形 3"/>
          <p:cNvSpPr/>
          <p:nvPr/>
        </p:nvSpPr>
        <p:spPr>
          <a:xfrm>
            <a:off x="4474210" y="4510019"/>
            <a:ext cx="592455" cy="408442"/>
          </a:xfrm>
          <a:prstGeom prst="roundRect">
            <a:avLst/>
          </a:prstGeom>
          <a:solidFill>
            <a:srgbClr val="E86914"/>
          </a:solidFill>
        </p:spPr>
        <p:style>
          <a:lnRef idx="2">
            <a:schemeClr val="accent2"/>
          </a:lnRef>
          <a:fillRef idx="1">
            <a:schemeClr val="lt1"/>
          </a:fillRef>
          <a:effectRef idx="0">
            <a:schemeClr val="accent2"/>
          </a:effectRef>
          <a:fontRef idx="minor">
            <a:schemeClr val="dk1"/>
          </a:fontRef>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6" name="圆角矩形 5"/>
          <p:cNvSpPr/>
          <p:nvPr/>
        </p:nvSpPr>
        <p:spPr>
          <a:xfrm>
            <a:off x="4474210" y="3517514"/>
            <a:ext cx="592455" cy="408442"/>
          </a:xfrm>
          <a:prstGeom prst="roundRect">
            <a:avLst/>
          </a:prstGeom>
          <a:solidFill>
            <a:srgbClr val="E86914"/>
          </a:solidFill>
        </p:spPr>
        <p:style>
          <a:lnRef idx="2">
            <a:schemeClr val="accent2"/>
          </a:lnRef>
          <a:fillRef idx="1">
            <a:schemeClr val="lt1"/>
          </a:fillRef>
          <a:effectRef idx="0">
            <a:schemeClr val="accent2"/>
          </a:effectRef>
          <a:fontRef idx="minor">
            <a:schemeClr val="dk1"/>
          </a:fontRef>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7" name="圆角矩形 6"/>
          <p:cNvSpPr/>
          <p:nvPr/>
        </p:nvSpPr>
        <p:spPr>
          <a:xfrm>
            <a:off x="2595880" y="3441065"/>
            <a:ext cx="782955" cy="560705"/>
          </a:xfrm>
          <a:prstGeom prst="roundRect">
            <a:avLst/>
          </a:prstGeom>
          <a:solidFill>
            <a:srgbClr val="A1B8E1"/>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8" name="圆角矩形 7"/>
          <p:cNvSpPr/>
          <p:nvPr/>
        </p:nvSpPr>
        <p:spPr>
          <a:xfrm>
            <a:off x="4474210" y="2562474"/>
            <a:ext cx="592455" cy="408442"/>
          </a:xfrm>
          <a:prstGeom prst="roundRect">
            <a:avLst/>
          </a:prstGeom>
          <a:solidFill>
            <a:srgbClr val="E86914"/>
          </a:solidFill>
        </p:spPr>
        <p:style>
          <a:lnRef idx="2">
            <a:schemeClr val="accent2"/>
          </a:lnRef>
          <a:fillRef idx="1">
            <a:schemeClr val="lt1"/>
          </a:fillRef>
          <a:effectRef idx="0">
            <a:schemeClr val="accent2"/>
          </a:effectRef>
          <a:fontRef idx="minor">
            <a:schemeClr val="dk1"/>
          </a:fontRef>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9" name="圆角矩形 8"/>
          <p:cNvSpPr/>
          <p:nvPr/>
        </p:nvSpPr>
        <p:spPr>
          <a:xfrm>
            <a:off x="6237605" y="3441065"/>
            <a:ext cx="782955" cy="560705"/>
          </a:xfrm>
          <a:prstGeom prst="roundRect">
            <a:avLst/>
          </a:prstGeom>
          <a:solidFill>
            <a:srgbClr val="A1B8E1"/>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10" name="圆角矩形 9"/>
          <p:cNvSpPr/>
          <p:nvPr/>
        </p:nvSpPr>
        <p:spPr>
          <a:xfrm>
            <a:off x="8251190" y="4026149"/>
            <a:ext cx="592455" cy="408442"/>
          </a:xfrm>
          <a:prstGeom prst="roundRect">
            <a:avLst/>
          </a:prstGeom>
          <a:solidFill>
            <a:srgbClr val="E86914"/>
          </a:solidFill>
        </p:spPr>
        <p:style>
          <a:lnRef idx="2">
            <a:schemeClr val="accent2"/>
          </a:lnRef>
          <a:fillRef idx="1">
            <a:schemeClr val="lt1"/>
          </a:fillRef>
          <a:effectRef idx="0">
            <a:schemeClr val="accent2"/>
          </a:effectRef>
          <a:fontRef idx="minor">
            <a:schemeClr val="dk1"/>
          </a:fontRef>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11" name="圆角矩形 10"/>
          <p:cNvSpPr/>
          <p:nvPr/>
        </p:nvSpPr>
        <p:spPr>
          <a:xfrm>
            <a:off x="8251190" y="3033644"/>
            <a:ext cx="592455" cy="408442"/>
          </a:xfrm>
          <a:prstGeom prst="roundRect">
            <a:avLst/>
          </a:prstGeom>
          <a:solidFill>
            <a:srgbClr val="E86914"/>
          </a:solidFill>
        </p:spPr>
        <p:style>
          <a:lnRef idx="2">
            <a:schemeClr val="accent2"/>
          </a:lnRef>
          <a:fillRef idx="1">
            <a:schemeClr val="lt1"/>
          </a:fillRef>
          <a:effectRef idx="0">
            <a:schemeClr val="accent2"/>
          </a:effectRef>
          <a:fontRef idx="minor">
            <a:schemeClr val="dk1"/>
          </a:fontRef>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cxnSp>
        <p:nvCxnSpPr>
          <p:cNvPr id="12" name="直接箭头连接符 11"/>
          <p:cNvCxnSpPr>
            <a:stCxn id="7" idx="3"/>
            <a:endCxn id="8" idx="1"/>
          </p:cNvCxnSpPr>
          <p:nvPr/>
        </p:nvCxnSpPr>
        <p:spPr>
          <a:xfrm flipV="1">
            <a:off x="3378835" y="2766695"/>
            <a:ext cx="1095375" cy="955040"/>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 name="直接箭头连接符 12"/>
          <p:cNvCxnSpPr>
            <a:stCxn id="7" idx="3"/>
            <a:endCxn id="6" idx="1"/>
          </p:cNvCxnSpPr>
          <p:nvPr/>
        </p:nvCxnSpPr>
        <p:spPr>
          <a:xfrm>
            <a:off x="3378835" y="3721735"/>
            <a:ext cx="1095375" cy="0"/>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直接箭头连接符 13"/>
          <p:cNvCxnSpPr>
            <a:endCxn id="4" idx="1"/>
          </p:cNvCxnSpPr>
          <p:nvPr/>
        </p:nvCxnSpPr>
        <p:spPr>
          <a:xfrm>
            <a:off x="3378835" y="3721735"/>
            <a:ext cx="1095375" cy="992505"/>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直接箭头连接符 14"/>
          <p:cNvCxnSpPr>
            <a:stCxn id="9" idx="1"/>
            <a:endCxn id="6" idx="3"/>
          </p:cNvCxnSpPr>
          <p:nvPr/>
        </p:nvCxnSpPr>
        <p:spPr>
          <a:xfrm flipH="1">
            <a:off x="5066665" y="3721735"/>
            <a:ext cx="1170940" cy="0"/>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直接箭头连接符 15"/>
          <p:cNvCxnSpPr>
            <a:endCxn id="11" idx="1"/>
          </p:cNvCxnSpPr>
          <p:nvPr/>
        </p:nvCxnSpPr>
        <p:spPr>
          <a:xfrm flipV="1">
            <a:off x="7020560" y="3237865"/>
            <a:ext cx="1230630" cy="483235"/>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直接箭头连接符 16"/>
          <p:cNvCxnSpPr>
            <a:stCxn id="9" idx="3"/>
            <a:endCxn id="10" idx="1"/>
          </p:cNvCxnSpPr>
          <p:nvPr/>
        </p:nvCxnSpPr>
        <p:spPr>
          <a:xfrm>
            <a:off x="7020560" y="3721735"/>
            <a:ext cx="1230630" cy="508635"/>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文本框 17"/>
          <p:cNvSpPr txBox="1"/>
          <p:nvPr/>
        </p:nvSpPr>
        <p:spPr>
          <a:xfrm>
            <a:off x="2655570" y="3558540"/>
            <a:ext cx="67056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rPr>
              <a:t>user1</a:t>
            </a:r>
            <a:endParaRPr kumimoji="0" lang="en-US" altLang="zh-CN"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19" name="文本框 18"/>
          <p:cNvSpPr txBox="1"/>
          <p:nvPr/>
        </p:nvSpPr>
        <p:spPr>
          <a:xfrm>
            <a:off x="6294120" y="3558540"/>
            <a:ext cx="67056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rPr>
              <a:t>user2</a:t>
            </a:r>
            <a:endParaRPr kumimoji="0" lang="en-US" altLang="zh-CN"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20" name="文本框 19"/>
          <p:cNvSpPr txBox="1"/>
          <p:nvPr/>
        </p:nvSpPr>
        <p:spPr>
          <a:xfrm>
            <a:off x="4526280" y="2603500"/>
            <a:ext cx="540385"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rPr>
              <a:t>item1</a:t>
            </a:r>
            <a:endParaRPr kumimoji="0" lang="en-US" altLang="zh-CN" sz="14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21" name="文本框 20"/>
          <p:cNvSpPr txBox="1"/>
          <p:nvPr/>
        </p:nvSpPr>
        <p:spPr>
          <a:xfrm>
            <a:off x="4500245" y="3569335"/>
            <a:ext cx="540385"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rPr>
              <a:t>item2</a:t>
            </a:r>
            <a:endParaRPr kumimoji="0" lang="en-US" altLang="zh-CN" sz="14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22" name="文本框 21"/>
          <p:cNvSpPr txBox="1"/>
          <p:nvPr/>
        </p:nvSpPr>
        <p:spPr>
          <a:xfrm>
            <a:off x="4500245" y="4579620"/>
            <a:ext cx="540385"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rPr>
              <a:t>item3</a:t>
            </a:r>
            <a:endParaRPr kumimoji="0" lang="en-US" altLang="zh-CN" sz="14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23" name="文本框 22"/>
          <p:cNvSpPr txBox="1"/>
          <p:nvPr/>
        </p:nvSpPr>
        <p:spPr>
          <a:xfrm>
            <a:off x="8303260" y="3091180"/>
            <a:ext cx="540385"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rPr>
              <a:t>item4</a:t>
            </a:r>
            <a:endParaRPr kumimoji="0" lang="en-US" altLang="zh-CN" sz="14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24" name="文本框 23"/>
          <p:cNvSpPr txBox="1"/>
          <p:nvPr/>
        </p:nvSpPr>
        <p:spPr>
          <a:xfrm>
            <a:off x="8303260" y="4077335"/>
            <a:ext cx="540385"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rPr>
              <a:t>item5</a:t>
            </a:r>
            <a:endParaRPr kumimoji="0" lang="en-US" altLang="zh-CN" sz="14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27" name="矩形 26"/>
          <p:cNvSpPr/>
          <p:nvPr/>
        </p:nvSpPr>
        <p:spPr>
          <a:xfrm>
            <a:off x="2303145" y="2320925"/>
            <a:ext cx="3030220" cy="2884805"/>
          </a:xfrm>
          <a:prstGeom prst="rect">
            <a:avLst/>
          </a:prstGeom>
          <a:noFill/>
          <a:ln w="28575" cap="flat" cmpd="dbl">
            <a:solidFill>
              <a:schemeClr val="accent1">
                <a:shade val="50000"/>
              </a:schemeClr>
            </a:solidFill>
            <a:prstDash val="sysDash"/>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28" name="矩形 27"/>
          <p:cNvSpPr/>
          <p:nvPr/>
        </p:nvSpPr>
        <p:spPr>
          <a:xfrm>
            <a:off x="2195830" y="2202180"/>
            <a:ext cx="6878955" cy="3333750"/>
          </a:xfrm>
          <a:prstGeom prst="rect">
            <a:avLst/>
          </a:prstGeom>
          <a:noFill/>
          <a:ln w="28575" cap="flat" cmpd="dbl">
            <a:solidFill>
              <a:srgbClr val="E86914"/>
            </a:solidFill>
            <a:prstDash val="sysDash"/>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cxnSp>
        <p:nvCxnSpPr>
          <p:cNvPr id="29" name="直接箭头连接符 28"/>
          <p:cNvCxnSpPr/>
          <p:nvPr/>
        </p:nvCxnSpPr>
        <p:spPr>
          <a:xfrm>
            <a:off x="3378835" y="5187315"/>
            <a:ext cx="0" cy="875030"/>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文本框 29"/>
          <p:cNvSpPr txBox="1"/>
          <p:nvPr/>
        </p:nvSpPr>
        <p:spPr>
          <a:xfrm>
            <a:off x="2595880" y="6089650"/>
            <a:ext cx="1687195"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en-US" dirty="0">
                <a:sym typeface="+mn-ea"/>
              </a:rPr>
              <a:t>SLIM</a:t>
            </a:r>
            <a:r>
              <a:rPr lang="zh-CN" altLang="en-US" dirty="0">
                <a:ea typeface="宋体" panose="02010600030101010101" pitchFamily="2" charset="-122"/>
                <a:sym typeface="+mn-ea"/>
              </a:rPr>
              <a:t>的学习能力</a:t>
            </a:r>
            <a:endParaRPr kumimoji="0" lang="zh-CN" altLang="en-US" sz="1800" b="0" i="0" u="none" strike="noStrike" cap="none" spc="0" normalizeH="0" baseline="0" dirty="0">
              <a:ln>
                <a:noFill/>
              </a:ln>
              <a:solidFill>
                <a:srgbClr val="000000"/>
              </a:solidFill>
              <a:effectLst/>
              <a:uFillTx/>
              <a:latin typeface="Calibri" panose="020F0502020204030204"/>
              <a:ea typeface="宋体" panose="02010600030101010101" pitchFamily="2" charset="-122"/>
              <a:cs typeface="Calibri" panose="020F0502020204030204"/>
              <a:sym typeface="+mn-ea"/>
            </a:endParaRPr>
          </a:p>
        </p:txBody>
      </p:sp>
      <p:sp>
        <p:nvSpPr>
          <p:cNvPr id="31" name="文本框 30"/>
          <p:cNvSpPr txBox="1"/>
          <p:nvPr/>
        </p:nvSpPr>
        <p:spPr>
          <a:xfrm>
            <a:off x="6964680" y="6062345"/>
            <a:ext cx="1696085"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en-US" dirty="0">
                <a:sym typeface="+mn-ea"/>
              </a:rPr>
              <a:t>FISM</a:t>
            </a:r>
            <a:r>
              <a:rPr lang="zh-CN" altLang="en-US" dirty="0">
                <a:ea typeface="宋体" panose="02010600030101010101" pitchFamily="2" charset="-122"/>
                <a:sym typeface="+mn-ea"/>
              </a:rPr>
              <a:t>的学习能力</a:t>
            </a:r>
            <a:endParaRPr kumimoji="0" lang="zh-CN" altLang="en-US" sz="1800" b="0" i="0" u="none" strike="noStrike" cap="none" spc="0" normalizeH="0" baseline="0" dirty="0">
              <a:ln>
                <a:noFill/>
              </a:ln>
              <a:solidFill>
                <a:srgbClr val="000000"/>
              </a:solidFill>
              <a:effectLst/>
              <a:uFillTx/>
              <a:latin typeface="Calibri" panose="020F0502020204030204"/>
              <a:ea typeface="宋体" panose="02010600030101010101" pitchFamily="2" charset="-122"/>
              <a:cs typeface="Calibri" panose="020F0502020204030204"/>
              <a:sym typeface="+mn-ea"/>
            </a:endParaRPr>
          </a:p>
        </p:txBody>
      </p:sp>
      <p:cxnSp>
        <p:nvCxnSpPr>
          <p:cNvPr id="32" name="直接箭头连接符 31"/>
          <p:cNvCxnSpPr>
            <a:endCxn id="31" idx="0"/>
          </p:cNvCxnSpPr>
          <p:nvPr/>
        </p:nvCxnSpPr>
        <p:spPr>
          <a:xfrm>
            <a:off x="7813040" y="5554345"/>
            <a:ext cx="0" cy="508000"/>
          </a:xfrm>
          <a:prstGeom prst="straightConnector1">
            <a:avLst/>
          </a:prstGeom>
          <a:noFill/>
          <a:ln w="25400" cap="flat">
            <a:solidFill>
              <a:srgbClr val="E86914"/>
            </a:solidFill>
            <a:prstDash val="solid"/>
            <a:round/>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Tree>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6.5</a:t>
            </a:r>
            <a:r>
              <a:rPr kumimoji="1" lang="zh-CN" altLang="en-US" b="0" dirty="0">
                <a:sym typeface="+mn-ea"/>
              </a:rPr>
              <a:t>、</a:t>
            </a:r>
            <a:r>
              <a:rPr kumimoji="1" lang="en-US" altLang="zh-CN" b="0" dirty="0" err="1">
                <a:sym typeface="+mn-ea"/>
              </a:rPr>
              <a:t>FISM</a:t>
            </a:r>
            <a:r>
              <a:rPr kumimoji="1" lang="zh-CN" altLang="en-US" b="0" dirty="0">
                <a:sym typeface="+mn-ea"/>
              </a:rPr>
              <a:t>算法</a:t>
            </a:r>
            <a:r>
              <a:rPr kumimoji="1" lang="en-US" altLang="zh-CN" b="0" dirty="0">
                <a:sym typeface="+mn-ea"/>
              </a:rPr>
              <a:t>——</a:t>
            </a:r>
            <a:r>
              <a:rPr kumimoji="1" lang="zh-CN" altLang="en-US" b="0" dirty="0">
                <a:sym typeface="+mn-ea"/>
              </a:rPr>
              <a:t>基本思想</a:t>
            </a:r>
            <a:endParaRPr kumimoji="1" lang="zh-CN" altLang="en-US" b="0" dirty="0">
              <a:sym typeface="+mn-ea"/>
            </a:endParaRPr>
          </a:p>
        </p:txBody>
      </p:sp>
      <p:sp>
        <p:nvSpPr>
          <p:cNvPr id="3" name="文本占位符 2"/>
          <p:cNvSpPr>
            <a:spLocks noGrp="1"/>
          </p:cNvSpPr>
          <p:nvPr>
            <p:ph type="body" idx="1"/>
          </p:nvPr>
        </p:nvSpPr>
        <p:spPr>
          <a:xfrm>
            <a:off x="962527" y="1155033"/>
            <a:ext cx="9885582" cy="5309937"/>
          </a:xfrm>
        </p:spPr>
        <p:txBody>
          <a:bodyPr>
            <a:normAutofit/>
          </a:bodyPr>
          <a:lstStyle/>
          <a:p>
            <a:pPr>
              <a:lnSpc>
                <a:spcPct val="150000"/>
              </a:lnSpc>
            </a:pPr>
            <a:r>
              <a:rPr lang="zh-CN" altLang="en-US" dirty="0">
                <a:latin typeface="Times New Roman" panose="02020603050405020304" pitchFamily="18" charset="0"/>
                <a:cs typeface="Times New Roman" panose="02020603050405020304" pitchFamily="18" charset="0"/>
              </a:rPr>
              <a:t>在</a:t>
            </a:r>
            <a:r>
              <a:rPr lang="en-US" altLang="zh-CN" dirty="0">
                <a:latin typeface="Times New Roman" panose="02020603050405020304" pitchFamily="18" charset="0"/>
                <a:cs typeface="Times New Roman" panose="02020603050405020304" pitchFamily="18" charset="0"/>
              </a:rPr>
              <a:t>FISM</a:t>
            </a:r>
            <a:r>
              <a:rPr lang="zh-CN" altLang="en-US" dirty="0">
                <a:latin typeface="Times New Roman" panose="02020603050405020304" pitchFamily="18" charset="0"/>
                <a:cs typeface="Times New Roman" panose="02020603050405020304" pitchFamily="18" charset="0"/>
              </a:rPr>
              <a:t>中，</a:t>
            </a:r>
            <a:r>
              <a:rPr lang="en-US" altLang="zh-CN" dirty="0">
                <a:latin typeface="Times New Roman" panose="02020603050405020304" pitchFamily="18" charset="0"/>
                <a:cs typeface="Times New Roman" panose="02020603050405020304" pitchFamily="18" charset="0"/>
              </a:rPr>
              <a:t>user</a:t>
            </a:r>
            <a:r>
              <a:rPr lang="zh-CN" altLang="en-US" dirty="0">
                <a:latin typeface="Times New Roman" panose="02020603050405020304" pitchFamily="18" charset="0"/>
                <a:cs typeface="Times New Roman" panose="02020603050405020304" pitchFamily="18" charset="0"/>
              </a:rPr>
              <a:t>对未评分的</a:t>
            </a:r>
            <a:r>
              <a:rPr lang="en-US" altLang="zh-CN" dirty="0">
                <a:latin typeface="Times New Roman" panose="02020603050405020304" pitchFamily="18" charset="0"/>
                <a:cs typeface="Times New Roman" panose="02020603050405020304" pitchFamily="18" charset="0"/>
              </a:rPr>
              <a:t>item</a:t>
            </a:r>
            <a:r>
              <a:rPr lang="zh-CN" altLang="en-US" dirty="0">
                <a:latin typeface="Times New Roman" panose="02020603050405020304" pitchFamily="18" charset="0"/>
                <a:cs typeface="Times New Roman" panose="02020603050405020304" pitchFamily="18" charset="0"/>
              </a:rPr>
              <a:t>的预测评分为：</a:t>
            </a: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不同于常见的矩阵分解，该公式并没有用户的隐式特征矩阵，而是有两个隐式的物品特征矩阵</a:t>
            </a:r>
            <a:r>
              <a:rPr lang="en-US" altLang="zh-CN" dirty="0">
                <a:latin typeface="Times New Roman" panose="02020603050405020304" pitchFamily="18" charset="0"/>
                <a:cs typeface="Times New Roman" panose="02020603050405020304" pitchFamily="18" charset="0"/>
              </a:rPr>
              <a:t>P</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。式（</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）中，</a:t>
            </a:r>
            <a:r>
              <a:rPr lang="en-US" altLang="zh-CN" dirty="0" err="1">
                <a:latin typeface="Times New Roman" panose="02020603050405020304" pitchFamily="18" charset="0"/>
                <a:cs typeface="Times New Roman" panose="02020603050405020304" pitchFamily="18" charset="0"/>
              </a:rPr>
              <a:t>b_u</a:t>
            </a:r>
            <a:r>
              <a:rPr lang="zh-CN" altLang="en-US" dirty="0">
                <a:latin typeface="Times New Roman" panose="02020603050405020304" pitchFamily="18" charset="0"/>
                <a:cs typeface="Times New Roman" panose="02020603050405020304" pitchFamily="18" charset="0"/>
              </a:rPr>
              <a:t>和</a:t>
            </a:r>
            <a:r>
              <a:rPr lang="en-US" altLang="zh-CN" dirty="0" err="1">
                <a:latin typeface="Times New Roman" panose="02020603050405020304" pitchFamily="18" charset="0"/>
                <a:cs typeface="Times New Roman" panose="02020603050405020304" pitchFamily="18" charset="0"/>
              </a:rPr>
              <a:t>b_i</a:t>
            </a:r>
            <a:r>
              <a:rPr lang="zh-CN" altLang="en-US" dirty="0">
                <a:latin typeface="Times New Roman" panose="02020603050405020304" pitchFamily="18" charset="0"/>
                <a:cs typeface="Times New Roman" panose="02020603050405020304" pitchFamily="18" charset="0"/>
              </a:rPr>
              <a:t>分别为</a:t>
            </a:r>
            <a:r>
              <a:rPr lang="en-US" altLang="zh-CN" dirty="0">
                <a:latin typeface="Times New Roman" panose="02020603050405020304" pitchFamily="18" charset="0"/>
                <a:cs typeface="Times New Roman" panose="02020603050405020304" pitchFamily="18" charset="0"/>
              </a:rPr>
              <a:t>user</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item</a:t>
            </a:r>
            <a:r>
              <a:rPr lang="zh-CN" altLang="en-US" dirty="0">
                <a:latin typeface="Times New Roman" panose="02020603050405020304" pitchFamily="18" charset="0"/>
                <a:cs typeface="Times New Roman" panose="02020603050405020304" pitchFamily="18" charset="0"/>
              </a:rPr>
              <a:t>的偏置项，</a:t>
            </a:r>
            <a:r>
              <a:rPr lang="en-US" altLang="zh-CN" dirty="0" err="1">
                <a:latin typeface="Times New Roman" panose="02020603050405020304" pitchFamily="18" charset="0"/>
                <a:cs typeface="Times New Roman" panose="02020603050405020304" pitchFamily="18" charset="0"/>
              </a:rPr>
              <a:t>R_u</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表示</a:t>
            </a:r>
            <a:r>
              <a:rPr lang="en-US" altLang="zh-CN" dirty="0">
                <a:latin typeface="Times New Roman" panose="02020603050405020304" pitchFamily="18" charset="0"/>
                <a:cs typeface="Times New Roman" panose="02020603050405020304" pitchFamily="18" charset="0"/>
              </a:rPr>
              <a:t>user</a:t>
            </a:r>
            <a:r>
              <a:rPr lang="zh-CN" altLang="en-US" dirty="0">
                <a:latin typeface="Times New Roman" panose="02020603050405020304" pitchFamily="18" charset="0"/>
                <a:cs typeface="Times New Roman" panose="02020603050405020304" pitchFamily="18" charset="0"/>
              </a:rPr>
              <a:t>评级或评论过的</a:t>
            </a:r>
            <a:r>
              <a:rPr lang="en-US" altLang="zh-CN" dirty="0">
                <a:latin typeface="Times New Roman" panose="02020603050405020304" pitchFamily="18" charset="0"/>
                <a:cs typeface="Times New Roman" panose="02020603050405020304" pitchFamily="18" charset="0"/>
              </a:rPr>
              <a:t>item</a:t>
            </a:r>
            <a:r>
              <a:rPr lang="zh-CN" altLang="en-US" dirty="0">
                <a:latin typeface="Times New Roman" panose="02020603050405020304" pitchFamily="18" charset="0"/>
                <a:cs typeface="Times New Roman" panose="02020603050405020304" pitchFamily="18" charset="0"/>
              </a:rPr>
              <a:t>的集合，</a:t>
            </a:r>
            <a:r>
              <a:rPr lang="en-US" altLang="zh-CN" dirty="0" err="1">
                <a:latin typeface="Times New Roman" panose="02020603050405020304" pitchFamily="18" charset="0"/>
                <a:cs typeface="Times New Roman" panose="02020603050405020304" pitchFamily="18" charset="0"/>
              </a:rPr>
              <a:t>n_u</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是每个</a:t>
            </a:r>
            <a:r>
              <a:rPr lang="en-US" altLang="zh-CN" dirty="0">
                <a:latin typeface="Times New Roman" panose="02020603050405020304" pitchFamily="18" charset="0"/>
                <a:cs typeface="Times New Roman" panose="02020603050405020304" pitchFamily="18" charset="0"/>
              </a:rPr>
              <a:t>user</a:t>
            </a:r>
            <a:r>
              <a:rPr lang="zh-CN" altLang="en-US" dirty="0">
                <a:latin typeface="Times New Roman" panose="02020603050405020304" pitchFamily="18" charset="0"/>
                <a:cs typeface="Times New Roman" panose="02020603050405020304" pitchFamily="18" charset="0"/>
              </a:rPr>
              <a:t>评级或评论过的</a:t>
            </a:r>
            <a:r>
              <a:rPr lang="en-US" altLang="zh-CN" dirty="0">
                <a:latin typeface="Times New Roman" panose="02020603050405020304" pitchFamily="18" charset="0"/>
                <a:cs typeface="Times New Roman" panose="02020603050405020304" pitchFamily="18" charset="0"/>
              </a:rPr>
              <a:t>item</a:t>
            </a:r>
            <a:r>
              <a:rPr lang="zh-CN" altLang="en-US" dirty="0">
                <a:latin typeface="Times New Roman" panose="02020603050405020304" pitchFamily="18" charset="0"/>
                <a:cs typeface="Times New Roman" panose="02020603050405020304" pitchFamily="18" charset="0"/>
              </a:rPr>
              <a:t>的个数。</a:t>
            </a:r>
            <a:endParaRPr lang="zh-CN" altLang="en-US"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marL="0" indent="0">
              <a:lnSpc>
                <a:spcPct val="150000"/>
              </a:lnSpc>
              <a:buNone/>
            </a:pPr>
            <a:endParaRPr lang="zh-CN" altLang="en-US" dirty="0">
              <a:latin typeface="Times New Roman" panose="02020603050405020304" pitchFamily="18" charset="0"/>
              <a:cs typeface="Times New Roman" panose="02020603050405020304" pitchFamily="18" charset="0"/>
            </a:endParaRPr>
          </a:p>
          <a:p>
            <a:pPr marL="0" indent="0">
              <a:lnSpc>
                <a:spcPct val="150000"/>
              </a:lnSpc>
              <a:buNone/>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marL="0" indent="0">
              <a:lnSpc>
                <a:spcPct val="150000"/>
              </a:lnSpc>
              <a:buNone/>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lvl="1">
              <a:lnSpc>
                <a:spcPct val="150000"/>
              </a:lnSpc>
              <a:buNone/>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3042940" y="1983855"/>
            <a:ext cx="4485714" cy="914286"/>
          </a:xfrm>
          <a:prstGeom prst="rect">
            <a:avLst/>
          </a:prstGeom>
        </p:spPr>
      </p:pic>
      <p:sp>
        <p:nvSpPr>
          <p:cNvPr id="6" name="灯片编号占位符 5"/>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3.6.5</a:t>
            </a:r>
            <a:r>
              <a:rPr kumimoji="1" lang="zh-CN" altLang="en-US" b="0" dirty="0">
                <a:sym typeface="+mn-ea"/>
              </a:rPr>
              <a:t>、</a:t>
            </a:r>
            <a:r>
              <a:rPr kumimoji="1" lang="en-US" altLang="zh-CN" b="0" dirty="0" err="1">
                <a:sym typeface="+mn-ea"/>
              </a:rPr>
              <a:t>FISM</a:t>
            </a:r>
            <a:r>
              <a:rPr kumimoji="1" lang="zh-CN" altLang="en-US" b="0" dirty="0">
                <a:sym typeface="+mn-ea"/>
              </a:rPr>
              <a:t>算法</a:t>
            </a:r>
            <a:r>
              <a:rPr kumimoji="1" lang="en-US" altLang="zh-CN" b="0" dirty="0">
                <a:sym typeface="+mn-ea"/>
              </a:rPr>
              <a:t>——</a:t>
            </a:r>
            <a:r>
              <a:rPr kumimoji="1" lang="zh-CN" altLang="en-US" b="0" dirty="0">
                <a:sym typeface="+mn-ea"/>
              </a:rPr>
              <a:t>基本思想</a:t>
            </a:r>
            <a:endParaRPr kumimoji="1" lang="zh-CN" altLang="en-US" b="0" dirty="0">
              <a:sym typeface="+mn-ea"/>
            </a:endParaRPr>
          </a:p>
        </p:txBody>
      </p:sp>
      <p:sp>
        <p:nvSpPr>
          <p:cNvPr id="3" name="文本占位符 2"/>
          <p:cNvSpPr>
            <a:spLocks noGrp="1"/>
          </p:cNvSpPr>
          <p:nvPr>
            <p:ph type="body" idx="1"/>
          </p:nvPr>
        </p:nvSpPr>
        <p:spPr>
          <a:xfrm>
            <a:off x="962660" y="1155065"/>
            <a:ext cx="10091420" cy="5309870"/>
          </a:xfrm>
        </p:spPr>
        <p:txBody>
          <a:bodyPr>
            <a:normAutofit/>
          </a:bodyPr>
          <a:lstStyle/>
          <a:p>
            <a:pPr algn="just">
              <a:lnSpc>
                <a:spcPct val="150000"/>
              </a:lnSpc>
            </a:pPr>
            <a:r>
              <a:rPr lang="zh-CN" altLang="en-US" dirty="0"/>
              <a:t>在</a:t>
            </a:r>
            <a:r>
              <a:rPr lang="en-US" altLang="zh-CN" dirty="0"/>
              <a:t>FISM</a:t>
            </a:r>
            <a:r>
              <a:rPr lang="zh-CN" altLang="en-US" dirty="0"/>
              <a:t>中，</a:t>
            </a:r>
            <a:r>
              <a:rPr lang="en-US" altLang="zh-CN" dirty="0"/>
              <a:t>user</a:t>
            </a:r>
            <a:r>
              <a:rPr lang="zh-CN" altLang="en-US" dirty="0"/>
              <a:t>对未评分的</a:t>
            </a:r>
            <a:r>
              <a:rPr lang="en-US" altLang="zh-CN" dirty="0"/>
              <a:t>item</a:t>
            </a:r>
            <a:r>
              <a:rPr lang="zh-CN" altLang="en-US" dirty="0"/>
              <a:t>的预测评分为：</a:t>
            </a:r>
            <a:endParaRPr lang="en-US" altLang="zh-CN" dirty="0"/>
          </a:p>
          <a:p>
            <a:pPr algn="just">
              <a:lnSpc>
                <a:spcPct val="150000"/>
              </a:lnSpc>
            </a:pPr>
            <a:endParaRPr lang="en-US" altLang="zh-CN" dirty="0"/>
          </a:p>
          <a:p>
            <a:pPr algn="just">
              <a:lnSpc>
                <a:spcPct val="150000"/>
              </a:lnSpc>
            </a:pPr>
            <a:endParaRPr lang="en-US" altLang="zh-CN" dirty="0"/>
          </a:p>
          <a:p>
            <a:pPr algn="just">
              <a:lnSpc>
                <a:spcPct val="150000"/>
              </a:lnSpc>
            </a:pPr>
            <a:endParaRPr lang="en-US" altLang="zh-CN" dirty="0"/>
          </a:p>
          <a:p>
            <a:pPr algn="just">
              <a:lnSpc>
                <a:spcPct val="150000"/>
              </a:lnSpc>
            </a:pPr>
            <a:r>
              <a:rPr lang="zh-CN" altLang="en-US" dirty="0"/>
              <a:t>不同于常见的矩阵分解，该公式并没有用户的隐式特征矩阵，而是有两个隐式的物品特征矩阵</a:t>
            </a:r>
            <a:r>
              <a:rPr lang="en-US" altLang="zh-CN" dirty="0"/>
              <a:t>P</a:t>
            </a:r>
            <a:r>
              <a:rPr lang="zh-CN" altLang="en-US" dirty="0"/>
              <a:t>和</a:t>
            </a:r>
            <a:r>
              <a:rPr lang="en-US" altLang="zh-CN" dirty="0"/>
              <a:t>Q</a:t>
            </a:r>
            <a:r>
              <a:rPr lang="zh-CN" altLang="en-US" dirty="0"/>
              <a:t>。式（</a:t>
            </a:r>
            <a:r>
              <a:rPr lang="en-US" altLang="zh-CN" dirty="0"/>
              <a:t>1</a:t>
            </a:r>
            <a:r>
              <a:rPr lang="zh-CN" altLang="en-US" dirty="0"/>
              <a:t>）中，</a:t>
            </a:r>
            <a:r>
              <a:rPr lang="en-US" altLang="zh-CN" dirty="0" err="1"/>
              <a:t>b_u</a:t>
            </a:r>
            <a:r>
              <a:rPr lang="zh-CN" altLang="en-US" dirty="0"/>
              <a:t>和</a:t>
            </a:r>
            <a:r>
              <a:rPr lang="en-US" altLang="zh-CN" dirty="0" err="1"/>
              <a:t>b_i</a:t>
            </a:r>
            <a:r>
              <a:rPr lang="zh-CN" altLang="en-US" dirty="0"/>
              <a:t>分别为</a:t>
            </a:r>
            <a:r>
              <a:rPr lang="en-US" altLang="zh-CN" dirty="0"/>
              <a:t>user</a:t>
            </a:r>
            <a:r>
              <a:rPr lang="zh-CN" altLang="en-US" dirty="0"/>
              <a:t>和</a:t>
            </a:r>
            <a:r>
              <a:rPr lang="en-US" altLang="zh-CN" dirty="0"/>
              <a:t>item</a:t>
            </a:r>
            <a:r>
              <a:rPr lang="zh-CN" altLang="en-US" dirty="0"/>
              <a:t>的偏置项，</a:t>
            </a:r>
            <a:r>
              <a:rPr lang="en-US" altLang="zh-CN" dirty="0" err="1"/>
              <a:t>R_u</a:t>
            </a:r>
            <a:r>
              <a:rPr lang="en-US" altLang="zh-CN" dirty="0"/>
              <a:t>+</a:t>
            </a:r>
            <a:r>
              <a:rPr lang="zh-CN" altLang="en-US" dirty="0"/>
              <a:t>表示</a:t>
            </a:r>
            <a:r>
              <a:rPr lang="en-US" altLang="zh-CN" dirty="0"/>
              <a:t>user</a:t>
            </a:r>
            <a:r>
              <a:rPr lang="zh-CN" altLang="en-US" dirty="0"/>
              <a:t>评级或评论过的</a:t>
            </a:r>
            <a:r>
              <a:rPr lang="en-US" altLang="zh-CN" dirty="0"/>
              <a:t>item</a:t>
            </a:r>
            <a:r>
              <a:rPr lang="zh-CN" altLang="en-US" dirty="0"/>
              <a:t>的集合，</a:t>
            </a:r>
            <a:r>
              <a:rPr lang="en-US" altLang="zh-CN" dirty="0" err="1"/>
              <a:t>n_u</a:t>
            </a:r>
            <a:r>
              <a:rPr lang="en-US" altLang="zh-CN" dirty="0"/>
              <a:t>+</a:t>
            </a:r>
            <a:r>
              <a:rPr lang="zh-CN" altLang="en-US" dirty="0"/>
              <a:t>是每个</a:t>
            </a:r>
            <a:r>
              <a:rPr lang="en-US" altLang="zh-CN" dirty="0"/>
              <a:t>user</a:t>
            </a:r>
            <a:r>
              <a:rPr lang="zh-CN" altLang="en-US" dirty="0"/>
              <a:t>评级或评论过的</a:t>
            </a:r>
            <a:r>
              <a:rPr lang="en-US" altLang="zh-CN" dirty="0"/>
              <a:t>item</a:t>
            </a:r>
            <a:r>
              <a:rPr lang="zh-CN" altLang="en-US" dirty="0"/>
              <a:t>的个数。</a:t>
            </a:r>
            <a:endParaRPr lang="zh-CN" altLang="en-US" dirty="0"/>
          </a:p>
          <a:p>
            <a:pPr algn="just">
              <a:lnSpc>
                <a:spcPct val="150000"/>
              </a:lnSpc>
            </a:pPr>
            <a:endParaRPr lang="zh-CN" altLang="en-US" dirty="0"/>
          </a:p>
          <a:p>
            <a:pPr algn="just">
              <a:lnSpc>
                <a:spcPct val="150000"/>
              </a:lnSpc>
            </a:pPr>
            <a:endParaRPr lang="en-US" altLang="zh-CN" dirty="0"/>
          </a:p>
          <a:p>
            <a:pPr algn="just">
              <a:lnSpc>
                <a:spcPct val="150000"/>
              </a:lnSpc>
            </a:pPr>
            <a:endParaRPr lang="en-US" altLang="zh-CN" dirty="0"/>
          </a:p>
          <a:p>
            <a:pPr algn="just">
              <a:lnSpc>
                <a:spcPct val="150000"/>
              </a:lnSpc>
            </a:pPr>
            <a:endParaRPr lang="en-US" altLang="zh-CN" dirty="0"/>
          </a:p>
          <a:p>
            <a:pPr algn="just">
              <a:lnSpc>
                <a:spcPct val="150000"/>
              </a:lnSpc>
            </a:pPr>
            <a:endParaRPr lang="en-US" altLang="zh-CN" dirty="0"/>
          </a:p>
          <a:p>
            <a:pPr algn="just">
              <a:lnSpc>
                <a:spcPct val="150000"/>
              </a:lnSpc>
            </a:pPr>
            <a:endParaRPr lang="en-US" altLang="zh-CN" dirty="0"/>
          </a:p>
          <a:p>
            <a:pPr marL="0" indent="0" algn="just">
              <a:lnSpc>
                <a:spcPct val="150000"/>
              </a:lnSpc>
              <a:buNone/>
            </a:pPr>
            <a:endParaRPr lang="zh-CN" altLang="en-US" dirty="0"/>
          </a:p>
          <a:p>
            <a:pPr marL="0" indent="0" algn="just">
              <a:lnSpc>
                <a:spcPct val="150000"/>
              </a:lnSpc>
              <a:buNone/>
            </a:pPr>
            <a:endParaRPr lang="zh-CN" altLang="en-US" dirty="0"/>
          </a:p>
          <a:p>
            <a:pPr algn="just">
              <a:lnSpc>
                <a:spcPct val="150000"/>
              </a:lnSpc>
            </a:pPr>
            <a:endParaRPr lang="en-US" altLang="zh-CN" dirty="0"/>
          </a:p>
          <a:p>
            <a:pPr algn="just">
              <a:lnSpc>
                <a:spcPct val="150000"/>
              </a:lnSpc>
            </a:pPr>
            <a:endParaRPr lang="en-US" altLang="zh-CN" dirty="0"/>
          </a:p>
          <a:p>
            <a:pPr algn="just">
              <a:lnSpc>
                <a:spcPct val="150000"/>
              </a:lnSpc>
            </a:pPr>
            <a:endParaRPr lang="zh-CN" altLang="en-US" dirty="0"/>
          </a:p>
          <a:p>
            <a:pPr algn="just">
              <a:lnSpc>
                <a:spcPct val="150000"/>
              </a:lnSpc>
            </a:pPr>
            <a:endParaRPr lang="en-US" altLang="zh-CN" dirty="0"/>
          </a:p>
          <a:p>
            <a:pPr algn="just">
              <a:lnSpc>
                <a:spcPct val="150000"/>
              </a:lnSpc>
            </a:pPr>
            <a:endParaRPr lang="en-US" altLang="zh-CN" dirty="0"/>
          </a:p>
          <a:p>
            <a:pPr algn="just">
              <a:lnSpc>
                <a:spcPct val="150000"/>
              </a:lnSpc>
            </a:pPr>
            <a:endParaRPr lang="zh-CN" altLang="en-US" dirty="0"/>
          </a:p>
          <a:p>
            <a:pPr marL="0" indent="0" algn="just">
              <a:lnSpc>
                <a:spcPct val="150000"/>
              </a:lnSpc>
              <a:buNone/>
            </a:pPr>
            <a:endParaRPr lang="zh-CN" altLang="en-US" dirty="0"/>
          </a:p>
          <a:p>
            <a:pPr algn="just">
              <a:lnSpc>
                <a:spcPct val="150000"/>
              </a:lnSpc>
            </a:pPr>
            <a:endParaRPr lang="en-US" altLang="zh-CN" dirty="0"/>
          </a:p>
          <a:p>
            <a:pPr lvl="1" algn="just">
              <a:lnSpc>
                <a:spcPct val="150000"/>
              </a:lnSpc>
              <a:buNone/>
            </a:pPr>
            <a:endParaRPr lang="zh-CN" altLang="en-US" dirty="0"/>
          </a:p>
          <a:p>
            <a:pPr algn="just">
              <a:lnSpc>
                <a:spcPct val="150000"/>
              </a:lnSpc>
            </a:pPr>
            <a:endParaRPr lang="en-US" altLang="zh-CN" dirty="0"/>
          </a:p>
          <a:p>
            <a:pPr algn="just">
              <a:lnSpc>
                <a:spcPct val="150000"/>
              </a:lnSpc>
            </a:pPr>
            <a:endParaRPr lang="zh-CN" altLang="en-US" dirty="0"/>
          </a:p>
          <a:p>
            <a:pPr algn="just">
              <a:lnSpc>
                <a:spcPct val="150000"/>
              </a:lnSpc>
            </a:pPr>
            <a:endParaRPr lang="zh-CN" altLang="en-US" dirty="0"/>
          </a:p>
          <a:p>
            <a:pPr algn="just">
              <a:lnSpc>
                <a:spcPct val="150000"/>
              </a:lnSpc>
            </a:pPr>
            <a:endParaRPr lang="en-US" altLang="zh-CN" dirty="0"/>
          </a:p>
        </p:txBody>
      </p:sp>
      <p:pic>
        <p:nvPicPr>
          <p:cNvPr id="4" name="图片 3"/>
          <p:cNvPicPr>
            <a:picLocks noChangeAspect="1"/>
          </p:cNvPicPr>
          <p:nvPr/>
        </p:nvPicPr>
        <p:blipFill>
          <a:blip r:embed="rId1"/>
          <a:stretch>
            <a:fillRect/>
          </a:stretch>
        </p:blipFill>
        <p:spPr>
          <a:xfrm>
            <a:off x="3662700" y="1959090"/>
            <a:ext cx="4485714" cy="914286"/>
          </a:xfrm>
          <a:prstGeom prst="rect">
            <a:avLst/>
          </a:prstGeom>
        </p:spPr>
      </p:pic>
      <p:sp>
        <p:nvSpPr>
          <p:cNvPr id="6" name="灯片编号占位符 5"/>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3.6.6</a:t>
            </a:r>
            <a:r>
              <a:rPr kumimoji="1" lang="zh-CN" altLang="en-US" b="0" dirty="0">
                <a:sym typeface="+mn-ea"/>
              </a:rPr>
              <a:t>、</a:t>
            </a:r>
            <a:r>
              <a:rPr kumimoji="1" lang="en-US" altLang="zh-CN" b="0" dirty="0" err="1">
                <a:sym typeface="+mn-ea"/>
              </a:rPr>
              <a:t>FISM</a:t>
            </a:r>
            <a:r>
              <a:rPr kumimoji="1" lang="zh-CN" altLang="en-US" b="0" dirty="0">
                <a:sym typeface="+mn-ea"/>
              </a:rPr>
              <a:t>算法</a:t>
            </a:r>
            <a:r>
              <a:rPr kumimoji="1" lang="en-US" altLang="zh-CN" b="0" dirty="0">
                <a:sym typeface="+mn-ea"/>
              </a:rPr>
              <a:t>——FISMrmse</a:t>
            </a:r>
            <a:endParaRPr kumimoji="1" lang="zh-CN" altLang="en-US" b="0" dirty="0">
              <a:sym typeface="+mn-ea"/>
            </a:endParaRPr>
          </a:p>
        </p:txBody>
      </p:sp>
      <p:sp>
        <p:nvSpPr>
          <p:cNvPr id="3" name="文本占位符 2"/>
          <p:cNvSpPr>
            <a:spLocks noGrp="1"/>
          </p:cNvSpPr>
          <p:nvPr>
            <p:ph type="body" idx="1"/>
          </p:nvPr>
        </p:nvSpPr>
        <p:spPr>
          <a:xfrm>
            <a:off x="962527" y="1155033"/>
            <a:ext cx="9885582" cy="5309937"/>
          </a:xfrm>
        </p:spPr>
        <p:txBody>
          <a:bodyPr>
            <a:normAutofit/>
          </a:bodyPr>
          <a:lstStyle/>
          <a:p>
            <a:pPr>
              <a:lnSpc>
                <a:spcPct val="150000"/>
              </a:lnSpc>
            </a:pPr>
            <a:r>
              <a:rPr lang="en-US" altLang="zh-CN" dirty="0" err="1"/>
              <a:t>FISM</a:t>
            </a:r>
            <a:r>
              <a:rPr lang="zh-CN" altLang="en-US" dirty="0"/>
              <a:t>的模型为：</a:t>
            </a: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en-US" dirty="0"/>
              <a:t>在</a:t>
            </a:r>
            <a:r>
              <a:rPr lang="en-US" altLang="zh-CN" dirty="0"/>
              <a:t>FISM</a:t>
            </a:r>
            <a:r>
              <a:rPr lang="zh-CN" altLang="en-US" dirty="0"/>
              <a:t>中，矩阵</a:t>
            </a:r>
            <a:r>
              <a:rPr lang="en-US" altLang="zh-CN" dirty="0"/>
              <a:t>P</a:t>
            </a:r>
            <a:r>
              <a:rPr lang="zh-CN" altLang="en-US" dirty="0"/>
              <a:t>和</a:t>
            </a:r>
            <a:r>
              <a:rPr lang="en-US" altLang="zh-CN" dirty="0"/>
              <a:t>Q</a:t>
            </a:r>
            <a:r>
              <a:rPr lang="zh-CN" altLang="en-US" dirty="0"/>
              <a:t>可通过如下最小正则化优化函数求解：</a:t>
            </a: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en-US" dirty="0"/>
              <a:t>正则化用于防止过拟合，我们在目标函数后面加上</a:t>
            </a:r>
            <a:r>
              <a:rPr lang="en-US" altLang="zh-CN" dirty="0" err="1"/>
              <a:t>L2</a:t>
            </a:r>
            <a:r>
              <a:rPr lang="zh-CN" altLang="en-US" dirty="0"/>
              <a:t>正则化项。式中，</a:t>
            </a:r>
            <a:r>
              <a:rPr lang="en-US" altLang="zh-CN" dirty="0"/>
              <a:t>β</a:t>
            </a:r>
            <a:r>
              <a:rPr lang="zh-CN" altLang="en-US" dirty="0"/>
              <a:t>，𝜀和</a:t>
            </a:r>
            <a:r>
              <a:rPr lang="en-US" altLang="zh-CN" dirty="0"/>
              <a:t>γ</a:t>
            </a:r>
            <a:r>
              <a:rPr lang="zh-CN" altLang="en-US" dirty="0"/>
              <a:t>分别是潜在因子矩阵，</a:t>
            </a:r>
            <a:r>
              <a:rPr lang="en-US" altLang="zh-CN" dirty="0"/>
              <a:t>user</a:t>
            </a:r>
            <a:r>
              <a:rPr lang="zh-CN" altLang="en-US" dirty="0"/>
              <a:t>偏置矢量和</a:t>
            </a:r>
            <a:r>
              <a:rPr lang="en-US" altLang="zh-CN" dirty="0"/>
              <a:t>item</a:t>
            </a:r>
            <a:r>
              <a:rPr lang="zh-CN" altLang="en-US" dirty="0"/>
              <a:t>偏置矢量的正则化权重。</a:t>
            </a: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zh-CN" altLang="en-US"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marL="0" indent="0">
              <a:lnSpc>
                <a:spcPct val="150000"/>
              </a:lnSpc>
              <a:buNone/>
            </a:pPr>
            <a:endParaRPr lang="zh-CN" altLang="en-US" dirty="0"/>
          </a:p>
          <a:p>
            <a:pPr marL="0" indent="0">
              <a:lnSpc>
                <a:spcPct val="150000"/>
              </a:lnSpc>
              <a:buNone/>
            </a:pPr>
            <a:endParaRPr lang="zh-CN" altLang="en-US" dirty="0"/>
          </a:p>
          <a:p>
            <a:pPr>
              <a:lnSpc>
                <a:spcPct val="150000"/>
              </a:lnSpc>
            </a:pPr>
            <a:endParaRPr lang="en-US" altLang="zh-CN" dirty="0"/>
          </a:p>
          <a:p>
            <a:pPr>
              <a:lnSpc>
                <a:spcPct val="150000"/>
              </a:lnSpc>
            </a:pPr>
            <a:endParaRPr lang="en-US" altLang="zh-CN" dirty="0"/>
          </a:p>
          <a:p>
            <a:pPr>
              <a:lnSpc>
                <a:spcPct val="150000"/>
              </a:lnSpc>
            </a:pPr>
            <a:endParaRPr lang="zh-CN" altLang="en-US" dirty="0"/>
          </a:p>
          <a:p>
            <a:pPr>
              <a:lnSpc>
                <a:spcPct val="150000"/>
              </a:lnSpc>
            </a:pPr>
            <a:endParaRPr lang="en-US" altLang="zh-CN" dirty="0"/>
          </a:p>
          <a:p>
            <a:pPr>
              <a:lnSpc>
                <a:spcPct val="150000"/>
              </a:lnSpc>
            </a:pPr>
            <a:endParaRPr lang="en-US" altLang="zh-CN" dirty="0"/>
          </a:p>
          <a:p>
            <a:pPr>
              <a:lnSpc>
                <a:spcPct val="150000"/>
              </a:lnSpc>
            </a:pPr>
            <a:endParaRPr lang="zh-CN" altLang="en-US" dirty="0"/>
          </a:p>
          <a:p>
            <a:pPr marL="0" indent="0">
              <a:lnSpc>
                <a:spcPct val="150000"/>
              </a:lnSpc>
              <a:buNone/>
            </a:pPr>
            <a:endParaRPr lang="zh-CN" altLang="en-US" dirty="0"/>
          </a:p>
          <a:p>
            <a:pPr>
              <a:lnSpc>
                <a:spcPct val="150000"/>
              </a:lnSpc>
            </a:pPr>
            <a:endParaRPr lang="en-US" altLang="zh-CN" dirty="0"/>
          </a:p>
          <a:p>
            <a:pPr lvl="1">
              <a:lnSpc>
                <a:spcPct val="150000"/>
              </a:lnSpc>
              <a:buNone/>
            </a:pPr>
            <a:endParaRPr lang="zh-CN" altLang="en-US" dirty="0"/>
          </a:p>
          <a:p>
            <a:pPr>
              <a:lnSpc>
                <a:spcPct val="150000"/>
              </a:lnSpc>
            </a:pPr>
            <a:endParaRPr lang="en-US" altLang="zh-CN" dirty="0"/>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pic>
        <p:nvPicPr>
          <p:cNvPr id="6" name="图片 5"/>
          <p:cNvPicPr>
            <a:picLocks noChangeAspect="1"/>
          </p:cNvPicPr>
          <p:nvPr/>
        </p:nvPicPr>
        <p:blipFill>
          <a:blip r:embed="rId1"/>
          <a:stretch>
            <a:fillRect/>
          </a:stretch>
        </p:blipFill>
        <p:spPr>
          <a:xfrm>
            <a:off x="2958011" y="1842441"/>
            <a:ext cx="5228571" cy="819048"/>
          </a:xfrm>
          <a:prstGeom prst="rect">
            <a:avLst/>
          </a:prstGeom>
        </p:spPr>
      </p:pic>
      <p:pic>
        <p:nvPicPr>
          <p:cNvPr id="7" name="图片 6"/>
          <p:cNvPicPr>
            <a:picLocks noChangeAspect="1"/>
          </p:cNvPicPr>
          <p:nvPr/>
        </p:nvPicPr>
        <p:blipFill>
          <a:blip r:embed="rId2"/>
          <a:stretch>
            <a:fillRect/>
          </a:stretch>
        </p:blipFill>
        <p:spPr>
          <a:xfrm>
            <a:off x="1994954" y="3301324"/>
            <a:ext cx="8085714" cy="1057143"/>
          </a:xfrm>
          <a:prstGeom prst="rect">
            <a:avLst/>
          </a:prstGeom>
        </p:spPr>
      </p:pic>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3.6.8</a:t>
            </a:r>
            <a:r>
              <a:rPr kumimoji="1" lang="zh-CN" altLang="en-US" b="0" dirty="0">
                <a:sym typeface="+mn-ea"/>
              </a:rPr>
              <a:t>、</a:t>
            </a:r>
            <a:r>
              <a:rPr kumimoji="1" lang="en-US" altLang="zh-CN" b="0" dirty="0" err="1">
                <a:sym typeface="+mn-ea"/>
              </a:rPr>
              <a:t>FISM</a:t>
            </a:r>
            <a:r>
              <a:rPr kumimoji="1" lang="zh-CN" altLang="en-US" b="0" dirty="0">
                <a:sym typeface="+mn-ea"/>
              </a:rPr>
              <a:t>算法</a:t>
            </a:r>
            <a:r>
              <a:rPr kumimoji="1" lang="en-US" altLang="zh-CN" b="0" dirty="0">
                <a:sym typeface="+mn-ea"/>
              </a:rPr>
              <a:t>——</a:t>
            </a:r>
            <a:r>
              <a:rPr kumimoji="1" lang="zh-CN" altLang="en-US" b="0" dirty="0">
                <a:sym typeface="+mn-ea"/>
              </a:rPr>
              <a:t>实验</a:t>
            </a:r>
            <a:endParaRPr kumimoji="1" lang="zh-CN" altLang="en-US" b="0" dirty="0">
              <a:sym typeface="+mn-ea"/>
            </a:endParaRPr>
          </a:p>
        </p:txBody>
      </p:sp>
      <p:sp>
        <p:nvSpPr>
          <p:cNvPr id="3" name="文本占位符 2"/>
          <p:cNvSpPr>
            <a:spLocks noGrp="1"/>
          </p:cNvSpPr>
          <p:nvPr>
            <p:ph type="body" idx="1"/>
          </p:nvPr>
        </p:nvSpPr>
        <p:spPr>
          <a:xfrm>
            <a:off x="962527" y="1155033"/>
            <a:ext cx="9885582" cy="5309937"/>
          </a:xfrm>
        </p:spPr>
        <p:txBody>
          <a:bodyPr>
            <a:normAutofit/>
          </a:bodyPr>
          <a:lstStyle/>
          <a:p>
            <a:pPr marL="0" indent="0">
              <a:lnSpc>
                <a:spcPct val="150000"/>
              </a:lnSpc>
              <a:buNone/>
            </a:pPr>
            <a:r>
              <a:rPr lang="zh-CN" altLang="en-US" dirty="0"/>
              <a:t>数据集</a:t>
            </a:r>
            <a:endParaRPr lang="en-US" altLang="zh-CN" dirty="0"/>
          </a:p>
          <a:p>
            <a:pPr>
              <a:lnSpc>
                <a:spcPct val="150000"/>
              </a:lnSpc>
            </a:pPr>
            <a:r>
              <a:rPr lang="en-US" altLang="zh-CN" dirty="0" err="1"/>
              <a:t>MovieLens</a:t>
            </a:r>
            <a:r>
              <a:rPr lang="en-US" altLang="zh-CN" dirty="0"/>
              <a:t> </a:t>
            </a:r>
            <a:r>
              <a:rPr lang="zh-CN" altLang="en-US" dirty="0"/>
              <a:t>是一份被广泛使用于验证 </a:t>
            </a:r>
            <a:r>
              <a:rPr lang="en-US" altLang="zh-CN" dirty="0"/>
              <a:t>CF </a:t>
            </a:r>
            <a:r>
              <a:rPr lang="zh-CN" altLang="en-US" dirty="0"/>
              <a:t>算法表现效果电影评分数据集。</a:t>
            </a:r>
            <a:r>
              <a:rPr lang="en-US" altLang="zh-CN" dirty="0"/>
              <a:t>MovieLens </a:t>
            </a:r>
            <a:r>
              <a:rPr lang="zh-CN" altLang="en-US" dirty="0"/>
              <a:t>具有多个版本，在实验中我们选择含有大约 </a:t>
            </a:r>
            <a:r>
              <a:rPr lang="en-US" altLang="zh-CN" dirty="0" err="1"/>
              <a:t>10W</a:t>
            </a:r>
            <a:r>
              <a:rPr lang="en-US" altLang="zh-CN" dirty="0"/>
              <a:t> </a:t>
            </a:r>
            <a:r>
              <a:rPr lang="zh-CN" altLang="en-US" dirty="0"/>
              <a:t>条交互记录的版本</a:t>
            </a:r>
            <a:r>
              <a:rPr lang="en-US" altLang="zh-CN" dirty="0"/>
              <a:t>ML-</a:t>
            </a:r>
            <a:r>
              <a:rPr lang="en-US" altLang="zh-CN" dirty="0" err="1"/>
              <a:t>100k</a:t>
            </a:r>
            <a:r>
              <a:rPr lang="zh-CN" altLang="en-US" dirty="0"/>
              <a:t>。在这个版本的 </a:t>
            </a:r>
            <a:r>
              <a:rPr lang="en-US" altLang="zh-CN" dirty="0"/>
              <a:t>MovieLens </a:t>
            </a:r>
            <a:r>
              <a:rPr lang="zh-CN" altLang="en-US" dirty="0"/>
              <a:t>数据集中，每个用户至少有 </a:t>
            </a:r>
            <a:r>
              <a:rPr lang="en-US" altLang="zh-CN" dirty="0"/>
              <a:t>20 </a:t>
            </a:r>
            <a:r>
              <a:rPr lang="zh-CN" altLang="en-US" dirty="0"/>
              <a:t>条交互记录。</a:t>
            </a:r>
            <a:endParaRPr lang="en-US" altLang="zh-CN" dirty="0"/>
          </a:p>
          <a:p>
            <a:pPr>
              <a:lnSpc>
                <a:spcPct val="150000"/>
              </a:lnSpc>
            </a:pPr>
            <a:r>
              <a:rPr lang="en-US" altLang="zh-CN" dirty="0"/>
              <a:t>Netflix </a:t>
            </a:r>
            <a:r>
              <a:rPr lang="zh-CN" altLang="en-US" dirty="0"/>
              <a:t>数据集是从</a:t>
            </a:r>
            <a:r>
              <a:rPr lang="en-US" altLang="zh-CN" dirty="0"/>
              <a:t>Netflix Prize</a:t>
            </a:r>
            <a:r>
              <a:rPr lang="zh-CN" altLang="en-US" dirty="0"/>
              <a:t>数据集中提取的数据的子集。</a:t>
            </a:r>
            <a:endParaRPr lang="en-US" altLang="zh-CN" dirty="0"/>
          </a:p>
          <a:p>
            <a:pPr>
              <a:lnSpc>
                <a:spcPct val="150000"/>
              </a:lnSpc>
            </a:pPr>
            <a:r>
              <a:rPr lang="en-US" altLang="zh-CN" dirty="0"/>
              <a:t>Yahoo Music</a:t>
            </a:r>
            <a:r>
              <a:rPr lang="zh-CN" altLang="en-US" dirty="0"/>
              <a:t>数据集是从</a:t>
            </a:r>
            <a:r>
              <a:rPr lang="en-US" altLang="zh-CN" dirty="0"/>
              <a:t>Yahoo</a:t>
            </a:r>
            <a:r>
              <a:rPr lang="zh-CN" altLang="en-US" dirty="0"/>
              <a:t>获得的数据的子集，该数据集是一个快照，收集了音乐社区对各种音乐艺术家的偏好。</a:t>
            </a:r>
            <a:endParaRPr lang="zh-CN" altLang="en-US" dirty="0"/>
          </a:p>
          <a:p>
            <a:pPr>
              <a:lnSpc>
                <a:spcPct val="150000"/>
              </a:lnSpc>
            </a:pPr>
            <a:endParaRPr lang="en-US" altLang="zh-CN" dirty="0"/>
          </a:p>
        </p:txBody>
      </p:sp>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6.6</a:t>
            </a:r>
            <a:r>
              <a:rPr kumimoji="1" lang="zh-CN" altLang="en-US" b="0" dirty="0">
                <a:sym typeface="+mn-ea"/>
              </a:rPr>
              <a:t>、</a:t>
            </a:r>
            <a:r>
              <a:rPr kumimoji="1" lang="en-US" altLang="zh-CN" b="0" dirty="0" err="1">
                <a:sym typeface="+mn-ea"/>
              </a:rPr>
              <a:t>FISM</a:t>
            </a:r>
            <a:r>
              <a:rPr kumimoji="1" lang="zh-CN" altLang="en-US" b="0" dirty="0">
                <a:sym typeface="+mn-ea"/>
              </a:rPr>
              <a:t>算法</a:t>
            </a:r>
            <a:r>
              <a:rPr kumimoji="1" lang="en-US" altLang="zh-CN" b="0" dirty="0">
                <a:sym typeface="+mn-ea"/>
              </a:rPr>
              <a:t>——</a:t>
            </a:r>
            <a:r>
              <a:rPr kumimoji="1" lang="en-US" altLang="zh-CN" b="0" dirty="0" err="1">
                <a:sym typeface="+mn-ea"/>
              </a:rPr>
              <a:t>FISMrmse</a:t>
            </a:r>
            <a:endParaRPr kumimoji="1" lang="zh-CN" altLang="en-US" b="0" dirty="0">
              <a:sym typeface="+mn-ea"/>
            </a:endParaRPr>
          </a:p>
        </p:txBody>
      </p:sp>
      <p:sp>
        <p:nvSpPr>
          <p:cNvPr id="3" name="文本占位符 2"/>
          <p:cNvSpPr>
            <a:spLocks noGrp="1"/>
          </p:cNvSpPr>
          <p:nvPr>
            <p:ph type="body" idx="1"/>
          </p:nvPr>
        </p:nvSpPr>
        <p:spPr>
          <a:xfrm>
            <a:off x="962527" y="1155033"/>
            <a:ext cx="9885582" cy="5309937"/>
          </a:xfrm>
        </p:spPr>
        <p:txBody>
          <a:bodyPr>
            <a:normAutofit/>
          </a:bodyPr>
          <a:lstStyle/>
          <a:p>
            <a:endParaRPr lang="en-US" altLang="zh-CN" dirty="0"/>
          </a:p>
          <a:p>
            <a:r>
              <a:rPr lang="zh-CN" altLang="en-US" dirty="0"/>
              <a:t>在</a:t>
            </a:r>
            <a:r>
              <a:rPr lang="en-US" altLang="zh-CN" dirty="0"/>
              <a:t>FISM</a:t>
            </a:r>
            <a:r>
              <a:rPr lang="zh-CN" altLang="en-US" dirty="0"/>
              <a:t>模型中对于整个评分矩阵而言，损失函数为</a:t>
            </a:r>
            <a:r>
              <a:rPr lang="en-US" altLang="zh-CN" dirty="0"/>
              <a:t>:</a:t>
            </a:r>
            <a:endParaRPr lang="en-US" altLang="zh-CN" dirty="0"/>
          </a:p>
          <a:p>
            <a:endParaRPr lang="en-US" altLang="zh-CN" dirty="0"/>
          </a:p>
          <a:p>
            <a:endParaRPr lang="en-US" altLang="zh-CN" dirty="0"/>
          </a:p>
          <a:p>
            <a:endParaRPr lang="en-US" altLang="zh-CN" dirty="0"/>
          </a:p>
          <a:p>
            <a:endParaRPr lang="en-US" altLang="zh-CN" dirty="0"/>
          </a:p>
          <a:p>
            <a:r>
              <a:rPr lang="zh-CN" altLang="en-US" dirty="0"/>
              <a:t>在上式中，</a:t>
            </a:r>
            <a:r>
              <a:rPr lang="en-US" altLang="zh-CN" dirty="0" err="1"/>
              <a:t>r_ui</a:t>
            </a:r>
            <a:r>
              <a:rPr lang="zh-CN" altLang="en-US" dirty="0"/>
              <a:t>是</a:t>
            </a:r>
            <a:r>
              <a:rPr lang="en-US" altLang="zh-CN" dirty="0"/>
              <a:t>user</a:t>
            </a:r>
            <a:r>
              <a:rPr lang="zh-CN" altLang="en-US" dirty="0"/>
              <a:t>对</a:t>
            </a:r>
            <a:r>
              <a:rPr lang="en-US" altLang="zh-CN" dirty="0"/>
              <a:t>item</a:t>
            </a:r>
            <a:r>
              <a:rPr lang="zh-CN" altLang="en-US" dirty="0"/>
              <a:t>评分的真实值，</a:t>
            </a:r>
            <a:r>
              <a:rPr lang="en-US" altLang="zh-CN" dirty="0"/>
              <a:t>`</a:t>
            </a:r>
            <a:r>
              <a:rPr lang="en-US" altLang="zh-CN" dirty="0" err="1"/>
              <a:t>r_ui</a:t>
            </a:r>
            <a:r>
              <a:rPr lang="zh-CN" altLang="en-US" dirty="0"/>
              <a:t>是</a:t>
            </a:r>
            <a:r>
              <a:rPr lang="en-US" altLang="zh-CN" dirty="0"/>
              <a:t>user</a:t>
            </a:r>
            <a:r>
              <a:rPr lang="zh-CN" altLang="en-US" dirty="0"/>
              <a:t>对</a:t>
            </a:r>
            <a:r>
              <a:rPr lang="en-US" altLang="zh-CN" dirty="0"/>
              <a:t>item</a:t>
            </a:r>
            <a:r>
              <a:rPr lang="zh-CN" altLang="en-US" dirty="0"/>
              <a:t>的预测值。</a:t>
            </a:r>
            <a:endParaRPr lang="zh-CN" altLang="en-US" dirty="0"/>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a:p>
            <a:endParaRPr lang="zh-CN" altLang="en-US" dirty="0"/>
          </a:p>
          <a:p>
            <a:endParaRPr lang="en-US" altLang="zh-CN" dirty="0"/>
          </a:p>
          <a:p>
            <a:endParaRPr lang="en-US" altLang="zh-CN" dirty="0"/>
          </a:p>
          <a:p>
            <a:endParaRPr lang="en-US" altLang="zh-CN" dirty="0"/>
          </a:p>
          <a:p>
            <a:endParaRPr lang="en-US" altLang="zh-CN" dirty="0"/>
          </a:p>
          <a:p>
            <a:endParaRPr lang="zh-CN" altLang="en-US"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zh-CN" altLang="en-US" dirty="0"/>
          </a:p>
          <a:p>
            <a:pPr marL="0" indent="0">
              <a:buNone/>
            </a:pPr>
            <a:endParaRPr lang="zh-CN" altLang="en-US" dirty="0"/>
          </a:p>
          <a:p>
            <a:endParaRPr lang="en-US" altLang="zh-CN" dirty="0"/>
          </a:p>
          <a:p>
            <a:endParaRPr lang="en-US" altLang="zh-CN" dirty="0"/>
          </a:p>
          <a:p>
            <a:endParaRPr lang="zh-CN" altLang="en-US" dirty="0"/>
          </a:p>
          <a:p>
            <a:endParaRPr lang="en-US" altLang="zh-CN" dirty="0"/>
          </a:p>
          <a:p>
            <a:endParaRPr lang="en-US" altLang="zh-CN" dirty="0"/>
          </a:p>
          <a:p>
            <a:endParaRPr lang="zh-CN" altLang="en-US" dirty="0"/>
          </a:p>
          <a:p>
            <a:pPr marL="0" indent="0">
              <a:buNone/>
            </a:pPr>
            <a:endParaRPr lang="zh-CN" altLang="en-US" dirty="0"/>
          </a:p>
          <a:p>
            <a:endParaRPr lang="en-US" altLang="zh-CN" dirty="0"/>
          </a:p>
          <a:p>
            <a:pPr lvl="1">
              <a:buNone/>
            </a:pPr>
            <a:endParaRPr lang="zh-CN" altLang="en-US" dirty="0"/>
          </a:p>
          <a:p>
            <a:endParaRPr lang="en-US" altLang="zh-CN" dirty="0"/>
          </a:p>
          <a:p>
            <a:endParaRPr lang="zh-CN" altLang="en-US" dirty="0"/>
          </a:p>
          <a:p>
            <a:endParaRPr lang="zh-CN" altLang="en-US" dirty="0"/>
          </a:p>
          <a:p>
            <a:endParaRPr lang="en-US" altLang="zh-CN" dirty="0"/>
          </a:p>
        </p:txBody>
      </p:sp>
      <p:pic>
        <p:nvPicPr>
          <p:cNvPr id="4" name="图片 3"/>
          <p:cNvPicPr>
            <a:picLocks noChangeAspect="1"/>
          </p:cNvPicPr>
          <p:nvPr/>
        </p:nvPicPr>
        <p:blipFill>
          <a:blip r:embed="rId1"/>
          <a:stretch>
            <a:fillRect/>
          </a:stretch>
        </p:blipFill>
        <p:spPr>
          <a:xfrm>
            <a:off x="3037037" y="2009590"/>
            <a:ext cx="4704762" cy="1209524"/>
          </a:xfrm>
          <a:prstGeom prst="rect">
            <a:avLst/>
          </a:prstGeom>
        </p:spPr>
      </p:pic>
      <p:sp>
        <p:nvSpPr>
          <p:cNvPr id="6" name="灯片编号占位符 5"/>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3.6.8</a:t>
            </a:r>
            <a:r>
              <a:rPr kumimoji="1" lang="zh-CN" altLang="en-US" b="0" dirty="0">
                <a:sym typeface="+mn-ea"/>
              </a:rPr>
              <a:t>、</a:t>
            </a:r>
            <a:r>
              <a:rPr kumimoji="1" lang="en-US" altLang="zh-CN" b="0" dirty="0" err="1">
                <a:sym typeface="+mn-ea"/>
              </a:rPr>
              <a:t>FISM</a:t>
            </a:r>
            <a:r>
              <a:rPr kumimoji="1" lang="zh-CN" altLang="en-US" b="0" dirty="0">
                <a:sym typeface="+mn-ea"/>
              </a:rPr>
              <a:t>算法</a:t>
            </a:r>
            <a:r>
              <a:rPr kumimoji="1" lang="en-US" altLang="zh-CN" b="0" dirty="0">
                <a:sym typeface="+mn-ea"/>
              </a:rPr>
              <a:t>——</a:t>
            </a:r>
            <a:r>
              <a:rPr kumimoji="1" lang="zh-CN" altLang="en-US" b="0" dirty="0">
                <a:sym typeface="+mn-ea"/>
              </a:rPr>
              <a:t>实验</a:t>
            </a:r>
            <a:endParaRPr kumimoji="1" lang="zh-CN" altLang="en-US" b="0" dirty="0">
              <a:sym typeface="+mn-ea"/>
            </a:endParaRPr>
          </a:p>
        </p:txBody>
      </p:sp>
      <p:sp>
        <p:nvSpPr>
          <p:cNvPr id="3" name="文本占位符 2"/>
          <p:cNvSpPr>
            <a:spLocks noGrp="1"/>
          </p:cNvSpPr>
          <p:nvPr>
            <p:ph type="body" idx="1"/>
          </p:nvPr>
        </p:nvSpPr>
        <p:spPr>
          <a:xfrm>
            <a:off x="962527" y="1155033"/>
            <a:ext cx="9885582" cy="5309937"/>
          </a:xfrm>
        </p:spPr>
        <p:txBody>
          <a:bodyPr>
            <a:normAutofit fontScale="92500" lnSpcReduction="20000"/>
          </a:bodyPr>
          <a:lstStyle/>
          <a:p>
            <a:pPr marL="0" indent="0">
              <a:lnSpc>
                <a:spcPct val="150000"/>
              </a:lnSpc>
              <a:buNone/>
            </a:pPr>
            <a:r>
              <a:rPr lang="zh-CN" altLang="en-US" dirty="0"/>
              <a:t>评价指标</a:t>
            </a:r>
            <a:endParaRPr lang="zh-CN" altLang="en-US" dirty="0"/>
          </a:p>
          <a:p>
            <a:pPr>
              <a:lnSpc>
                <a:spcPct val="150000"/>
              </a:lnSpc>
            </a:pPr>
            <a:r>
              <a:rPr lang="en-US" altLang="zh-CN" dirty="0"/>
              <a:t>HR</a:t>
            </a:r>
            <a:endParaRPr lang="en-US" altLang="zh-CN" dirty="0"/>
          </a:p>
          <a:p>
            <a:pPr marL="0" indent="0">
              <a:lnSpc>
                <a:spcPct val="150000"/>
              </a:lnSpc>
              <a:buNone/>
            </a:pPr>
            <a:endParaRPr lang="en-US" altLang="zh-CN" dirty="0"/>
          </a:p>
          <a:p>
            <a:pPr>
              <a:lnSpc>
                <a:spcPct val="150000"/>
              </a:lnSpc>
            </a:pPr>
            <a:endParaRPr lang="en-US" altLang="zh-CN" dirty="0"/>
          </a:p>
          <a:p>
            <a:pPr>
              <a:lnSpc>
                <a:spcPct val="150000"/>
              </a:lnSpc>
            </a:pPr>
            <a:endParaRPr lang="en-US" altLang="zh-CN" dirty="0"/>
          </a:p>
          <a:p>
            <a:pPr marL="0" indent="0">
              <a:lnSpc>
                <a:spcPct val="150000"/>
              </a:lnSpc>
              <a:buNone/>
            </a:pPr>
            <a:r>
              <a:rPr lang="en-US" altLang="zh-CN" dirty="0"/>
              <a:t>#users</a:t>
            </a:r>
            <a:r>
              <a:rPr lang="zh-CN" altLang="en-US" dirty="0"/>
              <a:t>是测试用户的总数， </a:t>
            </a:r>
            <a:r>
              <a:rPr lang="en-US" altLang="zh-CN" dirty="0"/>
              <a:t>#hits</a:t>
            </a:r>
            <a:r>
              <a:rPr lang="zh-CN" altLang="en-US" dirty="0"/>
              <a:t>是每个用户前</a:t>
            </a:r>
            <a:r>
              <a:rPr lang="en-US" altLang="zh-CN" dirty="0"/>
              <a:t>K</a:t>
            </a:r>
            <a:r>
              <a:rPr lang="zh-CN" altLang="en-US" dirty="0"/>
              <a:t>个中属于测试集合的个数的总和，该指标越大越好。</a:t>
            </a:r>
            <a:endParaRPr lang="zh-CN" altLang="en-US" dirty="0"/>
          </a:p>
          <a:p>
            <a:pPr>
              <a:lnSpc>
                <a:spcPct val="150000"/>
              </a:lnSpc>
            </a:pPr>
            <a:r>
              <a:rPr lang="en-US" altLang="zh-CN" dirty="0" err="1"/>
              <a:t>ARHR</a:t>
            </a:r>
            <a:endParaRPr lang="en-US" altLang="zh-CN" dirty="0"/>
          </a:p>
          <a:p>
            <a:pPr>
              <a:lnSpc>
                <a:spcPct val="150000"/>
              </a:lnSpc>
            </a:pPr>
            <a:endParaRPr lang="zh-CN" altLang="en-US"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r>
              <a:rPr lang="zh-CN" altLang="en-US" dirty="0"/>
              <a:t>如果用户的项目</a:t>
            </a:r>
            <a:r>
              <a:rPr lang="en-US" altLang="zh-CN" dirty="0" err="1"/>
              <a:t>i</a:t>
            </a:r>
            <a:r>
              <a:rPr lang="zh-CN" altLang="en-US" dirty="0"/>
              <a:t>被命中，</a:t>
            </a:r>
            <a:r>
              <a:rPr lang="en-US" altLang="zh-CN" dirty="0" err="1"/>
              <a:t>pos_i</a:t>
            </a:r>
            <a:r>
              <a:rPr lang="zh-CN" altLang="en-US" dirty="0"/>
              <a:t>是该</a:t>
            </a:r>
            <a:r>
              <a:rPr lang="en-US" altLang="zh-CN" dirty="0"/>
              <a:t>item</a:t>
            </a:r>
            <a:r>
              <a:rPr lang="zh-CN" altLang="en-US" dirty="0"/>
              <a:t>在推荐列表中的排序位置。</a:t>
            </a:r>
            <a:r>
              <a:rPr lang="en-US" altLang="zh-CN" dirty="0" err="1"/>
              <a:t>ARHR</a:t>
            </a:r>
            <a:r>
              <a:rPr lang="zh-CN" altLang="en-US" dirty="0"/>
              <a:t>是</a:t>
            </a:r>
            <a:r>
              <a:rPr lang="en-US" altLang="zh-CN" dirty="0"/>
              <a:t>HR</a:t>
            </a:r>
            <a:r>
              <a:rPr lang="zh-CN" altLang="en-US" dirty="0"/>
              <a:t>的加权形式。</a:t>
            </a:r>
            <a:endParaRPr lang="zh-CN" altLang="en-US" dirty="0"/>
          </a:p>
          <a:p>
            <a:pPr>
              <a:lnSpc>
                <a:spcPct val="150000"/>
              </a:lnSpc>
            </a:pPr>
            <a:endParaRPr lang="en-US" altLang="zh-CN" dirty="0"/>
          </a:p>
          <a:p>
            <a:pPr>
              <a:lnSpc>
                <a:spcPct val="150000"/>
              </a:lnSpc>
            </a:pPr>
            <a:endParaRPr lang="en-US" altLang="zh-CN" dirty="0"/>
          </a:p>
          <a:p>
            <a:pPr marL="0" indent="0">
              <a:lnSpc>
                <a:spcPct val="150000"/>
              </a:lnSpc>
              <a:buNone/>
            </a:pPr>
            <a:endParaRPr lang="zh-CN" altLang="en-US" dirty="0"/>
          </a:p>
          <a:p>
            <a:pPr>
              <a:lnSpc>
                <a:spcPct val="150000"/>
              </a:lnSpc>
            </a:pPr>
            <a:endParaRPr lang="zh-CN" altLang="en-US"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zh-CN" altLang="en-US"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marL="0" indent="0">
              <a:lnSpc>
                <a:spcPct val="150000"/>
              </a:lnSpc>
              <a:buNone/>
            </a:pPr>
            <a:endParaRPr lang="zh-CN" altLang="en-US" dirty="0"/>
          </a:p>
          <a:p>
            <a:pPr marL="0" indent="0">
              <a:lnSpc>
                <a:spcPct val="150000"/>
              </a:lnSpc>
              <a:buNone/>
            </a:pPr>
            <a:endParaRPr lang="zh-CN" altLang="en-US" dirty="0"/>
          </a:p>
          <a:p>
            <a:pPr>
              <a:lnSpc>
                <a:spcPct val="150000"/>
              </a:lnSpc>
            </a:pPr>
            <a:endParaRPr lang="en-US" altLang="zh-CN" dirty="0"/>
          </a:p>
          <a:p>
            <a:pPr>
              <a:lnSpc>
                <a:spcPct val="150000"/>
              </a:lnSpc>
            </a:pPr>
            <a:endParaRPr lang="en-US" altLang="zh-CN" dirty="0"/>
          </a:p>
          <a:p>
            <a:pPr>
              <a:lnSpc>
                <a:spcPct val="150000"/>
              </a:lnSpc>
            </a:pPr>
            <a:endParaRPr lang="zh-CN" altLang="en-US" dirty="0"/>
          </a:p>
          <a:p>
            <a:pPr>
              <a:lnSpc>
                <a:spcPct val="150000"/>
              </a:lnSpc>
            </a:pPr>
            <a:endParaRPr lang="en-US" altLang="zh-CN" dirty="0"/>
          </a:p>
          <a:p>
            <a:pPr>
              <a:lnSpc>
                <a:spcPct val="150000"/>
              </a:lnSpc>
            </a:pPr>
            <a:endParaRPr lang="en-US" altLang="zh-CN" dirty="0"/>
          </a:p>
          <a:p>
            <a:pPr>
              <a:lnSpc>
                <a:spcPct val="150000"/>
              </a:lnSpc>
            </a:pPr>
            <a:endParaRPr lang="zh-CN" altLang="en-US" dirty="0"/>
          </a:p>
          <a:p>
            <a:pPr marL="0" indent="0">
              <a:lnSpc>
                <a:spcPct val="150000"/>
              </a:lnSpc>
              <a:buNone/>
            </a:pPr>
            <a:endParaRPr lang="zh-CN" altLang="en-US" dirty="0"/>
          </a:p>
          <a:p>
            <a:pPr>
              <a:lnSpc>
                <a:spcPct val="150000"/>
              </a:lnSpc>
            </a:pPr>
            <a:endParaRPr lang="en-US" altLang="zh-CN" dirty="0"/>
          </a:p>
          <a:p>
            <a:pPr lvl="1">
              <a:lnSpc>
                <a:spcPct val="150000"/>
              </a:lnSpc>
              <a:buNone/>
            </a:pPr>
            <a:endParaRPr lang="zh-CN" altLang="en-US" dirty="0"/>
          </a:p>
          <a:p>
            <a:pPr>
              <a:lnSpc>
                <a:spcPct val="150000"/>
              </a:lnSpc>
            </a:pPr>
            <a:endParaRPr lang="en-US" altLang="zh-CN" dirty="0"/>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pic>
        <p:nvPicPr>
          <p:cNvPr id="4" name="图片 3"/>
          <p:cNvPicPr>
            <a:picLocks noChangeAspect="1"/>
          </p:cNvPicPr>
          <p:nvPr/>
        </p:nvPicPr>
        <p:blipFill>
          <a:blip r:embed="rId1"/>
          <a:stretch>
            <a:fillRect/>
          </a:stretch>
        </p:blipFill>
        <p:spPr>
          <a:xfrm>
            <a:off x="4689269" y="2212296"/>
            <a:ext cx="1933333" cy="780952"/>
          </a:xfrm>
          <a:prstGeom prst="rect">
            <a:avLst/>
          </a:prstGeom>
        </p:spPr>
      </p:pic>
      <p:pic>
        <p:nvPicPr>
          <p:cNvPr id="5" name="图片 4"/>
          <p:cNvPicPr>
            <a:picLocks noChangeAspect="1"/>
          </p:cNvPicPr>
          <p:nvPr/>
        </p:nvPicPr>
        <p:blipFill>
          <a:blip r:embed="rId2"/>
          <a:stretch>
            <a:fillRect/>
          </a:stretch>
        </p:blipFill>
        <p:spPr>
          <a:xfrm>
            <a:off x="3888389" y="4363684"/>
            <a:ext cx="3285714" cy="1038095"/>
          </a:xfrm>
          <a:prstGeom prst="rect">
            <a:avLst/>
          </a:prstGeom>
        </p:spPr>
      </p:pic>
      <p:sp>
        <p:nvSpPr>
          <p:cNvPr id="7" name="灯片编号占位符 6"/>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3.2.2</a:t>
            </a:r>
            <a:r>
              <a:rPr kumimoji="1" lang="zh-CN" altLang="en-US" b="0" dirty="0">
                <a:sym typeface="+mn-ea"/>
              </a:rPr>
              <a:t>、基于流行度的推荐算法</a:t>
            </a:r>
            <a:r>
              <a:rPr kumimoji="1" lang="en-US" altLang="zh-CN" b="0" dirty="0">
                <a:sym typeface="+mn-ea"/>
              </a:rPr>
              <a:t>——</a:t>
            </a:r>
            <a:r>
              <a:rPr kumimoji="1" lang="zh-CN" altLang="en-US" b="0" dirty="0">
                <a:sym typeface="+mn-ea"/>
              </a:rPr>
              <a:t>算法特点</a:t>
            </a:r>
            <a:endParaRPr kumimoji="1" lang="zh-CN" altLang="en-US" b="0" dirty="0">
              <a:sym typeface="+mn-ea"/>
            </a:endParaRPr>
          </a:p>
        </p:txBody>
      </p:sp>
      <p:sp>
        <p:nvSpPr>
          <p:cNvPr id="3" name="文本占位符 2"/>
          <p:cNvSpPr>
            <a:spLocks noGrp="1"/>
          </p:cNvSpPr>
          <p:nvPr>
            <p:ph type="body" idx="1"/>
          </p:nvPr>
        </p:nvSpPr>
        <p:spPr>
          <a:xfrm>
            <a:off x="609600" y="1155065"/>
            <a:ext cx="10972800" cy="5078730"/>
          </a:xfrm>
        </p:spPr>
        <p:txBody>
          <a:bodyPr>
            <a:normAutofit/>
          </a:bodyPr>
          <a:lstStyle/>
          <a:p>
            <a:pPr>
              <a:lnSpc>
                <a:spcPct val="150000"/>
              </a:lnSpc>
            </a:pPr>
            <a:r>
              <a:rPr lang="zh-CN" altLang="en-US" sz="1800" dirty="0">
                <a:solidFill>
                  <a:srgbClr val="0000FF"/>
                </a:solidFill>
              </a:rPr>
              <a:t>优点</a:t>
            </a:r>
            <a:r>
              <a:rPr lang="zh-CN" altLang="en-US" sz="1800" dirty="0"/>
              <a:t>：</a:t>
            </a:r>
            <a:endParaRPr lang="en-US" altLang="zh-CN" sz="1800" dirty="0"/>
          </a:p>
          <a:p>
            <a:pPr lvl="1">
              <a:lnSpc>
                <a:spcPct val="150000"/>
              </a:lnSpc>
            </a:pPr>
            <a:r>
              <a:rPr lang="zh-CN" altLang="en-US" dirty="0"/>
              <a:t>算法简单易实现；对于新注册的用户来说较为有效（即可以有效缓解冷启动问题）</a:t>
            </a:r>
            <a:endParaRPr lang="en-US" altLang="zh-CN" dirty="0"/>
          </a:p>
          <a:p>
            <a:pPr lvl="1">
              <a:lnSpc>
                <a:spcPct val="150000"/>
              </a:lnSpc>
            </a:pPr>
            <a:r>
              <a:rPr lang="zh-CN" altLang="en-US" dirty="0"/>
              <a:t>当选择合适的流行度衡量标准时，算法的效果也还不错。</a:t>
            </a:r>
            <a:endParaRPr lang="zh-CN" altLang="en-US" b="0" dirty="0"/>
          </a:p>
          <a:p>
            <a:pPr>
              <a:lnSpc>
                <a:spcPct val="150000"/>
              </a:lnSpc>
            </a:pPr>
            <a:r>
              <a:rPr lang="zh-CN" altLang="en-US" sz="1800" dirty="0">
                <a:solidFill>
                  <a:srgbClr val="0000FF"/>
                </a:solidFill>
              </a:rPr>
              <a:t>缺点</a:t>
            </a:r>
            <a:r>
              <a:rPr lang="zh-CN" altLang="en-US" sz="1800" dirty="0"/>
              <a:t>：</a:t>
            </a:r>
            <a:endParaRPr lang="zh-CN" altLang="en-US" sz="1800" dirty="0"/>
          </a:p>
          <a:p>
            <a:pPr lvl="1">
              <a:lnSpc>
                <a:spcPct val="150000"/>
              </a:lnSpc>
            </a:pPr>
            <a:r>
              <a:rPr lang="zh-CN" altLang="en-US" dirty="0"/>
              <a:t>不能针对特定的用户进行具体的个性化的推荐</a:t>
            </a:r>
            <a:endParaRPr lang="en-US" altLang="zh-CN" dirty="0"/>
          </a:p>
          <a:p>
            <a:pPr lvl="1">
              <a:lnSpc>
                <a:spcPct val="150000"/>
              </a:lnSpc>
            </a:pPr>
            <a:r>
              <a:rPr lang="zh-CN" altLang="en-US" dirty="0"/>
              <a:t>只针对热门商品进行推荐，更加降低了冷门商品被用户接触的机会</a:t>
            </a:r>
            <a:endParaRPr lang="zh-CN" altLang="en-US" dirty="0"/>
          </a:p>
          <a:p>
            <a:pPr>
              <a:lnSpc>
                <a:spcPct val="150000"/>
              </a:lnSpc>
            </a:pPr>
            <a:r>
              <a:rPr lang="zh-CN" altLang="en-US" sz="1800" dirty="0">
                <a:solidFill>
                  <a:srgbClr val="0000FF"/>
                </a:solidFill>
              </a:rPr>
              <a:t>适用范围</a:t>
            </a:r>
            <a:r>
              <a:rPr lang="zh-CN" altLang="en-US" sz="1800" dirty="0"/>
              <a:t>：</a:t>
            </a:r>
            <a:endParaRPr lang="zh-CN" altLang="en-US" sz="1800" dirty="0"/>
          </a:p>
          <a:p>
            <a:pPr lvl="1">
              <a:lnSpc>
                <a:spcPct val="150000"/>
              </a:lnSpc>
            </a:pPr>
            <a:r>
              <a:rPr lang="zh-CN" altLang="en-US" dirty="0"/>
              <a:t>可以单独作为推荐算法进行使用，为后续的个性化推荐算法而获得足够的用户交互量的一个过渡</a:t>
            </a:r>
            <a:endParaRPr lang="zh-CN" altLang="en-US" dirty="0"/>
          </a:p>
          <a:p>
            <a:pPr lvl="1">
              <a:lnSpc>
                <a:spcPct val="150000"/>
              </a:lnSpc>
            </a:pPr>
            <a:r>
              <a:rPr lang="zh-CN" altLang="en-US" dirty="0"/>
              <a:t>可以引入混合算法中，主要解决冷启动问题</a:t>
            </a:r>
            <a:endParaRPr lang="en-US" altLang="zh-CN" b="0" dirty="0"/>
          </a:p>
          <a:p>
            <a:pPr>
              <a:lnSpc>
                <a:spcPct val="150000"/>
              </a:lnSpc>
            </a:pPr>
            <a:r>
              <a:rPr lang="zh-CN" altLang="en-US" sz="1800" dirty="0">
                <a:solidFill>
                  <a:srgbClr val="0000FF"/>
                </a:solidFill>
              </a:rPr>
              <a:t>优化改进</a:t>
            </a:r>
            <a:r>
              <a:rPr lang="zh-CN" altLang="en-US" sz="1800" dirty="0"/>
              <a:t>：给用户进行分类，然后再按照子类进行流行度推荐。</a:t>
            </a:r>
            <a:endParaRPr lang="zh-CN" altLang="en-US" sz="1800" dirty="0"/>
          </a:p>
          <a:p>
            <a:pPr>
              <a:lnSpc>
                <a:spcPct val="150000"/>
              </a:lnSpc>
            </a:pPr>
            <a:endParaRPr lang="zh-CN" altLang="en-US" sz="1600" b="0" dirty="0"/>
          </a:p>
          <a:p>
            <a:pPr marL="0" indent="0">
              <a:lnSpc>
                <a:spcPct val="150000"/>
              </a:lnSpc>
              <a:buNone/>
            </a:pPr>
            <a:endParaRPr lang="zh-CN" altLang="en-US" dirty="0"/>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3.6.8</a:t>
            </a:r>
            <a:r>
              <a:rPr kumimoji="1" lang="zh-CN" altLang="en-US" b="0" dirty="0">
                <a:sym typeface="+mn-ea"/>
              </a:rPr>
              <a:t>、</a:t>
            </a:r>
            <a:r>
              <a:rPr kumimoji="1" lang="en-US" altLang="zh-CN" b="0" dirty="0" err="1">
                <a:sym typeface="+mn-ea"/>
              </a:rPr>
              <a:t>FISM</a:t>
            </a:r>
            <a:r>
              <a:rPr kumimoji="1" lang="zh-CN" altLang="en-US" b="0" dirty="0">
                <a:sym typeface="+mn-ea"/>
              </a:rPr>
              <a:t>算法</a:t>
            </a:r>
            <a:r>
              <a:rPr kumimoji="1" lang="en-US" altLang="zh-CN" b="0" dirty="0">
                <a:sym typeface="+mn-ea"/>
              </a:rPr>
              <a:t>——</a:t>
            </a:r>
            <a:r>
              <a:rPr kumimoji="1" lang="zh-CN" altLang="en-US" b="0" dirty="0">
                <a:sym typeface="+mn-ea"/>
              </a:rPr>
              <a:t>实验</a:t>
            </a:r>
            <a:endParaRPr kumimoji="1" lang="zh-CN" altLang="en-US" b="0" dirty="0">
              <a:sym typeface="+mn-ea"/>
            </a:endParaRPr>
          </a:p>
        </p:txBody>
      </p:sp>
      <p:sp>
        <p:nvSpPr>
          <p:cNvPr id="3" name="文本占位符 2"/>
          <p:cNvSpPr>
            <a:spLocks noGrp="1"/>
          </p:cNvSpPr>
          <p:nvPr>
            <p:ph type="body" idx="1"/>
          </p:nvPr>
        </p:nvSpPr>
        <p:spPr>
          <a:xfrm>
            <a:off x="962527" y="1155033"/>
            <a:ext cx="9885582" cy="5309937"/>
          </a:xfrm>
        </p:spPr>
        <p:txBody>
          <a:bodyPr>
            <a:normAutofit/>
          </a:bodyPr>
          <a:lstStyle/>
          <a:p>
            <a:pPr marL="0" indent="0">
              <a:buNone/>
            </a:pPr>
            <a:r>
              <a:rPr lang="zh-CN" altLang="en-US" dirty="0"/>
              <a:t>代码目录</a:t>
            </a:r>
            <a:endParaRPr lang="zh-CN" altLang="en-US" dirty="0"/>
          </a:p>
          <a:p>
            <a:pPr marL="0" indent="0">
              <a:buNone/>
            </a:pPr>
            <a:endParaRPr lang="en-US" altLang="zh-CN" dirty="0"/>
          </a:p>
          <a:p>
            <a:pPr>
              <a:lnSpc>
                <a:spcPct val="150000"/>
              </a:lnSpc>
            </a:pPr>
            <a:endParaRPr lang="en-US" altLang="zh-CN" dirty="0"/>
          </a:p>
          <a:p>
            <a:pPr>
              <a:lnSpc>
                <a:spcPct val="150000"/>
              </a:lnSpc>
            </a:pPr>
            <a:r>
              <a:rPr lang="en-US" altLang="zh-CN" dirty="0"/>
              <a:t>#data.csv—</a:t>
            </a:r>
            <a:r>
              <a:rPr lang="zh-CN" altLang="en-US" dirty="0"/>
              <a:t>实验数据</a:t>
            </a:r>
            <a:endParaRPr lang="zh-CN" altLang="en-US" dirty="0"/>
          </a:p>
          <a:p>
            <a:pPr>
              <a:lnSpc>
                <a:spcPct val="150000"/>
              </a:lnSpc>
            </a:pPr>
            <a:r>
              <a:rPr lang="en-US" altLang="zh-CN" dirty="0"/>
              <a:t>#Data.py—</a:t>
            </a:r>
            <a:r>
              <a:rPr lang="zh-CN" altLang="en-US" dirty="0"/>
              <a:t>导入数据</a:t>
            </a:r>
            <a:endParaRPr lang="zh-CN" altLang="en-US" dirty="0"/>
          </a:p>
          <a:p>
            <a:pPr>
              <a:lnSpc>
                <a:spcPct val="150000"/>
              </a:lnSpc>
            </a:pPr>
            <a:r>
              <a:rPr lang="en-US" altLang="zh-CN" dirty="0"/>
              <a:t>#model.py—</a:t>
            </a:r>
            <a:r>
              <a:rPr lang="zh-CN" altLang="en-US" dirty="0"/>
              <a:t>算法代码</a:t>
            </a:r>
            <a:endParaRPr lang="zh-CN" altLang="en-US" dirty="0"/>
          </a:p>
          <a:p>
            <a:pPr marL="0" indent="0">
              <a:buNone/>
            </a:pPr>
            <a:endParaRPr lang="en-US" altLang="zh-CN" dirty="0"/>
          </a:p>
          <a:p>
            <a:endParaRPr lang="en-US" altLang="zh-CN" dirty="0"/>
          </a:p>
          <a:p>
            <a:endParaRPr lang="en-US" altLang="zh-CN" dirty="0"/>
          </a:p>
          <a:p>
            <a:endParaRPr lang="en-US" altLang="zh-CN" dirty="0"/>
          </a:p>
          <a:p>
            <a:pPr marL="0" indent="0">
              <a:buNone/>
            </a:pPr>
            <a:endParaRPr lang="zh-CN" altLang="en-US" dirty="0"/>
          </a:p>
          <a:p>
            <a:endParaRPr lang="zh-CN" altLang="en-US" dirty="0"/>
          </a:p>
          <a:p>
            <a:endParaRPr lang="en-US" altLang="zh-CN" dirty="0"/>
          </a:p>
          <a:p>
            <a:endParaRPr lang="en-US" altLang="zh-CN" dirty="0"/>
          </a:p>
          <a:p>
            <a:endParaRPr lang="en-US" altLang="zh-CN" dirty="0"/>
          </a:p>
          <a:p>
            <a:endParaRPr lang="en-US" altLang="zh-CN" dirty="0"/>
          </a:p>
          <a:p>
            <a:endParaRPr lang="zh-CN" altLang="en-US"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zh-CN" altLang="en-US" dirty="0"/>
          </a:p>
          <a:p>
            <a:pPr marL="0" indent="0">
              <a:buNone/>
            </a:pPr>
            <a:endParaRPr lang="zh-CN" altLang="en-US" dirty="0"/>
          </a:p>
          <a:p>
            <a:endParaRPr lang="en-US" altLang="zh-CN" dirty="0"/>
          </a:p>
          <a:p>
            <a:endParaRPr lang="en-US" altLang="zh-CN" dirty="0"/>
          </a:p>
          <a:p>
            <a:endParaRPr lang="zh-CN" altLang="en-US" dirty="0"/>
          </a:p>
          <a:p>
            <a:endParaRPr lang="en-US" altLang="zh-CN" dirty="0"/>
          </a:p>
          <a:p>
            <a:endParaRPr lang="en-US" altLang="zh-CN" dirty="0"/>
          </a:p>
          <a:p>
            <a:endParaRPr lang="zh-CN" altLang="en-US" dirty="0"/>
          </a:p>
          <a:p>
            <a:pPr marL="0" indent="0">
              <a:buNone/>
            </a:pPr>
            <a:endParaRPr lang="zh-CN" altLang="en-US" dirty="0"/>
          </a:p>
          <a:p>
            <a:endParaRPr lang="en-US" altLang="zh-CN" dirty="0"/>
          </a:p>
          <a:p>
            <a:pPr lvl="1">
              <a:buNone/>
            </a:pPr>
            <a:endParaRPr lang="zh-CN" altLang="en-US" dirty="0"/>
          </a:p>
          <a:p>
            <a:endParaRPr lang="en-US" altLang="zh-CN" dirty="0"/>
          </a:p>
          <a:p>
            <a:endParaRPr lang="zh-CN" altLang="en-US" dirty="0"/>
          </a:p>
          <a:p>
            <a:endParaRPr lang="zh-CN" altLang="en-US" dirty="0"/>
          </a:p>
          <a:p>
            <a:endParaRPr lang="en-US" altLang="zh-CN"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74576" y="2269665"/>
            <a:ext cx="4122760" cy="1227176"/>
          </a:xfrm>
          <a:prstGeom prst="rect">
            <a:avLst/>
          </a:prstGeom>
        </p:spPr>
      </p:pic>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7668" y="2092071"/>
            <a:ext cx="8348664" cy="4300101"/>
          </a:xfrm>
          <a:prstGeom prst="rect">
            <a:avLst/>
          </a:prstGeom>
        </p:spPr>
      </p:pic>
      <p:sp>
        <p:nvSpPr>
          <p:cNvPr id="2" name="标题 1"/>
          <p:cNvSpPr>
            <a:spLocks noGrp="1"/>
          </p:cNvSpPr>
          <p:nvPr>
            <p:ph type="title"/>
          </p:nvPr>
        </p:nvSpPr>
        <p:spPr/>
        <p:txBody>
          <a:bodyPr>
            <a:normAutofit/>
          </a:bodyPr>
          <a:lstStyle/>
          <a:p>
            <a:r>
              <a:rPr kumimoji="1" lang="en-US" altLang="zh-CN" b="0" dirty="0">
                <a:sym typeface="+mn-ea"/>
              </a:rPr>
              <a:t>3.6.8</a:t>
            </a:r>
            <a:r>
              <a:rPr kumimoji="1" lang="zh-CN" altLang="en-US" b="0" dirty="0">
                <a:sym typeface="+mn-ea"/>
              </a:rPr>
              <a:t>、</a:t>
            </a:r>
            <a:r>
              <a:rPr kumimoji="1" lang="en-US" altLang="zh-CN" b="0" dirty="0" err="1">
                <a:sym typeface="+mn-ea"/>
              </a:rPr>
              <a:t>FISM</a:t>
            </a:r>
            <a:r>
              <a:rPr kumimoji="1" lang="zh-CN" altLang="en-US" b="0" dirty="0">
                <a:sym typeface="+mn-ea"/>
              </a:rPr>
              <a:t>算法</a:t>
            </a:r>
            <a:r>
              <a:rPr kumimoji="1" lang="en-US" altLang="zh-CN" b="0" dirty="0">
                <a:sym typeface="+mn-ea"/>
              </a:rPr>
              <a:t>——</a:t>
            </a:r>
            <a:r>
              <a:rPr kumimoji="1" lang="zh-CN" altLang="en-US" b="0" dirty="0">
                <a:sym typeface="+mn-ea"/>
              </a:rPr>
              <a:t>实验</a:t>
            </a:r>
            <a:endParaRPr kumimoji="1" lang="zh-CN" altLang="en-US" b="0" dirty="0">
              <a:sym typeface="+mn-ea"/>
            </a:endParaRPr>
          </a:p>
        </p:txBody>
      </p:sp>
      <p:sp>
        <p:nvSpPr>
          <p:cNvPr id="3" name="文本占位符 2"/>
          <p:cNvSpPr>
            <a:spLocks noGrp="1"/>
          </p:cNvSpPr>
          <p:nvPr>
            <p:ph type="body" idx="1"/>
          </p:nvPr>
        </p:nvSpPr>
        <p:spPr>
          <a:xfrm>
            <a:off x="962527" y="1155033"/>
            <a:ext cx="9885582" cy="5309937"/>
          </a:xfrm>
        </p:spPr>
        <p:txBody>
          <a:bodyPr>
            <a:normAutofit/>
          </a:bodyPr>
          <a:lstStyle/>
          <a:p>
            <a:pPr marL="0" indent="0">
              <a:buNone/>
            </a:pPr>
            <a:r>
              <a:rPr lang="zh-CN" altLang="en-US" dirty="0"/>
              <a:t>核心代码</a:t>
            </a:r>
            <a:endParaRPr lang="zh-CN" altLang="en-US" dirty="0"/>
          </a:p>
          <a:p>
            <a:pPr marL="0" indent="0">
              <a:buNone/>
            </a:pPr>
            <a:endParaRPr lang="en-US" altLang="zh-CN" dirty="0"/>
          </a:p>
          <a:p>
            <a:pPr marL="0" indent="0">
              <a:buNone/>
            </a:pPr>
            <a:endParaRPr lang="en-US" altLang="zh-CN" dirty="0"/>
          </a:p>
          <a:p>
            <a:endParaRPr lang="en-US" altLang="zh-CN" dirty="0"/>
          </a:p>
          <a:p>
            <a:endParaRPr lang="en-US" altLang="zh-CN" dirty="0"/>
          </a:p>
          <a:p>
            <a:endParaRPr lang="en-US" altLang="zh-CN" dirty="0"/>
          </a:p>
          <a:p>
            <a:pPr marL="0" indent="0">
              <a:buNone/>
            </a:pPr>
            <a:endParaRPr lang="zh-CN" altLang="en-US" dirty="0"/>
          </a:p>
          <a:p>
            <a:endParaRPr lang="zh-CN" altLang="en-US" dirty="0"/>
          </a:p>
          <a:p>
            <a:endParaRPr lang="en-US" altLang="zh-CN" dirty="0"/>
          </a:p>
          <a:p>
            <a:endParaRPr lang="en-US" altLang="zh-CN" dirty="0"/>
          </a:p>
          <a:p>
            <a:endParaRPr lang="en-US" altLang="zh-CN" dirty="0"/>
          </a:p>
          <a:p>
            <a:endParaRPr lang="en-US" altLang="zh-CN" dirty="0"/>
          </a:p>
          <a:p>
            <a:endParaRPr lang="zh-CN" altLang="en-US"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zh-CN" altLang="en-US" dirty="0"/>
          </a:p>
          <a:p>
            <a:pPr marL="0" indent="0">
              <a:buNone/>
            </a:pPr>
            <a:endParaRPr lang="zh-CN" altLang="en-US" dirty="0"/>
          </a:p>
          <a:p>
            <a:endParaRPr lang="en-US" altLang="zh-CN" dirty="0"/>
          </a:p>
          <a:p>
            <a:endParaRPr lang="en-US" altLang="zh-CN" dirty="0"/>
          </a:p>
          <a:p>
            <a:endParaRPr lang="zh-CN" altLang="en-US" dirty="0"/>
          </a:p>
          <a:p>
            <a:endParaRPr lang="en-US" altLang="zh-CN" dirty="0"/>
          </a:p>
          <a:p>
            <a:endParaRPr lang="en-US" altLang="zh-CN" dirty="0"/>
          </a:p>
          <a:p>
            <a:endParaRPr lang="zh-CN" altLang="en-US" dirty="0"/>
          </a:p>
          <a:p>
            <a:pPr marL="0" indent="0">
              <a:buNone/>
            </a:pPr>
            <a:endParaRPr lang="zh-CN" altLang="en-US" dirty="0"/>
          </a:p>
          <a:p>
            <a:endParaRPr lang="en-US" altLang="zh-CN" dirty="0"/>
          </a:p>
          <a:p>
            <a:pPr lvl="1">
              <a:buNone/>
            </a:pPr>
            <a:endParaRPr lang="zh-CN" altLang="en-US" dirty="0"/>
          </a:p>
          <a:p>
            <a:endParaRPr lang="en-US" altLang="zh-CN" dirty="0"/>
          </a:p>
          <a:p>
            <a:endParaRPr lang="zh-CN" altLang="en-US" dirty="0"/>
          </a:p>
          <a:p>
            <a:endParaRPr lang="zh-CN" altLang="en-US" dirty="0"/>
          </a:p>
          <a:p>
            <a:endParaRPr lang="en-US" altLang="zh-CN" dirty="0"/>
          </a:p>
        </p:txBody>
      </p:sp>
      <p:sp>
        <p:nvSpPr>
          <p:cNvPr id="12" name="矩形 11"/>
          <p:cNvSpPr/>
          <p:nvPr/>
        </p:nvSpPr>
        <p:spPr>
          <a:xfrm>
            <a:off x="573399" y="5391618"/>
            <a:ext cx="6233295" cy="342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cs typeface="黑体" panose="02010609060101010101" pitchFamily="49" charset="-122"/>
            </a:endParaRPr>
          </a:p>
        </p:txBody>
      </p:sp>
      <p:sp>
        <p:nvSpPr>
          <p:cNvPr id="13" name="文本框 12"/>
          <p:cNvSpPr txBox="1"/>
          <p:nvPr/>
        </p:nvSpPr>
        <p:spPr>
          <a:xfrm>
            <a:off x="6939730" y="4562845"/>
            <a:ext cx="1917438" cy="400110"/>
          </a:xfrm>
          <a:prstGeom prst="rect">
            <a:avLst/>
          </a:prstGeom>
          <a:noFill/>
          <a:ln w="19050">
            <a:solidFill>
              <a:srgbClr val="0000FF"/>
            </a:solidFill>
          </a:ln>
        </p:spPr>
        <p:txBody>
          <a:bodyPr wrap="square" rtlCol="0">
            <a:spAutoFit/>
          </a:bodyPr>
          <a:lstStyle/>
          <a:p>
            <a:r>
              <a:rPr lang="zh-CN" altLang="en-US" sz="2000" dirty="0">
                <a:solidFill>
                  <a:srgbClr val="0000FF"/>
                </a:solidFill>
                <a:latin typeface="黑体" panose="02010609060101010101" pitchFamily="49" charset="-122"/>
                <a:cs typeface="黑体" panose="02010609060101010101" pitchFamily="49" charset="-122"/>
              </a:rPr>
              <a:t>计算损失函数</a:t>
            </a:r>
            <a:endParaRPr lang="zh-CN" altLang="en-US" sz="2000" dirty="0">
              <a:solidFill>
                <a:srgbClr val="0000FF"/>
              </a:solidFill>
              <a:latin typeface="黑体" panose="02010609060101010101" pitchFamily="49" charset="-122"/>
              <a:cs typeface="黑体" panose="02010609060101010101" pitchFamily="49" charset="-122"/>
            </a:endParaRPr>
          </a:p>
        </p:txBody>
      </p:sp>
      <p:cxnSp>
        <p:nvCxnSpPr>
          <p:cNvPr id="14" name="直接箭头连接符 13"/>
          <p:cNvCxnSpPr>
            <a:stCxn id="13" idx="1"/>
          </p:cNvCxnSpPr>
          <p:nvPr/>
        </p:nvCxnSpPr>
        <p:spPr>
          <a:xfrm flipH="1">
            <a:off x="5926412" y="4762900"/>
            <a:ext cx="1013318" cy="6287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99026" y="3559354"/>
            <a:ext cx="8258142" cy="4286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cs typeface="黑体" panose="02010609060101010101" pitchFamily="49" charset="-122"/>
            </a:endParaRPr>
          </a:p>
        </p:txBody>
      </p:sp>
      <p:cxnSp>
        <p:nvCxnSpPr>
          <p:cNvPr id="16" name="直接箭头连接符 15"/>
          <p:cNvCxnSpPr>
            <a:stCxn id="17" idx="2"/>
          </p:cNvCxnSpPr>
          <p:nvPr/>
        </p:nvCxnSpPr>
        <p:spPr>
          <a:xfrm flipH="1">
            <a:off x="7700211" y="3074615"/>
            <a:ext cx="338888" cy="4847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7080380" y="2674505"/>
            <a:ext cx="1917438" cy="400110"/>
          </a:xfrm>
          <a:prstGeom prst="rect">
            <a:avLst/>
          </a:prstGeom>
          <a:noFill/>
          <a:ln w="19050">
            <a:solidFill>
              <a:srgbClr val="0000FF"/>
            </a:solidFill>
          </a:ln>
        </p:spPr>
        <p:txBody>
          <a:bodyPr wrap="square" rtlCol="0">
            <a:spAutoFit/>
          </a:bodyPr>
          <a:lstStyle/>
          <a:p>
            <a:r>
              <a:rPr lang="zh-CN" altLang="en-US" sz="2000" dirty="0">
                <a:solidFill>
                  <a:srgbClr val="0000FF"/>
                </a:solidFill>
                <a:latin typeface="黑体" panose="02010609060101010101" pitchFamily="49" charset="-122"/>
                <a:cs typeface="黑体" panose="02010609060101010101" pitchFamily="49" charset="-122"/>
              </a:rPr>
              <a:t>定义嵌入层</a:t>
            </a:r>
            <a:endParaRPr lang="zh-CN" altLang="en-US" sz="2000" dirty="0">
              <a:solidFill>
                <a:srgbClr val="0000FF"/>
              </a:solidFill>
              <a:latin typeface="黑体" panose="02010609060101010101" pitchFamily="49" charset="-122"/>
              <a:cs typeface="黑体" panose="02010609060101010101" pitchFamily="49" charset="-122"/>
            </a:endParaRPr>
          </a:p>
        </p:txBody>
      </p:sp>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3.6.8</a:t>
            </a:r>
            <a:r>
              <a:rPr kumimoji="1" lang="zh-CN" altLang="en-US" b="0" dirty="0">
                <a:sym typeface="+mn-ea"/>
              </a:rPr>
              <a:t>、</a:t>
            </a:r>
            <a:r>
              <a:rPr kumimoji="1" lang="en-US" altLang="zh-CN" b="0" dirty="0" err="1">
                <a:sym typeface="+mn-ea"/>
              </a:rPr>
              <a:t>FISM</a:t>
            </a:r>
            <a:r>
              <a:rPr kumimoji="1" lang="zh-CN" altLang="en-US" b="0" dirty="0">
                <a:sym typeface="+mn-ea"/>
              </a:rPr>
              <a:t>算法</a:t>
            </a:r>
            <a:r>
              <a:rPr kumimoji="1" lang="en-US" altLang="zh-CN" b="0" dirty="0">
                <a:sym typeface="+mn-ea"/>
              </a:rPr>
              <a:t>——</a:t>
            </a:r>
            <a:r>
              <a:rPr kumimoji="1" lang="zh-CN" altLang="en-US" b="0" dirty="0">
                <a:sym typeface="+mn-ea"/>
              </a:rPr>
              <a:t>实验</a:t>
            </a:r>
            <a:endParaRPr kumimoji="1" lang="zh-CN" altLang="en-US" b="0" dirty="0">
              <a:sym typeface="+mn-ea"/>
            </a:endParaRPr>
          </a:p>
        </p:txBody>
      </p:sp>
      <p:sp>
        <p:nvSpPr>
          <p:cNvPr id="3" name="文本占位符 2"/>
          <p:cNvSpPr>
            <a:spLocks noGrp="1"/>
          </p:cNvSpPr>
          <p:nvPr>
            <p:ph type="body" idx="1"/>
          </p:nvPr>
        </p:nvSpPr>
        <p:spPr>
          <a:xfrm>
            <a:off x="962527" y="1155033"/>
            <a:ext cx="9885582" cy="5309937"/>
          </a:xfrm>
        </p:spPr>
        <p:txBody>
          <a:bodyPr>
            <a:normAutofit/>
          </a:bodyPr>
          <a:lstStyle/>
          <a:p>
            <a:pPr marL="0" indent="0">
              <a:buNone/>
            </a:pPr>
            <a:r>
              <a:rPr lang="zh-CN" altLang="en-US" dirty="0"/>
              <a:t>实验结果</a:t>
            </a:r>
            <a:endParaRPr lang="en-US" altLang="zh-CN" dirty="0"/>
          </a:p>
          <a:p>
            <a:pPr marL="0" indent="0">
              <a:buNone/>
            </a:pPr>
            <a:endParaRPr lang="en-US" altLang="zh-CN" dirty="0"/>
          </a:p>
          <a:p>
            <a:pPr marL="0" indent="0">
              <a:buNone/>
            </a:pPr>
            <a:endParaRPr lang="zh-CN" altLang="en-US" dirty="0"/>
          </a:p>
          <a:p>
            <a:pPr marL="0" indent="0">
              <a:buNone/>
            </a:pPr>
            <a:endParaRPr lang="en-US" altLang="zh-CN" dirty="0"/>
          </a:p>
          <a:p>
            <a:pPr marL="0" indent="0">
              <a:buNone/>
            </a:pPr>
            <a:endParaRPr lang="en-US" altLang="zh-CN" dirty="0"/>
          </a:p>
          <a:p>
            <a:endParaRPr lang="en-US" altLang="zh-CN" dirty="0"/>
          </a:p>
          <a:p>
            <a:endParaRPr lang="en-US" altLang="zh-CN" dirty="0"/>
          </a:p>
          <a:p>
            <a:endParaRPr lang="en-US" altLang="zh-CN" dirty="0"/>
          </a:p>
          <a:p>
            <a:pPr marL="0" indent="0">
              <a:buNone/>
            </a:pPr>
            <a:endParaRPr lang="zh-CN" altLang="en-US" dirty="0"/>
          </a:p>
          <a:p>
            <a:endParaRPr lang="zh-CN" altLang="en-US" dirty="0"/>
          </a:p>
          <a:p>
            <a:pPr>
              <a:lnSpc>
                <a:spcPct val="150000"/>
              </a:lnSpc>
            </a:pPr>
            <a:r>
              <a:rPr lang="zh-CN" altLang="en-US" dirty="0"/>
              <a:t>在该算法中，我们对归一化常数（</a:t>
            </a:r>
            <a:r>
              <a:rPr lang="en-US" altLang="zh-CN" dirty="0"/>
              <a:t>α</a:t>
            </a:r>
            <a:r>
              <a:rPr lang="zh-CN" altLang="en-US" dirty="0"/>
              <a:t>）的不同值进行了完整的参数研究，其中保持其余参数不变。</a:t>
            </a:r>
            <a:r>
              <a:rPr lang="en-US" altLang="zh-CN" dirty="0"/>
              <a:t>FISMrmse</a:t>
            </a:r>
            <a:r>
              <a:rPr lang="zh-CN" altLang="en-US" dirty="0"/>
              <a:t>和</a:t>
            </a:r>
            <a:r>
              <a:rPr lang="en-US" altLang="zh-CN" dirty="0"/>
              <a:t>FISMauc</a:t>
            </a:r>
            <a:r>
              <a:rPr lang="zh-CN" altLang="en-US" dirty="0"/>
              <a:t>方法的结果如图</a:t>
            </a:r>
            <a:r>
              <a:rPr lang="en-US" altLang="zh-CN" dirty="0"/>
              <a:t>1</a:t>
            </a:r>
            <a:r>
              <a:rPr lang="zh-CN" altLang="en-US" dirty="0"/>
              <a:t>所示。从结果中我们可以看出，当</a:t>
            </a:r>
            <a:r>
              <a:rPr lang="en-US" altLang="zh-CN" dirty="0"/>
              <a:t>α</a:t>
            </a:r>
            <a:r>
              <a:rPr lang="zh-CN" altLang="en-US" dirty="0"/>
              <a:t>的值在</a:t>
            </a:r>
            <a:r>
              <a:rPr lang="en-US" altLang="zh-CN" dirty="0"/>
              <a:t>0.4</a:t>
            </a:r>
            <a:r>
              <a:rPr lang="zh-CN" altLang="en-US" dirty="0"/>
              <a:t>到</a:t>
            </a:r>
            <a:r>
              <a:rPr lang="en-US" altLang="zh-CN" dirty="0"/>
              <a:t>0.5</a:t>
            </a:r>
            <a:r>
              <a:rPr lang="zh-CN" altLang="en-US" dirty="0"/>
              <a:t>的范围内时，获得了最佳性能。</a:t>
            </a:r>
            <a:endParaRPr lang="zh-CN" altLang="en-US" dirty="0"/>
          </a:p>
          <a:p>
            <a:endParaRPr lang="en-US" altLang="zh-CN" dirty="0"/>
          </a:p>
          <a:p>
            <a:endParaRPr lang="en-US" altLang="zh-CN" dirty="0"/>
          </a:p>
          <a:p>
            <a:endParaRPr lang="en-US" altLang="zh-CN" dirty="0"/>
          </a:p>
          <a:p>
            <a:endParaRPr lang="zh-CN" altLang="en-US"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zh-CN" altLang="en-US" dirty="0"/>
          </a:p>
          <a:p>
            <a:pPr marL="0" indent="0">
              <a:buNone/>
            </a:pPr>
            <a:endParaRPr lang="zh-CN" altLang="en-US" dirty="0"/>
          </a:p>
          <a:p>
            <a:endParaRPr lang="en-US" altLang="zh-CN" dirty="0"/>
          </a:p>
          <a:p>
            <a:endParaRPr lang="en-US" altLang="zh-CN" dirty="0"/>
          </a:p>
          <a:p>
            <a:endParaRPr lang="zh-CN" altLang="en-US" dirty="0"/>
          </a:p>
          <a:p>
            <a:endParaRPr lang="en-US" altLang="zh-CN" dirty="0"/>
          </a:p>
          <a:p>
            <a:endParaRPr lang="en-US" altLang="zh-CN" dirty="0"/>
          </a:p>
          <a:p>
            <a:endParaRPr lang="zh-CN" altLang="en-US" dirty="0"/>
          </a:p>
          <a:p>
            <a:pPr marL="0" indent="0">
              <a:buNone/>
            </a:pPr>
            <a:endParaRPr lang="zh-CN" altLang="en-US" dirty="0"/>
          </a:p>
          <a:p>
            <a:endParaRPr lang="en-US" altLang="zh-CN" dirty="0"/>
          </a:p>
          <a:p>
            <a:pPr lvl="1">
              <a:buNone/>
            </a:pPr>
            <a:endParaRPr lang="zh-CN" altLang="en-US" dirty="0"/>
          </a:p>
          <a:p>
            <a:endParaRPr lang="en-US" altLang="zh-CN" dirty="0"/>
          </a:p>
          <a:p>
            <a:endParaRPr lang="zh-CN" altLang="en-US" dirty="0"/>
          </a:p>
          <a:p>
            <a:endParaRPr lang="zh-CN" altLang="en-US" dirty="0"/>
          </a:p>
          <a:p>
            <a:endParaRPr lang="en-US" altLang="zh-CN" dirty="0"/>
          </a:p>
        </p:txBody>
      </p:sp>
      <p:pic>
        <p:nvPicPr>
          <p:cNvPr id="11" name="图片 10"/>
          <p:cNvPicPr>
            <a:picLocks noChangeAspect="1"/>
          </p:cNvPicPr>
          <p:nvPr/>
        </p:nvPicPr>
        <p:blipFill>
          <a:blip r:embed="rId1"/>
          <a:stretch>
            <a:fillRect/>
          </a:stretch>
        </p:blipFill>
        <p:spPr>
          <a:xfrm>
            <a:off x="3895330" y="1457474"/>
            <a:ext cx="4019975" cy="2810154"/>
          </a:xfrm>
          <a:prstGeom prst="rect">
            <a:avLst/>
          </a:prstGeom>
        </p:spPr>
      </p:pic>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3.6.8</a:t>
            </a:r>
            <a:r>
              <a:rPr kumimoji="1" lang="zh-CN" altLang="en-US" b="0" dirty="0">
                <a:sym typeface="+mn-ea"/>
              </a:rPr>
              <a:t>、</a:t>
            </a:r>
            <a:r>
              <a:rPr kumimoji="1" lang="en-US" altLang="zh-CN" b="0" dirty="0" err="1">
                <a:sym typeface="+mn-ea"/>
              </a:rPr>
              <a:t>FISM</a:t>
            </a:r>
            <a:r>
              <a:rPr kumimoji="1" lang="zh-CN" altLang="en-US" b="0" dirty="0">
                <a:sym typeface="+mn-ea"/>
              </a:rPr>
              <a:t>算法</a:t>
            </a:r>
            <a:r>
              <a:rPr kumimoji="1" lang="en-US" altLang="zh-CN" b="0" dirty="0">
                <a:sym typeface="+mn-ea"/>
              </a:rPr>
              <a:t>——</a:t>
            </a:r>
            <a:r>
              <a:rPr kumimoji="1" lang="zh-CN" altLang="en-US" b="0" dirty="0">
                <a:sym typeface="+mn-ea"/>
              </a:rPr>
              <a:t>实验</a:t>
            </a:r>
            <a:endParaRPr kumimoji="1" lang="zh-CN" altLang="en-US" b="0" dirty="0">
              <a:sym typeface="+mn-ea"/>
            </a:endParaRPr>
          </a:p>
        </p:txBody>
      </p:sp>
      <p:sp>
        <p:nvSpPr>
          <p:cNvPr id="3" name="文本占位符 2"/>
          <p:cNvSpPr>
            <a:spLocks noGrp="1"/>
          </p:cNvSpPr>
          <p:nvPr>
            <p:ph type="body" idx="1"/>
          </p:nvPr>
        </p:nvSpPr>
        <p:spPr>
          <a:xfrm>
            <a:off x="962527" y="1155033"/>
            <a:ext cx="9885582" cy="5309937"/>
          </a:xfrm>
        </p:spPr>
        <p:txBody>
          <a:bodyPr>
            <a:normAutofit/>
          </a:bodyPr>
          <a:lstStyle/>
          <a:p>
            <a:pPr marL="0" indent="0">
              <a:buNone/>
            </a:pPr>
            <a:r>
              <a:rPr lang="zh-CN" altLang="en-US" dirty="0"/>
              <a:t>实验结果</a:t>
            </a:r>
            <a:endParaRPr lang="en-US" altLang="zh-CN" dirty="0"/>
          </a:p>
          <a:p>
            <a:pPr marL="0" indent="0">
              <a:buNone/>
            </a:pPr>
            <a:endParaRPr lang="en-US" altLang="zh-CN" dirty="0"/>
          </a:p>
          <a:p>
            <a:pPr marL="0" indent="0">
              <a:buNone/>
            </a:pPr>
            <a:endParaRPr lang="zh-CN" altLang="en-US" dirty="0"/>
          </a:p>
          <a:p>
            <a:pPr marL="0" indent="0">
              <a:buNone/>
            </a:pPr>
            <a:endParaRPr lang="en-US" altLang="zh-CN" dirty="0"/>
          </a:p>
          <a:p>
            <a:pPr marL="0" indent="0">
              <a:buNone/>
            </a:pPr>
            <a:endParaRPr lang="en-US" altLang="zh-CN" dirty="0"/>
          </a:p>
          <a:p>
            <a:endParaRPr lang="en-US" altLang="zh-CN" dirty="0"/>
          </a:p>
          <a:p>
            <a:endParaRPr lang="en-US" altLang="zh-CN" dirty="0"/>
          </a:p>
          <a:p>
            <a:endParaRPr lang="en-US" altLang="zh-CN" dirty="0"/>
          </a:p>
          <a:p>
            <a:pPr marL="0" indent="0">
              <a:buNone/>
            </a:pPr>
            <a:endParaRPr lang="zh-CN" altLang="en-US" dirty="0"/>
          </a:p>
          <a:p>
            <a:endParaRPr lang="zh-CN" altLang="en-US" dirty="0"/>
          </a:p>
          <a:p>
            <a:pPr>
              <a:lnSpc>
                <a:spcPct val="150000"/>
              </a:lnSpc>
            </a:pPr>
            <a:r>
              <a:rPr lang="zh-CN" altLang="en-US" dirty="0"/>
              <a:t>图</a:t>
            </a:r>
            <a:r>
              <a:rPr lang="en-US" altLang="zh-CN" dirty="0"/>
              <a:t>2</a:t>
            </a:r>
            <a:r>
              <a:rPr lang="zh-CN" altLang="en-US" dirty="0"/>
              <a:t>显示了随着稀疏矩阵</a:t>
            </a:r>
            <a:r>
              <a:rPr lang="en-US" altLang="zh-CN" dirty="0"/>
              <a:t>S</a:t>
            </a:r>
            <a:r>
              <a:rPr lang="zh-CN" altLang="en-US" dirty="0"/>
              <a:t>密度的变化</a:t>
            </a:r>
            <a:r>
              <a:rPr lang="en-US" altLang="zh-CN" dirty="0"/>
              <a:t>FISM</a:t>
            </a:r>
            <a:r>
              <a:rPr lang="zh-CN" altLang="en-US" dirty="0"/>
              <a:t>的性能的变化趋势，从图中可看出，在密度为</a:t>
            </a:r>
            <a:r>
              <a:rPr lang="en-US" altLang="zh-CN" dirty="0"/>
              <a:t>0.1</a:t>
            </a:r>
            <a:r>
              <a:rPr lang="zh-CN" altLang="en-US" dirty="0"/>
              <a:t>到</a:t>
            </a:r>
            <a:r>
              <a:rPr lang="en-US" altLang="zh-CN" dirty="0"/>
              <a:t>0.15</a:t>
            </a:r>
            <a:r>
              <a:rPr lang="zh-CN" altLang="en-US" dirty="0"/>
              <a:t>的范围内，推荐性能只会有极小的降低，与此同时，为每个用户计算推荐所需的平均时间大大减少。</a:t>
            </a:r>
            <a:endParaRPr lang="zh-CN" altLang="en-US" dirty="0"/>
          </a:p>
          <a:p>
            <a:endParaRPr lang="en-US" altLang="zh-CN" dirty="0"/>
          </a:p>
          <a:p>
            <a:endParaRPr lang="en-US" altLang="zh-CN" dirty="0"/>
          </a:p>
          <a:p>
            <a:endParaRPr lang="en-US" altLang="zh-CN" dirty="0"/>
          </a:p>
          <a:p>
            <a:endParaRPr lang="zh-CN" altLang="en-US"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zh-CN" altLang="en-US" dirty="0"/>
          </a:p>
          <a:p>
            <a:pPr marL="0" indent="0">
              <a:buNone/>
            </a:pPr>
            <a:endParaRPr lang="zh-CN" altLang="en-US" dirty="0"/>
          </a:p>
          <a:p>
            <a:endParaRPr lang="en-US" altLang="zh-CN" dirty="0"/>
          </a:p>
          <a:p>
            <a:endParaRPr lang="en-US" altLang="zh-CN" dirty="0"/>
          </a:p>
          <a:p>
            <a:endParaRPr lang="zh-CN" altLang="en-US" dirty="0"/>
          </a:p>
          <a:p>
            <a:endParaRPr lang="en-US" altLang="zh-CN" dirty="0"/>
          </a:p>
          <a:p>
            <a:endParaRPr lang="en-US" altLang="zh-CN" dirty="0"/>
          </a:p>
          <a:p>
            <a:endParaRPr lang="zh-CN" altLang="en-US" dirty="0"/>
          </a:p>
          <a:p>
            <a:pPr marL="0" indent="0">
              <a:buNone/>
            </a:pPr>
            <a:endParaRPr lang="zh-CN" altLang="en-US" dirty="0"/>
          </a:p>
          <a:p>
            <a:endParaRPr lang="en-US" altLang="zh-CN" dirty="0"/>
          </a:p>
          <a:p>
            <a:pPr lvl="1">
              <a:buNone/>
            </a:pPr>
            <a:endParaRPr lang="zh-CN" altLang="en-US" dirty="0"/>
          </a:p>
          <a:p>
            <a:endParaRPr lang="en-US" altLang="zh-CN" dirty="0"/>
          </a:p>
          <a:p>
            <a:endParaRPr lang="zh-CN" altLang="en-US" dirty="0"/>
          </a:p>
          <a:p>
            <a:endParaRPr lang="zh-CN" altLang="en-US" dirty="0"/>
          </a:p>
          <a:p>
            <a:endParaRPr lang="en-US" altLang="zh-CN" dirty="0"/>
          </a:p>
        </p:txBody>
      </p:sp>
      <p:pic>
        <p:nvPicPr>
          <p:cNvPr id="5" name="图片 4"/>
          <p:cNvPicPr>
            <a:picLocks noChangeAspect="1"/>
          </p:cNvPicPr>
          <p:nvPr/>
        </p:nvPicPr>
        <p:blipFill>
          <a:blip r:embed="rId1"/>
          <a:stretch>
            <a:fillRect/>
          </a:stretch>
        </p:blipFill>
        <p:spPr>
          <a:xfrm>
            <a:off x="4009846" y="1708869"/>
            <a:ext cx="3493466" cy="2741250"/>
          </a:xfrm>
          <a:prstGeom prst="rect">
            <a:avLst/>
          </a:prstGeom>
        </p:spPr>
      </p:pic>
      <p:sp>
        <p:nvSpPr>
          <p:cNvPr id="6" name="灯片编号占位符 5"/>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3.6.8</a:t>
            </a:r>
            <a:r>
              <a:rPr kumimoji="1" lang="zh-CN" altLang="en-US" b="0" dirty="0">
                <a:sym typeface="+mn-ea"/>
              </a:rPr>
              <a:t>、</a:t>
            </a:r>
            <a:r>
              <a:rPr kumimoji="1" lang="en-US" altLang="zh-CN" b="0" dirty="0" err="1">
                <a:sym typeface="+mn-ea"/>
              </a:rPr>
              <a:t>FISM</a:t>
            </a:r>
            <a:r>
              <a:rPr kumimoji="1" lang="zh-CN" altLang="en-US" b="0" dirty="0">
                <a:sym typeface="+mn-ea"/>
              </a:rPr>
              <a:t>算法</a:t>
            </a:r>
            <a:r>
              <a:rPr kumimoji="1" lang="en-US" altLang="zh-CN" b="0" dirty="0">
                <a:sym typeface="+mn-ea"/>
              </a:rPr>
              <a:t>——</a:t>
            </a:r>
            <a:r>
              <a:rPr kumimoji="1" lang="zh-CN" altLang="en-US" b="0" dirty="0">
                <a:sym typeface="+mn-ea"/>
              </a:rPr>
              <a:t>实验</a:t>
            </a:r>
            <a:endParaRPr kumimoji="1" lang="zh-CN" altLang="en-US" b="0" dirty="0">
              <a:sym typeface="+mn-ea"/>
            </a:endParaRPr>
          </a:p>
        </p:txBody>
      </p:sp>
      <p:sp>
        <p:nvSpPr>
          <p:cNvPr id="3" name="文本占位符 2"/>
          <p:cNvSpPr>
            <a:spLocks noGrp="1"/>
          </p:cNvSpPr>
          <p:nvPr>
            <p:ph type="body" idx="1"/>
          </p:nvPr>
        </p:nvSpPr>
        <p:spPr>
          <a:xfrm>
            <a:off x="962527" y="1155033"/>
            <a:ext cx="9885582" cy="5309937"/>
          </a:xfrm>
        </p:spPr>
        <p:txBody>
          <a:bodyPr>
            <a:normAutofit/>
          </a:bodyPr>
          <a:lstStyle/>
          <a:p>
            <a:pPr marL="0" indent="0">
              <a:buNone/>
            </a:pPr>
            <a:r>
              <a:rPr lang="zh-CN" altLang="en-US" dirty="0"/>
              <a:t>实验结果</a:t>
            </a:r>
            <a:endParaRPr lang="en-US" altLang="zh-CN" dirty="0"/>
          </a:p>
          <a:p>
            <a:pPr marL="0" indent="0">
              <a:buNone/>
            </a:pPr>
            <a:endParaRPr lang="en-US" altLang="zh-CN" dirty="0"/>
          </a:p>
          <a:p>
            <a:pPr marL="0" indent="0">
              <a:buNone/>
            </a:pPr>
            <a:endParaRPr lang="zh-CN" altLang="en-US" dirty="0"/>
          </a:p>
          <a:p>
            <a:pPr marL="0" indent="0">
              <a:buNone/>
            </a:pPr>
            <a:endParaRPr lang="en-US" altLang="zh-CN" dirty="0"/>
          </a:p>
          <a:p>
            <a:pPr marL="0" indent="0">
              <a:buNone/>
            </a:pPr>
            <a:endParaRPr lang="en-US" altLang="zh-CN" dirty="0"/>
          </a:p>
          <a:p>
            <a:endParaRPr lang="en-US" altLang="zh-CN" dirty="0"/>
          </a:p>
          <a:p>
            <a:endParaRPr lang="en-US" altLang="zh-CN" dirty="0"/>
          </a:p>
          <a:p>
            <a:endParaRPr lang="en-US" altLang="zh-CN" dirty="0"/>
          </a:p>
          <a:p>
            <a:pPr marL="0" indent="0">
              <a:buNone/>
            </a:pPr>
            <a:endParaRPr lang="zh-CN" altLang="en-US" dirty="0"/>
          </a:p>
          <a:p>
            <a:endParaRPr lang="zh-CN" altLang="en-US" dirty="0"/>
          </a:p>
          <a:p>
            <a:endParaRPr lang="en-US" altLang="zh-CN" dirty="0"/>
          </a:p>
          <a:p>
            <a:endParaRPr lang="en-US" altLang="zh-CN" dirty="0"/>
          </a:p>
          <a:p>
            <a:endParaRPr lang="en-US" altLang="zh-CN" dirty="0"/>
          </a:p>
          <a:p>
            <a:endParaRPr lang="en-US" altLang="zh-CN" dirty="0"/>
          </a:p>
          <a:p>
            <a:endParaRPr lang="zh-CN" altLang="en-US"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zh-CN" altLang="en-US" dirty="0"/>
          </a:p>
          <a:p>
            <a:pPr marL="0" indent="0">
              <a:buNone/>
            </a:pPr>
            <a:endParaRPr lang="zh-CN" altLang="en-US" dirty="0"/>
          </a:p>
          <a:p>
            <a:endParaRPr lang="en-US" altLang="zh-CN" dirty="0"/>
          </a:p>
          <a:p>
            <a:endParaRPr lang="en-US" altLang="zh-CN" dirty="0"/>
          </a:p>
          <a:p>
            <a:endParaRPr lang="zh-CN" altLang="en-US" dirty="0"/>
          </a:p>
          <a:p>
            <a:endParaRPr lang="en-US" altLang="zh-CN" dirty="0"/>
          </a:p>
          <a:p>
            <a:endParaRPr lang="en-US" altLang="zh-CN" dirty="0"/>
          </a:p>
          <a:p>
            <a:endParaRPr lang="zh-CN" altLang="en-US" dirty="0"/>
          </a:p>
          <a:p>
            <a:pPr marL="0" indent="0">
              <a:buNone/>
            </a:pPr>
            <a:endParaRPr lang="zh-CN" altLang="en-US" dirty="0"/>
          </a:p>
          <a:p>
            <a:endParaRPr lang="en-US" altLang="zh-CN" dirty="0"/>
          </a:p>
          <a:p>
            <a:pPr lvl="1">
              <a:buNone/>
            </a:pPr>
            <a:endParaRPr lang="zh-CN" altLang="en-US" dirty="0"/>
          </a:p>
          <a:p>
            <a:endParaRPr lang="en-US" altLang="zh-CN" dirty="0"/>
          </a:p>
          <a:p>
            <a:endParaRPr lang="zh-CN" altLang="en-US" dirty="0"/>
          </a:p>
          <a:p>
            <a:endParaRPr lang="zh-CN" altLang="en-US" dirty="0"/>
          </a:p>
          <a:p>
            <a:endParaRPr lang="en-US" altLang="zh-CN" dirty="0"/>
          </a:p>
        </p:txBody>
      </p:sp>
      <p:pic>
        <p:nvPicPr>
          <p:cNvPr id="6" name="图片 5"/>
          <p:cNvPicPr>
            <a:picLocks noChangeAspect="1"/>
          </p:cNvPicPr>
          <p:nvPr/>
        </p:nvPicPr>
        <p:blipFill>
          <a:blip r:embed="rId1"/>
          <a:stretch>
            <a:fillRect/>
          </a:stretch>
        </p:blipFill>
        <p:spPr>
          <a:xfrm>
            <a:off x="2078312" y="2351271"/>
            <a:ext cx="7819025" cy="1712812"/>
          </a:xfrm>
          <a:prstGeom prst="rect">
            <a:avLst/>
          </a:prstGeom>
        </p:spPr>
      </p:pic>
      <p:pic>
        <p:nvPicPr>
          <p:cNvPr id="7" name="图片 6"/>
          <p:cNvPicPr>
            <a:picLocks noChangeAspect="1"/>
          </p:cNvPicPr>
          <p:nvPr/>
        </p:nvPicPr>
        <p:blipFill>
          <a:blip r:embed="rId2"/>
          <a:stretch>
            <a:fillRect/>
          </a:stretch>
        </p:blipFill>
        <p:spPr>
          <a:xfrm>
            <a:off x="2078313" y="4441066"/>
            <a:ext cx="7819025" cy="1646921"/>
          </a:xfrm>
          <a:prstGeom prst="rect">
            <a:avLst/>
          </a:prstGeom>
        </p:spPr>
      </p:pic>
      <p:sp>
        <p:nvSpPr>
          <p:cNvPr id="4" name="矩形 3"/>
          <p:cNvSpPr/>
          <p:nvPr/>
        </p:nvSpPr>
        <p:spPr>
          <a:xfrm>
            <a:off x="4964921" y="1885686"/>
            <a:ext cx="2262158" cy="369332"/>
          </a:xfrm>
          <a:prstGeom prst="rect">
            <a:avLst/>
          </a:prstGeom>
        </p:spPr>
        <p:txBody>
          <a:bodyPr wrap="none">
            <a:spAutoFit/>
          </a:bodyPr>
          <a:lstStyle/>
          <a:p>
            <a:pPr algn="ctr"/>
            <a:r>
              <a:rPr lang="zh-CN" altLang="en-US" dirty="0">
                <a:latin typeface="+mn-ea"/>
                <a:ea typeface="+mn-ea"/>
                <a:cs typeface="黑体" panose="02010609060101010101" pitchFamily="49" charset="-122"/>
              </a:rPr>
              <a:t>各个算法的性能比较</a:t>
            </a:r>
            <a:endParaRPr lang="zh-CN" altLang="en-US" dirty="0">
              <a:latin typeface="+mn-ea"/>
              <a:ea typeface="+mn-ea"/>
              <a:cs typeface="黑体" panose="02010609060101010101" pitchFamily="49" charset="-122"/>
            </a:endParaRPr>
          </a:p>
        </p:txBody>
      </p:sp>
      <p:sp>
        <p:nvSpPr>
          <p:cNvPr id="8" name="灯片编号占位符 7"/>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3.6.8</a:t>
            </a:r>
            <a:r>
              <a:rPr kumimoji="1" lang="zh-CN" altLang="en-US" b="0" dirty="0">
                <a:sym typeface="+mn-ea"/>
              </a:rPr>
              <a:t>、</a:t>
            </a:r>
            <a:r>
              <a:rPr kumimoji="1" lang="en-US" altLang="zh-CN" b="0" dirty="0" err="1">
                <a:sym typeface="+mn-ea"/>
              </a:rPr>
              <a:t>FISM</a:t>
            </a:r>
            <a:r>
              <a:rPr kumimoji="1" lang="zh-CN" altLang="en-US" b="0" dirty="0">
                <a:sym typeface="+mn-ea"/>
              </a:rPr>
              <a:t>算法</a:t>
            </a:r>
            <a:r>
              <a:rPr kumimoji="1" lang="en-US" altLang="zh-CN" b="0" dirty="0">
                <a:sym typeface="+mn-ea"/>
              </a:rPr>
              <a:t>——</a:t>
            </a:r>
            <a:r>
              <a:rPr kumimoji="1" lang="zh-CN" altLang="en-US" b="0" dirty="0">
                <a:sym typeface="+mn-ea"/>
              </a:rPr>
              <a:t>实验</a:t>
            </a:r>
            <a:endParaRPr kumimoji="1" lang="zh-CN" altLang="en-US" b="0" dirty="0">
              <a:sym typeface="+mn-ea"/>
            </a:endParaRPr>
          </a:p>
        </p:txBody>
      </p:sp>
      <p:sp>
        <p:nvSpPr>
          <p:cNvPr id="3" name="文本占位符 2"/>
          <p:cNvSpPr>
            <a:spLocks noGrp="1"/>
          </p:cNvSpPr>
          <p:nvPr>
            <p:ph type="body" idx="1"/>
          </p:nvPr>
        </p:nvSpPr>
        <p:spPr>
          <a:xfrm>
            <a:off x="962527" y="1155033"/>
            <a:ext cx="9885582" cy="5309937"/>
          </a:xfrm>
        </p:spPr>
        <p:txBody>
          <a:bodyPr>
            <a:normAutofit/>
          </a:bodyPr>
          <a:lstStyle/>
          <a:p>
            <a:pPr marL="0" indent="0">
              <a:buNone/>
            </a:pPr>
            <a:r>
              <a:rPr lang="zh-CN" altLang="en-US" dirty="0"/>
              <a:t>实验结果</a:t>
            </a:r>
            <a:endParaRPr lang="en-US" altLang="zh-CN" dirty="0"/>
          </a:p>
          <a:p>
            <a:pPr marL="0" indent="0">
              <a:buNone/>
            </a:pPr>
            <a:endParaRPr lang="en-US" altLang="zh-CN" dirty="0"/>
          </a:p>
          <a:p>
            <a:pPr marL="0" indent="0">
              <a:buNone/>
            </a:pPr>
            <a:endParaRPr lang="zh-CN" altLang="en-US" dirty="0"/>
          </a:p>
          <a:p>
            <a:pPr marL="0" indent="0">
              <a:buNone/>
            </a:pPr>
            <a:endParaRPr lang="en-US" altLang="zh-CN" dirty="0"/>
          </a:p>
          <a:p>
            <a:pPr marL="0" indent="0">
              <a:buNone/>
            </a:pPr>
            <a:endParaRPr lang="en-US" altLang="zh-CN" dirty="0"/>
          </a:p>
          <a:p>
            <a:endParaRPr lang="en-US" altLang="zh-CN" dirty="0"/>
          </a:p>
          <a:p>
            <a:endParaRPr lang="en-US" altLang="zh-CN" dirty="0"/>
          </a:p>
          <a:p>
            <a:endParaRPr lang="en-US" altLang="zh-CN" dirty="0"/>
          </a:p>
          <a:p>
            <a:pPr marL="0" indent="0">
              <a:buNone/>
            </a:pPr>
            <a:endParaRPr lang="zh-CN" altLang="en-US" dirty="0"/>
          </a:p>
          <a:p>
            <a:pPr>
              <a:lnSpc>
                <a:spcPct val="150000"/>
              </a:lnSpc>
            </a:pPr>
            <a:r>
              <a:rPr lang="zh-CN" altLang="en-US" dirty="0"/>
              <a:t>以上三张表显示了</a:t>
            </a:r>
            <a:r>
              <a:rPr lang="en-US" altLang="zh-CN" dirty="0"/>
              <a:t>FISM</a:t>
            </a:r>
            <a:r>
              <a:rPr lang="zh-CN" altLang="en-US" dirty="0"/>
              <a:t>与其他几个较优算法在</a:t>
            </a:r>
            <a:r>
              <a:rPr lang="en-US" altLang="zh-CN" dirty="0"/>
              <a:t>top-N</a:t>
            </a:r>
            <a:r>
              <a:rPr lang="zh-CN" altLang="en-US" dirty="0"/>
              <a:t>推荐任务中的总体性能的对比结果，实验结果表明，</a:t>
            </a:r>
            <a:r>
              <a:rPr lang="en-US" altLang="zh-CN" dirty="0"/>
              <a:t>FISM</a:t>
            </a:r>
            <a:r>
              <a:rPr lang="zh-CN" altLang="en-US" dirty="0"/>
              <a:t>在所有数据集上的性能优于所有其他算法。在大部分数据集上，</a:t>
            </a:r>
            <a:r>
              <a:rPr lang="en-US" altLang="zh-CN" dirty="0"/>
              <a:t>FISM</a:t>
            </a:r>
            <a:r>
              <a:rPr lang="zh-CN" altLang="en-US" dirty="0"/>
              <a:t>对性能仅次于它的方案所做的改进是相当可观的。在这两个损失函数方面，</a:t>
            </a:r>
            <a:r>
              <a:rPr lang="en-US" altLang="zh-CN" dirty="0" err="1"/>
              <a:t>RMSE</a:t>
            </a:r>
            <a:r>
              <a:rPr lang="zh-CN" altLang="en-US" dirty="0"/>
              <a:t>损失</a:t>
            </a:r>
            <a:r>
              <a:rPr lang="en-US" altLang="zh-CN" dirty="0"/>
              <a:t>(FISMrmse)</a:t>
            </a:r>
            <a:r>
              <a:rPr lang="zh-CN" altLang="en-US" dirty="0"/>
              <a:t>的性能优于</a:t>
            </a:r>
            <a:r>
              <a:rPr lang="en-US" altLang="zh-CN" dirty="0" err="1"/>
              <a:t>AUC</a:t>
            </a:r>
            <a:r>
              <a:rPr lang="zh-CN" altLang="en-US" dirty="0"/>
              <a:t>损失</a:t>
            </a:r>
            <a:r>
              <a:rPr lang="en-US" altLang="zh-CN" dirty="0"/>
              <a:t>(FISMauc)</a:t>
            </a:r>
            <a:r>
              <a:rPr lang="zh-CN" altLang="en-US" dirty="0"/>
              <a:t>。</a:t>
            </a:r>
            <a:endParaRPr lang="zh-CN" altLang="en-US" dirty="0"/>
          </a:p>
          <a:p>
            <a:endParaRPr lang="en-US" altLang="zh-CN" dirty="0"/>
          </a:p>
          <a:p>
            <a:endParaRPr lang="en-US" altLang="zh-CN" dirty="0"/>
          </a:p>
          <a:p>
            <a:endParaRPr lang="en-US" altLang="zh-CN" dirty="0"/>
          </a:p>
          <a:p>
            <a:endParaRPr lang="en-US" altLang="zh-CN" dirty="0"/>
          </a:p>
          <a:p>
            <a:endParaRPr lang="zh-CN" altLang="en-US"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zh-CN" altLang="en-US" dirty="0"/>
          </a:p>
          <a:p>
            <a:pPr marL="0" indent="0">
              <a:buNone/>
            </a:pPr>
            <a:endParaRPr lang="zh-CN" altLang="en-US" dirty="0"/>
          </a:p>
          <a:p>
            <a:endParaRPr lang="en-US" altLang="zh-CN" dirty="0"/>
          </a:p>
          <a:p>
            <a:endParaRPr lang="en-US" altLang="zh-CN" dirty="0"/>
          </a:p>
          <a:p>
            <a:endParaRPr lang="zh-CN" altLang="en-US" dirty="0"/>
          </a:p>
          <a:p>
            <a:endParaRPr lang="en-US" altLang="zh-CN" dirty="0"/>
          </a:p>
          <a:p>
            <a:endParaRPr lang="en-US" altLang="zh-CN" dirty="0"/>
          </a:p>
          <a:p>
            <a:endParaRPr lang="zh-CN" altLang="en-US" dirty="0"/>
          </a:p>
          <a:p>
            <a:pPr marL="0" indent="0">
              <a:buNone/>
            </a:pPr>
            <a:endParaRPr lang="zh-CN" altLang="en-US" dirty="0"/>
          </a:p>
          <a:p>
            <a:endParaRPr lang="en-US" altLang="zh-CN" dirty="0"/>
          </a:p>
          <a:p>
            <a:pPr lvl="1">
              <a:buNone/>
            </a:pPr>
            <a:endParaRPr lang="zh-CN" altLang="en-US" dirty="0"/>
          </a:p>
          <a:p>
            <a:endParaRPr lang="en-US" altLang="zh-CN" dirty="0"/>
          </a:p>
          <a:p>
            <a:endParaRPr lang="zh-CN" altLang="en-US" dirty="0"/>
          </a:p>
          <a:p>
            <a:endParaRPr lang="zh-CN" altLang="en-US" dirty="0"/>
          </a:p>
          <a:p>
            <a:endParaRPr lang="en-US" altLang="zh-CN" dirty="0"/>
          </a:p>
        </p:txBody>
      </p:sp>
      <p:sp>
        <p:nvSpPr>
          <p:cNvPr id="4" name="矩形 3"/>
          <p:cNvSpPr/>
          <p:nvPr/>
        </p:nvSpPr>
        <p:spPr>
          <a:xfrm>
            <a:off x="4964921" y="1789433"/>
            <a:ext cx="2262158" cy="369332"/>
          </a:xfrm>
          <a:prstGeom prst="rect">
            <a:avLst/>
          </a:prstGeom>
        </p:spPr>
        <p:txBody>
          <a:bodyPr wrap="none">
            <a:spAutoFit/>
          </a:bodyPr>
          <a:lstStyle/>
          <a:p>
            <a:pPr algn="ctr"/>
            <a:r>
              <a:rPr lang="zh-CN" altLang="en-US" dirty="0">
                <a:latin typeface="+mn-ea"/>
                <a:ea typeface="+mn-ea"/>
                <a:cs typeface="黑体" panose="02010609060101010101" pitchFamily="49" charset="-122"/>
              </a:rPr>
              <a:t>各个算法的性能比较</a:t>
            </a:r>
            <a:endParaRPr lang="zh-CN" altLang="en-US" dirty="0">
              <a:latin typeface="+mn-ea"/>
              <a:ea typeface="+mn-ea"/>
              <a:cs typeface="黑体" panose="02010609060101010101" pitchFamily="49" charset="-122"/>
            </a:endParaRPr>
          </a:p>
        </p:txBody>
      </p:sp>
      <p:pic>
        <p:nvPicPr>
          <p:cNvPr id="8" name="图片 7"/>
          <p:cNvPicPr>
            <a:picLocks noChangeAspect="1"/>
          </p:cNvPicPr>
          <p:nvPr/>
        </p:nvPicPr>
        <p:blipFill>
          <a:blip r:embed="rId1"/>
          <a:stretch>
            <a:fillRect/>
          </a:stretch>
        </p:blipFill>
        <p:spPr>
          <a:xfrm>
            <a:off x="2061796" y="2255018"/>
            <a:ext cx="7819025" cy="1651366"/>
          </a:xfrm>
          <a:prstGeom prst="rect">
            <a:avLst/>
          </a:prstGeom>
        </p:spPr>
      </p:pic>
      <p:sp>
        <p:nvSpPr>
          <p:cNvPr id="6" name="灯片编号占位符 5"/>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本章小结</a:t>
            </a:r>
            <a:endParaRPr lang="zh-CN" altLang="en-US" dirty="0"/>
          </a:p>
        </p:txBody>
      </p:sp>
      <p:sp>
        <p:nvSpPr>
          <p:cNvPr id="4" name="文本占位符 3"/>
          <p:cNvSpPr>
            <a:spLocks noGrp="1"/>
          </p:cNvSpPr>
          <p:nvPr>
            <p:ph type="body" idx="1"/>
          </p:nvPr>
        </p:nvSpPr>
        <p:spPr/>
        <p:txBody>
          <a:bodyPr/>
          <a:lstStyle/>
          <a:p>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7814" y="1217358"/>
            <a:ext cx="11216371" cy="4906443"/>
          </a:xfrm>
          <a:prstGeom prst="rect">
            <a:avLst/>
          </a:prstGeom>
        </p:spPr>
      </p:pic>
      <p:sp>
        <p:nvSpPr>
          <p:cNvPr id="6" name="灯片编号占位符 5"/>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标题 1"/>
          <p:cNvSpPr txBox="1">
            <a:spLocks noGrp="1"/>
          </p:cNvSpPr>
          <p:nvPr>
            <p:ph type="title"/>
          </p:nvPr>
        </p:nvSpPr>
        <p:spPr>
          <a:xfrm>
            <a:off x="914400" y="2693987"/>
            <a:ext cx="10363200" cy="1470025"/>
          </a:xfrm>
          <a:prstGeom prst="rect">
            <a:avLst/>
          </a:prstGeom>
        </p:spPr>
        <p:txBody>
          <a:bodyPr/>
          <a:lstStyle/>
          <a:p>
            <a:pPr defTabSz="914400" hangingPunct="0">
              <a:spcBef>
                <a:spcPts val="0"/>
              </a:spcBef>
            </a:pPr>
            <a:r>
              <a:rPr kumimoji="1" sz="4400" b="1" dirty="0" err="1">
                <a:solidFill>
                  <a:schemeClr val="bg1"/>
                </a:solidFill>
                <a:latin typeface="+mj-ea"/>
                <a:cs typeface="Calibri" panose="020F0502020204030204"/>
              </a:rPr>
              <a:t>谢谢</a:t>
            </a:r>
            <a:endParaRPr kumimoji="1" sz="4400" b="1" dirty="0">
              <a:solidFill>
                <a:schemeClr val="bg1"/>
              </a:solidFill>
              <a:latin typeface="+mj-ea"/>
              <a:cs typeface="Calibri" panose="020F0502020204030204"/>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3.2.3</a:t>
            </a:r>
            <a:r>
              <a:rPr kumimoji="1" lang="zh-CN" altLang="en-US" b="0" dirty="0">
                <a:sym typeface="+mn-ea"/>
              </a:rPr>
              <a:t>、长尾分布</a:t>
            </a:r>
            <a:endParaRPr kumimoji="1" lang="zh-CN" altLang="en-US" b="0" dirty="0">
              <a:sym typeface="+mn-ea"/>
            </a:endParaRPr>
          </a:p>
        </p:txBody>
      </p:sp>
      <p:sp>
        <p:nvSpPr>
          <p:cNvPr id="3" name="文本占位符 2"/>
          <p:cNvSpPr>
            <a:spLocks noGrp="1"/>
          </p:cNvSpPr>
          <p:nvPr>
            <p:ph type="body" idx="1"/>
          </p:nvPr>
        </p:nvSpPr>
        <p:spPr>
          <a:xfrm>
            <a:off x="609600" y="1155065"/>
            <a:ext cx="10972800" cy="3530600"/>
          </a:xfrm>
        </p:spPr>
        <p:txBody>
          <a:bodyPr>
            <a:noAutofit/>
          </a:bodyPr>
          <a:lstStyle/>
          <a:p>
            <a:pPr>
              <a:lnSpc>
                <a:spcPct val="150000"/>
              </a:lnSpc>
            </a:pPr>
            <a:r>
              <a:rPr lang="zh-CN" altLang="en-US" sz="1800" dirty="0">
                <a:latin typeface="+mn-ea"/>
                <a:ea typeface="+mn-ea"/>
              </a:rPr>
              <a:t>刚才说到基于流行度的推荐的</a:t>
            </a:r>
            <a:r>
              <a:rPr lang="zh-CN" altLang="en-US" sz="1800" dirty="0">
                <a:solidFill>
                  <a:srgbClr val="0000FF"/>
                </a:solidFill>
                <a:latin typeface="+mn-ea"/>
                <a:ea typeface="+mn-ea"/>
              </a:rPr>
              <a:t>缺点之一</a:t>
            </a:r>
            <a:r>
              <a:rPr lang="zh-CN" altLang="en-US" sz="1800" dirty="0">
                <a:latin typeface="+mn-ea"/>
                <a:ea typeface="+mn-ea"/>
              </a:rPr>
              <a:t>：不能推荐冷门物品，这里分析下冷门物品的重要性。</a:t>
            </a:r>
            <a:endParaRPr lang="zh-CN" altLang="en-US" sz="1800" b="0" dirty="0">
              <a:latin typeface="+mn-ea"/>
              <a:ea typeface="+mn-ea"/>
            </a:endParaRPr>
          </a:p>
          <a:p>
            <a:pPr>
              <a:lnSpc>
                <a:spcPct val="150000"/>
              </a:lnSpc>
            </a:pPr>
            <a:r>
              <a:rPr lang="zh-CN" altLang="en-US" sz="1800" dirty="0">
                <a:latin typeface="+mn-ea"/>
                <a:ea typeface="+mn-ea"/>
              </a:rPr>
              <a:t>很多关于互联网数据的研究发现，互联网上的很多数据分布都满足一种称为</a:t>
            </a:r>
            <a:r>
              <a:rPr lang="zh-CN" altLang="en-US" sz="1800" dirty="0">
                <a:solidFill>
                  <a:srgbClr val="0000FF"/>
                </a:solidFill>
                <a:latin typeface="+mn-ea"/>
                <a:ea typeface="+mn-ea"/>
              </a:rPr>
              <a:t>长尾分布</a:t>
            </a:r>
            <a:r>
              <a:rPr lang="zh-CN" altLang="en-US" sz="1800" dirty="0">
                <a:latin typeface="+mn-ea"/>
                <a:ea typeface="+mn-ea"/>
              </a:rPr>
              <a:t>。长尾（</a:t>
            </a:r>
            <a:r>
              <a:rPr lang="en-US" altLang="zh-CN" sz="1800" dirty="0">
                <a:latin typeface="+mn-ea"/>
                <a:ea typeface="+mn-ea"/>
              </a:rPr>
              <a:t>The Long Tail</a:t>
            </a:r>
            <a:r>
              <a:rPr lang="zh-CN" altLang="en-US" sz="1800" dirty="0">
                <a:latin typeface="+mn-ea"/>
                <a:ea typeface="+mn-ea"/>
              </a:rPr>
              <a:t>）的概念是在</a:t>
            </a:r>
            <a:r>
              <a:rPr lang="en-US" altLang="zh-CN" sz="1800" dirty="0">
                <a:latin typeface="+mn-ea"/>
                <a:ea typeface="+mn-ea"/>
              </a:rPr>
              <a:t>2004</a:t>
            </a:r>
            <a:r>
              <a:rPr lang="zh-CN" altLang="en-US" sz="1800" dirty="0">
                <a:latin typeface="+mn-ea"/>
                <a:ea typeface="+mn-ea"/>
              </a:rPr>
              <a:t>年最早提出，用来描述诸如电商网站的商业和经济模式。从图中可以看到，长尾分布被分为</a:t>
            </a:r>
            <a:r>
              <a:rPr lang="zh-CN" altLang="en-US" sz="1800" dirty="0">
                <a:solidFill>
                  <a:srgbClr val="0000FF"/>
                </a:solidFill>
                <a:latin typeface="+mn-ea"/>
                <a:ea typeface="+mn-ea"/>
              </a:rPr>
              <a:t>红蓝两个部分</a:t>
            </a:r>
            <a:r>
              <a:rPr lang="zh-CN" altLang="en-US" sz="1800" dirty="0">
                <a:latin typeface="+mn-ea"/>
                <a:ea typeface="+mn-ea"/>
              </a:rPr>
              <a:t>：一部分单位指数高，但横坐标很窄，另一部分单位指数低，但横坐标很宽。</a:t>
            </a:r>
            <a:endParaRPr lang="zh-CN" altLang="en-US" sz="1800" dirty="0">
              <a:latin typeface="+mn-ea"/>
              <a:ea typeface="+mn-ea"/>
            </a:endParaRPr>
          </a:p>
          <a:p>
            <a:pPr>
              <a:lnSpc>
                <a:spcPct val="150000"/>
              </a:lnSpc>
            </a:pPr>
            <a:r>
              <a:rPr lang="zh-CN" altLang="en-US" sz="1800">
                <a:sym typeface="+mn-ea"/>
              </a:rPr>
              <a:t>在长尾分布中，蕴含了一个规律，叫做</a:t>
            </a:r>
            <a:r>
              <a:rPr lang="zh-CN" altLang="en-US" sz="1800">
                <a:solidFill>
                  <a:srgbClr val="0000FF"/>
                </a:solidFill>
                <a:sym typeface="+mn-ea"/>
              </a:rPr>
              <a:t>长尾效应</a:t>
            </a:r>
            <a:r>
              <a:rPr lang="zh-CN" altLang="en-US" sz="1800">
                <a:sym typeface="+mn-ea"/>
              </a:rPr>
              <a:t>：指分布图中</a:t>
            </a:r>
            <a:r>
              <a:rPr lang="zh-CN" altLang="en-US" sz="1800">
                <a:solidFill>
                  <a:srgbClr val="0000FF"/>
                </a:solidFill>
                <a:sym typeface="+mn-ea"/>
              </a:rPr>
              <a:t>蓝色面积大于红色面积</a:t>
            </a:r>
            <a:r>
              <a:rPr lang="zh-CN" altLang="en-US" sz="1800">
                <a:sym typeface="+mn-ea"/>
              </a:rPr>
              <a:t>，就是</a:t>
            </a:r>
            <a:r>
              <a:rPr lang="zh-CN" altLang="en-US" sz="1800">
                <a:solidFill>
                  <a:srgbClr val="0000FF"/>
                </a:solidFill>
                <a:sym typeface="+mn-ea"/>
              </a:rPr>
              <a:t>市场中那些小而散的个性化需求的效益总和</a:t>
            </a:r>
            <a:r>
              <a:rPr lang="zh-CN" altLang="en-US" sz="1800" u="sng">
                <a:solidFill>
                  <a:srgbClr val="0000FF"/>
                </a:solidFill>
                <a:sym typeface="+mn-ea"/>
              </a:rPr>
              <a:t>也很可观</a:t>
            </a:r>
            <a:r>
              <a:rPr lang="zh-CN" altLang="en-US" sz="1800">
                <a:sym typeface="+mn-ea"/>
              </a:rPr>
              <a:t>。</a:t>
            </a:r>
            <a:endParaRPr lang="zh-CN" altLang="en-US" sz="1800">
              <a:sym typeface="+mn-ea"/>
            </a:endParaRPr>
          </a:p>
          <a:p>
            <a:pPr>
              <a:lnSpc>
                <a:spcPct val="150000"/>
              </a:lnSpc>
            </a:pPr>
            <a:r>
              <a:rPr lang="zh-CN" altLang="en-US" sz="1800">
                <a:sym typeface="+mn-ea"/>
              </a:rPr>
              <a:t>此外，小众的商品：</a:t>
            </a:r>
            <a:r>
              <a:rPr lang="zh-CN" altLang="en-US" sz="1800">
                <a:solidFill>
                  <a:srgbClr val="0000FF"/>
                </a:solidFill>
                <a:sym typeface="+mn-ea"/>
              </a:rPr>
              <a:t>对于维系客源非常重要</a:t>
            </a:r>
            <a:r>
              <a:rPr lang="zh-CN" altLang="en-US" sz="1800">
                <a:sym typeface="+mn-ea"/>
              </a:rPr>
              <a:t>。</a:t>
            </a:r>
            <a:endParaRPr lang="zh-CN" altLang="en-US" sz="1800" dirty="0"/>
          </a:p>
          <a:p>
            <a:pPr>
              <a:lnSpc>
                <a:spcPct val="150000"/>
              </a:lnSpc>
            </a:pPr>
            <a:endParaRPr lang="zh-CN" altLang="en-US" sz="1800" b="0" dirty="0">
              <a:latin typeface="+mn-ea"/>
              <a:ea typeface="+mn-ea"/>
            </a:endParaRPr>
          </a:p>
          <a:p>
            <a:pPr marL="0" indent="0">
              <a:lnSpc>
                <a:spcPct val="150000"/>
              </a:lnSpc>
              <a:buNone/>
            </a:pPr>
            <a:endParaRPr lang="zh-CN" altLang="en-US" sz="1800" b="0" dirty="0">
              <a:latin typeface="+mn-ea"/>
              <a:ea typeface="+mn-ea"/>
            </a:endParaRPr>
          </a:p>
        </p:txBody>
      </p:sp>
      <p:pic>
        <p:nvPicPr>
          <p:cNvPr id="8" name="图片 7"/>
          <p:cNvPicPr>
            <a:picLocks noChangeAspect="1"/>
          </p:cNvPicPr>
          <p:nvPr/>
        </p:nvPicPr>
        <p:blipFill>
          <a:blip r:embed="rId1"/>
          <a:stretch>
            <a:fillRect/>
          </a:stretch>
        </p:blipFill>
        <p:spPr>
          <a:xfrm>
            <a:off x="5938547" y="5790627"/>
            <a:ext cx="1657143" cy="447619"/>
          </a:xfrm>
          <a:prstGeom prst="rect">
            <a:avLst/>
          </a:prstGeom>
        </p:spPr>
      </p:pic>
      <p:pic>
        <p:nvPicPr>
          <p:cNvPr id="4" name="图片 3"/>
          <p:cNvPicPr>
            <a:picLocks noChangeAspect="1"/>
          </p:cNvPicPr>
          <p:nvPr/>
        </p:nvPicPr>
        <p:blipFill>
          <a:blip r:embed="rId2"/>
          <a:stretch>
            <a:fillRect/>
          </a:stretch>
        </p:blipFill>
        <p:spPr>
          <a:xfrm>
            <a:off x="6336665" y="3972560"/>
            <a:ext cx="5156200" cy="2519680"/>
          </a:xfrm>
          <a:prstGeom prst="rect">
            <a:avLst/>
          </a:prstGeom>
        </p:spPr>
      </p:pic>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3.2.3</a:t>
            </a:r>
            <a:r>
              <a:rPr kumimoji="1" lang="zh-CN" altLang="en-US" b="0" dirty="0">
                <a:sym typeface="+mn-ea"/>
              </a:rPr>
              <a:t>、长尾分布</a:t>
            </a:r>
            <a:endParaRPr kumimoji="1" lang="zh-CN" altLang="en-US" b="0" dirty="0">
              <a:sym typeface="+mn-ea"/>
            </a:endParaRPr>
          </a:p>
        </p:txBody>
      </p:sp>
      <p:pic>
        <p:nvPicPr>
          <p:cNvPr id="4" name="图片 3"/>
          <p:cNvPicPr>
            <a:picLocks noChangeAspect="1"/>
          </p:cNvPicPr>
          <p:nvPr/>
        </p:nvPicPr>
        <p:blipFill>
          <a:blip r:embed="rId1"/>
          <a:stretch>
            <a:fillRect/>
          </a:stretch>
        </p:blipFill>
        <p:spPr>
          <a:xfrm>
            <a:off x="1329276" y="2766085"/>
            <a:ext cx="4696221" cy="3221260"/>
          </a:xfrm>
          <a:prstGeom prst="rect">
            <a:avLst/>
          </a:prstGeom>
        </p:spPr>
      </p:pic>
      <p:pic>
        <p:nvPicPr>
          <p:cNvPr id="5" name="图片 4"/>
          <p:cNvPicPr>
            <a:picLocks noChangeAspect="1"/>
          </p:cNvPicPr>
          <p:nvPr/>
        </p:nvPicPr>
        <p:blipFill>
          <a:blip r:embed="rId2"/>
          <a:stretch>
            <a:fillRect/>
          </a:stretch>
        </p:blipFill>
        <p:spPr>
          <a:xfrm>
            <a:off x="6371333" y="2910182"/>
            <a:ext cx="4330968" cy="3086053"/>
          </a:xfrm>
          <a:prstGeom prst="rect">
            <a:avLst/>
          </a:prstGeom>
        </p:spPr>
      </p:pic>
      <p:sp>
        <p:nvSpPr>
          <p:cNvPr id="7" name="文本占位符 2"/>
          <p:cNvSpPr>
            <a:spLocks noGrp="1"/>
          </p:cNvSpPr>
          <p:nvPr>
            <p:ph type="body" idx="1"/>
          </p:nvPr>
        </p:nvSpPr>
        <p:spPr>
          <a:xfrm>
            <a:off x="609600" y="1155033"/>
            <a:ext cx="10972800" cy="4686147"/>
          </a:xfrm>
        </p:spPr>
        <p:txBody>
          <a:bodyPr>
            <a:normAutofit/>
          </a:bodyPr>
          <a:lstStyle/>
          <a:p>
            <a:pPr>
              <a:lnSpc>
                <a:spcPct val="150000"/>
              </a:lnSpc>
            </a:pPr>
            <a:r>
              <a:rPr lang="zh-CN" altLang="en-US" sz="1800" dirty="0"/>
              <a:t>我们对两个真实的推荐系统中的数据集，绘制</a:t>
            </a:r>
            <a:r>
              <a:rPr lang="zh-CN" altLang="en-US" sz="1800" dirty="0">
                <a:solidFill>
                  <a:srgbClr val="0000FF"/>
                </a:solidFill>
              </a:rPr>
              <a:t>物品流行度、用户活跃度</a:t>
            </a:r>
            <a:r>
              <a:rPr lang="zh-CN" altLang="en-US" sz="1800" dirty="0"/>
              <a:t>的分布图，发现两个图都呈现长尾分布。也就是说，在推荐系统领域，</a:t>
            </a:r>
            <a:r>
              <a:rPr lang="zh-CN" altLang="en-US" sz="1800" dirty="0">
                <a:solidFill>
                  <a:srgbClr val="0000FF"/>
                </a:solidFill>
              </a:rPr>
              <a:t>物品的流行度和用户的活跃度都满足长尾分布；</a:t>
            </a:r>
            <a:endParaRPr lang="zh-CN" altLang="en-US" sz="1800" dirty="0">
              <a:solidFill>
                <a:srgbClr val="0000FF"/>
              </a:solidFill>
            </a:endParaRPr>
          </a:p>
          <a:p>
            <a:pPr>
              <a:lnSpc>
                <a:spcPct val="150000"/>
              </a:lnSpc>
            </a:pPr>
            <a:r>
              <a:rPr lang="zh-CN" altLang="en-US" sz="1800" dirty="0"/>
              <a:t>推荐算法要追逐一个</a:t>
            </a:r>
            <a:r>
              <a:rPr lang="zh-CN" altLang="en-US" sz="1800" dirty="0">
                <a:solidFill>
                  <a:srgbClr val="0000FF"/>
                </a:solidFill>
              </a:rPr>
              <a:t>“个性化”的推荐过程，多发掘长尾部分的用户兴趣</a:t>
            </a:r>
            <a:r>
              <a:rPr lang="zh-CN" altLang="en-US" sz="1800" dirty="0"/>
              <a:t>，才能使得推荐产生更多的价值。</a:t>
            </a:r>
            <a:endParaRPr lang="zh-CN" altLang="en-US" sz="1800" dirty="0"/>
          </a:p>
          <a:p>
            <a:pPr>
              <a:lnSpc>
                <a:spcPct val="150000"/>
              </a:lnSpc>
            </a:pPr>
            <a:endParaRPr lang="zh-CN" altLang="en-US" sz="1800" b="0" dirty="0"/>
          </a:p>
        </p:txBody>
      </p:sp>
      <p:sp>
        <p:nvSpPr>
          <p:cNvPr id="9" name="文本框 8"/>
          <p:cNvSpPr txBox="1"/>
          <p:nvPr/>
        </p:nvSpPr>
        <p:spPr>
          <a:xfrm>
            <a:off x="209441" y="6123833"/>
            <a:ext cx="22992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图片来自于项亮</a:t>
            </a:r>
            <a:r>
              <a:rPr kumimoji="0" lang="en-US" altLang="zh-CN"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a:t>
            </a:r>
            <a:r>
              <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推荐系统实践</a:t>
            </a:r>
            <a:r>
              <a:rPr kumimoji="0" lang="en-US" altLang="zh-CN"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a:t>
            </a:r>
            <a:endPar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3" name="灯片编号占位符 2"/>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3.2.4</a:t>
            </a:r>
            <a:r>
              <a:rPr kumimoji="1" lang="zh-CN" altLang="en-US" b="0" dirty="0">
                <a:sym typeface="+mn-ea"/>
              </a:rPr>
              <a:t>、基于关联规则的推荐方法</a:t>
            </a:r>
            <a:endParaRPr kumimoji="1" lang="zh-CN" altLang="en-US" b="0" dirty="0">
              <a:sym typeface="+mn-ea"/>
            </a:endParaRPr>
          </a:p>
        </p:txBody>
      </p:sp>
      <p:sp>
        <p:nvSpPr>
          <p:cNvPr id="3" name="文本占位符 2"/>
          <p:cNvSpPr>
            <a:spLocks noGrp="1"/>
          </p:cNvSpPr>
          <p:nvPr>
            <p:ph type="body" idx="1"/>
          </p:nvPr>
        </p:nvSpPr>
        <p:spPr/>
        <p:txBody>
          <a:bodyPr>
            <a:normAutofit/>
          </a:bodyPr>
          <a:lstStyle/>
          <a:p>
            <a:pPr indent="0" eaLnBrk="1" fontAlgn="auto" hangingPunct="1">
              <a:lnSpc>
                <a:spcPct val="150000"/>
              </a:lnSpc>
              <a:spcAft>
                <a:spcPts val="600"/>
              </a:spcAft>
              <a:buFont typeface="Wingdings" panose="05000000000000000000" charset="0"/>
              <a:buChar char="n"/>
            </a:pPr>
            <a:r>
              <a:rPr lang="zh-CN" altLang="en-US" sz="1800" dirty="0">
                <a:solidFill>
                  <a:srgbClr val="0000FF"/>
                </a:solidFill>
              </a:rPr>
              <a:t>小故事</a:t>
            </a:r>
            <a:r>
              <a:rPr lang="en-US" altLang="zh-CN" sz="1800" dirty="0">
                <a:solidFill>
                  <a:srgbClr val="0000FF"/>
                </a:solidFill>
              </a:rPr>
              <a:t>-</a:t>
            </a:r>
            <a:r>
              <a:rPr lang="zh-CN" altLang="en-US" sz="1800" dirty="0">
                <a:solidFill>
                  <a:srgbClr val="0000FF"/>
                </a:solidFill>
              </a:rPr>
              <a:t>啤酒和尿布</a:t>
            </a:r>
            <a:endParaRPr lang="en-US" altLang="zh-CN" sz="1800" dirty="0">
              <a:solidFill>
                <a:srgbClr val="0000FF"/>
              </a:solidFill>
            </a:endParaRPr>
          </a:p>
          <a:p>
            <a:pPr lvl="1" indent="0" eaLnBrk="1" fontAlgn="auto" hangingPunct="1">
              <a:lnSpc>
                <a:spcPct val="150000"/>
              </a:lnSpc>
              <a:spcAft>
                <a:spcPts val="600"/>
              </a:spcAft>
              <a:buFont typeface="Wingdings" panose="05000000000000000000" charset="0"/>
              <a:buChar char="Ø"/>
            </a:pPr>
            <a:r>
              <a:rPr lang="en-US" altLang="zh-CN" sz="1800" dirty="0"/>
              <a:t>20</a:t>
            </a:r>
            <a:r>
              <a:rPr lang="zh-CN" altLang="en-US" sz="1800" dirty="0"/>
              <a:t>世纪</a:t>
            </a:r>
            <a:r>
              <a:rPr lang="en-US" altLang="zh-CN" sz="1800" dirty="0"/>
              <a:t>90</a:t>
            </a:r>
            <a:r>
              <a:rPr lang="zh-CN" altLang="en-US" sz="1800" dirty="0"/>
              <a:t>年代，一个美国超市的管理人员分析销售数据时发现了一个令人难于理解的现象：在某些特定的情况下，“啤酒”与“尿布”两件看上去毫无关系的商品会经常出现在同一个购物篮中，经过后续调查发现，这种现象大多</a:t>
            </a:r>
            <a:r>
              <a:rPr lang="zh-CN" altLang="en-US" sz="1800" dirty="0">
                <a:solidFill>
                  <a:srgbClr val="0000FF"/>
                </a:solidFill>
              </a:rPr>
              <a:t>出现在年轻的父亲身上</a:t>
            </a:r>
            <a:r>
              <a:rPr lang="zh-CN" altLang="en-US" sz="1800" dirty="0"/>
              <a:t>。</a:t>
            </a:r>
            <a:endParaRPr lang="zh-CN" altLang="en-US" sz="1800" dirty="0"/>
          </a:p>
          <a:p>
            <a:pPr lvl="1" indent="0" eaLnBrk="1" fontAlgn="auto" hangingPunct="1">
              <a:lnSpc>
                <a:spcPct val="150000"/>
              </a:lnSpc>
              <a:spcAft>
                <a:spcPts val="600"/>
              </a:spcAft>
              <a:buFont typeface="Wingdings" panose="05000000000000000000" charset="0"/>
              <a:buChar char="Ø"/>
            </a:pPr>
            <a:r>
              <a:rPr lang="zh-CN" altLang="en-US" sz="1800" dirty="0"/>
              <a:t>在美国有婴儿的家庭中，一般是母亲在家中照看婴儿，年轻的父亲前去超市购买尿布。父亲在购买尿布的同时，往往会</a:t>
            </a:r>
            <a:r>
              <a:rPr lang="zh-CN" altLang="en-US" sz="1800" dirty="0">
                <a:solidFill>
                  <a:srgbClr val="0000FF"/>
                </a:solidFill>
              </a:rPr>
              <a:t>顺便为自己购买啤酒</a:t>
            </a:r>
            <a:r>
              <a:rPr lang="zh-CN" altLang="en-US" sz="1800" dirty="0"/>
              <a:t>，这样就出现了啤酒与尿布这两件看上去不相干的商品经常会出现在同一个购物篮的现象。</a:t>
            </a:r>
            <a:endParaRPr lang="en-US" altLang="zh-CN" sz="1800" dirty="0"/>
          </a:p>
          <a:p>
            <a:pPr lvl="1" indent="0" eaLnBrk="1" fontAlgn="auto" hangingPunct="1">
              <a:lnSpc>
                <a:spcPct val="150000"/>
              </a:lnSpc>
              <a:spcAft>
                <a:spcPts val="600"/>
              </a:spcAft>
              <a:buFont typeface="Wingdings" panose="05000000000000000000" charset="0"/>
              <a:buChar char="Ø"/>
            </a:pPr>
            <a:r>
              <a:rPr lang="zh-CN" altLang="en-US" sz="1800" dirty="0"/>
              <a:t>超市发现了这一独特的现象（</a:t>
            </a:r>
            <a:r>
              <a:rPr lang="zh-CN" altLang="en-US" sz="1800" dirty="0">
                <a:solidFill>
                  <a:srgbClr val="0000FF"/>
                </a:solidFill>
              </a:rPr>
              <a:t>关联出现</a:t>
            </a:r>
            <a:r>
              <a:rPr lang="zh-CN" altLang="en-US" sz="1800" dirty="0"/>
              <a:t>），开始在卖场尝试将啤酒与尿布摆放在相同的区域，结果这两种商品的销售量都明显上升。</a:t>
            </a:r>
            <a:endParaRPr lang="zh-CN" altLang="en-US" sz="1800" dirty="0"/>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3.2.4</a:t>
            </a:r>
            <a:r>
              <a:rPr kumimoji="1" lang="zh-CN" altLang="en-US" b="0" dirty="0">
                <a:sym typeface="+mn-ea"/>
              </a:rPr>
              <a:t>、基于关联规则的推荐方法</a:t>
            </a:r>
            <a:r>
              <a:rPr kumimoji="1" lang="en-US" altLang="zh-CN" b="0" dirty="0">
                <a:sym typeface="+mn-ea"/>
              </a:rPr>
              <a:t>——</a:t>
            </a:r>
            <a:r>
              <a:rPr kumimoji="1" lang="zh-CN" altLang="en-US" b="0" dirty="0">
                <a:sym typeface="+mn-ea"/>
              </a:rPr>
              <a:t>基本思想</a:t>
            </a:r>
            <a:endParaRPr kumimoji="1" lang="zh-CN" altLang="en-US" b="0" dirty="0">
              <a:sym typeface="+mn-ea"/>
            </a:endParaRPr>
          </a:p>
        </p:txBody>
      </p:sp>
      <p:sp>
        <p:nvSpPr>
          <p:cNvPr id="3" name="文本占位符 2"/>
          <p:cNvSpPr>
            <a:spLocks noGrp="1"/>
          </p:cNvSpPr>
          <p:nvPr>
            <p:ph type="body" idx="1"/>
          </p:nvPr>
        </p:nvSpPr>
        <p:spPr/>
        <p:txBody>
          <a:bodyPr/>
          <a:lstStyle/>
          <a:p>
            <a:pPr>
              <a:lnSpc>
                <a:spcPct val="150000"/>
              </a:lnSpc>
            </a:pPr>
            <a:r>
              <a:rPr lang="zh-CN" altLang="en-US" sz="1800" dirty="0"/>
              <a:t>啤酒与尿布的故事就是</a:t>
            </a:r>
            <a:r>
              <a:rPr lang="zh-CN" altLang="en-US" sz="1800" dirty="0">
                <a:solidFill>
                  <a:srgbClr val="0000FF"/>
                </a:solidFill>
              </a:rPr>
              <a:t>基于关联规则进行推荐</a:t>
            </a:r>
            <a:r>
              <a:rPr lang="zh-CN" altLang="en-US" sz="1800" dirty="0"/>
              <a:t>的一个经典例子。商务公司通过分析用户购物行为之间的关联关系，找出诸如“购买</a:t>
            </a:r>
            <a:r>
              <a:rPr lang="en-US" altLang="zh-CN" sz="1800" dirty="0"/>
              <a:t>A</a:t>
            </a:r>
            <a:r>
              <a:rPr lang="zh-CN" altLang="en-US" sz="1800" dirty="0"/>
              <a:t>商品的用户都购买</a:t>
            </a:r>
            <a:r>
              <a:rPr lang="en-US" altLang="zh-CN" sz="1800" dirty="0"/>
              <a:t>B</a:t>
            </a:r>
            <a:r>
              <a:rPr lang="zh-CN" altLang="en-US" sz="1800" dirty="0"/>
              <a:t>商品”这种规律，</a:t>
            </a:r>
            <a:r>
              <a:rPr lang="zh-CN" altLang="en-US" sz="1800" dirty="0">
                <a:solidFill>
                  <a:srgbClr val="0000FF"/>
                </a:solidFill>
              </a:rPr>
              <a:t>利用规律对用户进行推荐</a:t>
            </a:r>
            <a:r>
              <a:rPr lang="zh-CN" altLang="en-US" sz="1800" dirty="0"/>
              <a:t>，被称为基于关联规则的推荐。</a:t>
            </a:r>
            <a:endParaRPr lang="zh-CN" altLang="en-US" sz="1800" dirty="0"/>
          </a:p>
          <a:p>
            <a:pPr>
              <a:lnSpc>
                <a:spcPct val="150000"/>
              </a:lnSpc>
            </a:pPr>
            <a:r>
              <a:rPr lang="zh-CN" altLang="en-US" sz="1800" dirty="0"/>
              <a:t>简单来说，基于关联规则的推荐就是：</a:t>
            </a:r>
            <a:r>
              <a:rPr lang="zh-CN" altLang="en-US" sz="1800" dirty="0">
                <a:solidFill>
                  <a:srgbClr val="0000FF"/>
                </a:solidFill>
              </a:rPr>
              <a:t>当用户喜欢一个项目时，将与该项目相关联的项目推荐给该用户</a:t>
            </a:r>
            <a:r>
              <a:rPr lang="zh-CN" altLang="en-US" sz="1800" dirty="0"/>
              <a:t>。</a:t>
            </a:r>
            <a:endParaRPr lang="zh-CN" altLang="en-US" sz="1800" dirty="0"/>
          </a:p>
          <a:p>
            <a:pPr>
              <a:lnSpc>
                <a:spcPct val="150000"/>
              </a:lnSpc>
            </a:pPr>
            <a:endParaRPr lang="zh-CN" altLang="en-US" b="0" dirty="0"/>
          </a:p>
          <a:p>
            <a:pPr marL="0" indent="0">
              <a:lnSpc>
                <a:spcPct val="150000"/>
              </a:lnSpc>
              <a:buNone/>
            </a:pPr>
            <a:endParaRPr lang="zh-CN" altLang="en-US" dirty="0"/>
          </a:p>
        </p:txBody>
      </p:sp>
      <p:pic>
        <p:nvPicPr>
          <p:cNvPr id="4" name="图片 3"/>
          <p:cNvPicPr>
            <a:picLocks noChangeAspect="1"/>
          </p:cNvPicPr>
          <p:nvPr/>
        </p:nvPicPr>
        <p:blipFill>
          <a:blip r:embed="rId1"/>
          <a:stretch>
            <a:fillRect/>
          </a:stretch>
        </p:blipFill>
        <p:spPr>
          <a:xfrm>
            <a:off x="3673475" y="3306445"/>
            <a:ext cx="4228465" cy="2842260"/>
          </a:xfrm>
          <a:prstGeom prst="rect">
            <a:avLst/>
          </a:prstGeom>
        </p:spPr>
      </p:pic>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txBox="1">
            <a:spLocks noGrp="1"/>
          </p:cNvSpPr>
          <p:nvPr>
            <p:ph type="title"/>
          </p:nvPr>
        </p:nvSpPr>
        <p:spPr>
          <a:prstGeom prst="rect">
            <a:avLst/>
          </a:prstGeom>
        </p:spPr>
        <p:txBody>
          <a:bodyPr/>
          <a:lstStyle/>
          <a:p>
            <a:pPr defTabSz="914400" hangingPunct="0">
              <a:spcBef>
                <a:spcPts val="0"/>
              </a:spcBef>
            </a:pPr>
            <a:r>
              <a:rPr kumimoji="1" lang="zh-CN" altLang="en-US" sz="4400" b="1" dirty="0">
                <a:solidFill>
                  <a:schemeClr val="bg1"/>
                </a:solidFill>
                <a:latin typeface="黑体" panose="02010609060101010101" pitchFamily="49" charset="-122"/>
                <a:ea typeface="黑体" panose="02010609060101010101" pitchFamily="49" charset="-122"/>
                <a:cs typeface="Calibri" panose="020F0502020204030204"/>
                <a:sym typeface="Calibri" panose="020F0502020204030204"/>
              </a:rPr>
              <a:t>第三章 基础推荐算法</a:t>
            </a:r>
            <a:endParaRPr kumimoji="1" sz="4400" b="1" dirty="0">
              <a:solidFill>
                <a:schemeClr val="bg1"/>
              </a:solidFill>
              <a:latin typeface="黑体" panose="02010609060101010101" pitchFamily="49" charset="-122"/>
              <a:ea typeface="黑体" panose="02010609060101010101" pitchFamily="49" charset="-122"/>
              <a:cs typeface="Calibri" panose="020F0502020204030204"/>
              <a:sym typeface="Calibri" panose="020F0502020204030204"/>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3.2.5</a:t>
            </a:r>
            <a:r>
              <a:rPr kumimoji="1" lang="zh-CN" altLang="en-US" b="0" dirty="0">
                <a:sym typeface="+mn-ea"/>
              </a:rPr>
              <a:t>、关联规则</a:t>
            </a:r>
            <a:endParaRPr kumimoji="1" lang="zh-CN" altLang="en-US" b="0" dirty="0">
              <a:sym typeface="+mn-ea"/>
            </a:endParaRPr>
          </a:p>
        </p:txBody>
      </p:sp>
      <p:sp>
        <p:nvSpPr>
          <p:cNvPr id="3" name="文本占位符 2"/>
          <p:cNvSpPr>
            <a:spLocks noGrp="1"/>
          </p:cNvSpPr>
          <p:nvPr>
            <p:ph type="body" idx="1"/>
          </p:nvPr>
        </p:nvSpPr>
        <p:spPr>
          <a:xfrm>
            <a:off x="609600" y="1155065"/>
            <a:ext cx="10972800" cy="5245735"/>
          </a:xfrm>
        </p:spPr>
        <p:txBody>
          <a:bodyPr>
            <a:noAutofit/>
          </a:bodyPr>
          <a:lstStyle/>
          <a:p>
            <a:pPr>
              <a:lnSpc>
                <a:spcPct val="160000"/>
              </a:lnSpc>
            </a:pPr>
            <a:r>
              <a:rPr lang="zh-CN" altLang="en-US" sz="1600" dirty="0">
                <a:solidFill>
                  <a:srgbClr val="0000FF"/>
                </a:solidFill>
              </a:rPr>
              <a:t>啤酒与尿布</a:t>
            </a:r>
            <a:r>
              <a:rPr lang="zh-CN" altLang="en-US" sz="1600" dirty="0"/>
              <a:t>的故事，是超市员工偶然发现的。现实中，可能还存在很多这样的</a:t>
            </a:r>
            <a:r>
              <a:rPr lang="zh-CN" altLang="en-US" sz="1600">
                <a:sym typeface="+mn-ea"/>
              </a:rPr>
              <a:t>规则</a:t>
            </a:r>
            <a:r>
              <a:rPr lang="zh-CN" altLang="en-US" sz="1600" dirty="0"/>
              <a:t>没有被发现。通常，可以</a:t>
            </a:r>
            <a:r>
              <a:rPr lang="zh-CN" altLang="en-US" sz="1600" dirty="0"/>
              <a:t>使用数据挖掘领域中的</a:t>
            </a:r>
            <a:r>
              <a:rPr lang="zh-CN" altLang="en-US" sz="1600" dirty="0">
                <a:solidFill>
                  <a:srgbClr val="0000FF"/>
                </a:solidFill>
              </a:rPr>
              <a:t>关联分析方法</a:t>
            </a:r>
            <a:r>
              <a:rPr lang="zh-CN" altLang="en-US" sz="1600" dirty="0"/>
              <a:t>来挖掘数据中包含的关联规则。</a:t>
            </a:r>
            <a:endParaRPr lang="zh-CN" altLang="en-US" sz="1600" dirty="0"/>
          </a:p>
          <a:p>
            <a:pPr>
              <a:lnSpc>
                <a:spcPct val="160000"/>
              </a:lnSpc>
            </a:pPr>
            <a:r>
              <a:rPr lang="zh-CN" altLang="en-US" sz="1600" dirty="0">
                <a:solidFill>
                  <a:srgbClr val="0000FF"/>
                </a:solidFill>
              </a:rPr>
              <a:t>关联分析方法</a:t>
            </a:r>
            <a:r>
              <a:rPr lang="zh-CN" altLang="en-US" sz="1600" dirty="0"/>
              <a:t>的</a:t>
            </a:r>
            <a:r>
              <a:rPr lang="zh-CN" altLang="en-US" sz="1600" dirty="0"/>
              <a:t>重要概念：</a:t>
            </a:r>
            <a:endParaRPr lang="zh-CN" altLang="en-US" sz="1600" dirty="0"/>
          </a:p>
          <a:p>
            <a:pPr lvl="1" eaLnBrk="1" fontAlgn="auto" hangingPunct="1">
              <a:lnSpc>
                <a:spcPct val="130000"/>
              </a:lnSpc>
              <a:spcAft>
                <a:spcPts val="600"/>
              </a:spcAft>
              <a:buNone/>
            </a:pPr>
            <a:r>
              <a:rPr lang="zh-CN" altLang="en-US" sz="1400" dirty="0">
                <a:solidFill>
                  <a:srgbClr val="0000FF"/>
                </a:solidFill>
              </a:rPr>
              <a:t>项集</a:t>
            </a:r>
            <a:r>
              <a:rPr lang="zh-CN" altLang="en-US" sz="1400" dirty="0"/>
              <a:t>：在关联分析中，包含多个项的集合被称为项集（</a:t>
            </a:r>
            <a:r>
              <a:rPr lang="en-US" altLang="zh-CN" sz="1400" dirty="0" err="1"/>
              <a:t>itemset</a:t>
            </a:r>
            <a:r>
              <a:rPr lang="zh-CN" altLang="en-US" sz="1400" dirty="0"/>
              <a:t>）。如果一个项集包含</a:t>
            </a:r>
            <a:r>
              <a:rPr lang="en-US" altLang="zh-CN" sz="1400" dirty="0"/>
              <a:t>k</a:t>
            </a:r>
            <a:r>
              <a:rPr lang="zh-CN" altLang="en-US" sz="1400" dirty="0"/>
              <a:t>个项，则称它为</a:t>
            </a:r>
            <a:r>
              <a:rPr lang="en-US" altLang="zh-CN" sz="1400" dirty="0"/>
              <a:t>k-</a:t>
            </a:r>
            <a:r>
              <a:rPr lang="zh-CN" altLang="en-US" sz="1400" dirty="0"/>
              <a:t>项集。</a:t>
            </a:r>
            <a:endParaRPr lang="zh-CN" altLang="en-US" sz="1400" dirty="0"/>
          </a:p>
          <a:p>
            <a:pPr lvl="1" eaLnBrk="1" fontAlgn="auto" hangingPunct="1">
              <a:lnSpc>
                <a:spcPct val="130000"/>
              </a:lnSpc>
              <a:spcAft>
                <a:spcPts val="600"/>
              </a:spcAft>
              <a:buNone/>
            </a:pPr>
            <a:r>
              <a:rPr lang="zh-CN" altLang="en-US" sz="1400" dirty="0">
                <a:solidFill>
                  <a:srgbClr val="0000FF"/>
                </a:solidFill>
              </a:rPr>
              <a:t>事务集</a:t>
            </a:r>
            <a:r>
              <a:rPr lang="zh-CN" altLang="en-US" sz="1400" dirty="0"/>
              <a:t>：行为记录的集合，假设</a:t>
            </a:r>
            <a:r>
              <a:rPr lang="en-US" altLang="zh-CN" sz="1400" dirty="0"/>
              <a:t>I={</a:t>
            </a:r>
            <a:r>
              <a:rPr lang="en-US" altLang="zh-CN" sz="1400" dirty="0" err="1"/>
              <a:t>i1,i2,i3</a:t>
            </a:r>
            <a:r>
              <a:rPr lang="en-US" altLang="zh-CN" sz="1400" dirty="0"/>
              <a:t>…}</a:t>
            </a:r>
            <a:r>
              <a:rPr lang="zh-CN" altLang="en-US" sz="1400" dirty="0"/>
              <a:t>是包含数据库中全部项目的项集，则每一个事务都是</a:t>
            </a:r>
            <a:r>
              <a:rPr lang="en-US" altLang="zh-CN" sz="1400" dirty="0"/>
              <a:t>I</a:t>
            </a:r>
            <a:r>
              <a:rPr lang="zh-CN" altLang="en-US" sz="1400" dirty="0"/>
              <a:t>的一个非空子集，表示该事务中同时出现了哪几个物品项。</a:t>
            </a:r>
            <a:endParaRPr lang="zh-CN" altLang="en-US" sz="1400" dirty="0"/>
          </a:p>
          <a:p>
            <a:pPr lvl="1" eaLnBrk="1" fontAlgn="auto" hangingPunct="1">
              <a:lnSpc>
                <a:spcPct val="130000"/>
              </a:lnSpc>
              <a:spcAft>
                <a:spcPts val="600"/>
              </a:spcAft>
              <a:buNone/>
            </a:pPr>
            <a:r>
              <a:rPr lang="zh-CN" altLang="en-US" sz="1400" u="sng" dirty="0">
                <a:solidFill>
                  <a:srgbClr val="0000FF"/>
                </a:solidFill>
              </a:rPr>
              <a:t>支持度</a:t>
            </a:r>
            <a:r>
              <a:rPr lang="zh-CN" altLang="en-US" sz="1400" dirty="0"/>
              <a:t>：事务集中，</a:t>
            </a:r>
            <a:r>
              <a:rPr lang="zh-CN" altLang="en-US" sz="1400" u="sng" dirty="0"/>
              <a:t>项集</a:t>
            </a:r>
            <a:r>
              <a:rPr lang="en-US" altLang="zh-CN" sz="1400" u="sng" dirty="0"/>
              <a:t>X</a:t>
            </a:r>
            <a:r>
              <a:rPr lang="zh-CN" altLang="en-US" sz="1400" u="sng" dirty="0"/>
              <a:t>、</a:t>
            </a:r>
            <a:r>
              <a:rPr lang="en-US" altLang="zh-CN" sz="1400" u="sng" dirty="0"/>
              <a:t>Y</a:t>
            </a:r>
            <a:r>
              <a:rPr lang="zh-CN" altLang="en-US" sz="1400" u="sng" dirty="0"/>
              <a:t>同时发生的概率称之为关联规则的支持度</a:t>
            </a:r>
            <a:r>
              <a:rPr lang="zh-CN" altLang="en-US" sz="1400" dirty="0"/>
              <a:t> 。</a:t>
            </a:r>
            <a:r>
              <a:rPr lang="zh-CN" altLang="en-US" sz="1400" u="sng">
                <a:solidFill>
                  <a:srgbClr val="0000FF"/>
                </a:solidFill>
                <a:sym typeface="+mn-ea"/>
              </a:rPr>
              <a:t>最小支持度</a:t>
            </a:r>
            <a:r>
              <a:rPr lang="zh-CN" altLang="en-US" sz="1400">
                <a:sym typeface="+mn-ea"/>
              </a:rPr>
              <a:t>：最小支持度就是人为按照实际意义规定的阈值，表示项集在统计意义上的最低重要性。</a:t>
            </a:r>
            <a:endParaRPr lang="zh-CN" altLang="en-US" sz="1400" dirty="0"/>
          </a:p>
          <a:p>
            <a:pPr lvl="1" eaLnBrk="1" fontAlgn="auto" hangingPunct="1">
              <a:lnSpc>
                <a:spcPct val="130000"/>
              </a:lnSpc>
              <a:spcAft>
                <a:spcPts val="600"/>
              </a:spcAft>
              <a:buNone/>
            </a:pPr>
            <a:r>
              <a:rPr lang="zh-CN" altLang="en-US" sz="1400" u="sng" dirty="0">
                <a:solidFill>
                  <a:srgbClr val="0000FF"/>
                </a:solidFill>
              </a:rPr>
              <a:t>置信度</a:t>
            </a:r>
            <a:r>
              <a:rPr lang="zh-CN" altLang="en-US" sz="1400" dirty="0"/>
              <a:t>：事务集中，</a:t>
            </a:r>
            <a:r>
              <a:rPr lang="zh-CN" altLang="en-US" sz="1400" u="sng" dirty="0"/>
              <a:t>项集</a:t>
            </a:r>
            <a:r>
              <a:rPr lang="en-US" altLang="zh-CN" sz="1400" u="sng" dirty="0"/>
              <a:t>X</a:t>
            </a:r>
            <a:r>
              <a:rPr lang="zh-CN" altLang="en-US" sz="1400" u="sng" dirty="0"/>
              <a:t>发生的情况下，则项集</a:t>
            </a:r>
            <a:r>
              <a:rPr lang="en-US" altLang="zh-CN" sz="1400" u="sng" dirty="0"/>
              <a:t>Y</a:t>
            </a:r>
            <a:r>
              <a:rPr lang="zh-CN" altLang="en-US" sz="1400" u="sng" dirty="0"/>
              <a:t>发生的概率为关联规则的置信度</a:t>
            </a:r>
            <a:r>
              <a:rPr lang="zh-CN" altLang="en-US" sz="1400" dirty="0"/>
              <a:t>。 </a:t>
            </a:r>
            <a:r>
              <a:rPr lang="zh-CN" altLang="en-US" sz="1400" u="sng">
                <a:solidFill>
                  <a:srgbClr val="0000FF"/>
                </a:solidFill>
                <a:sym typeface="+mn-ea"/>
              </a:rPr>
              <a:t>最小置信度</a:t>
            </a:r>
            <a:r>
              <a:rPr lang="zh-CN" altLang="en-US" sz="1400">
                <a:sym typeface="+mn-ea"/>
              </a:rPr>
              <a:t>：最小置信度也是人为按照实际意义规定的阈值，表示关联规则最低可靠性。持度 。</a:t>
            </a:r>
            <a:endParaRPr lang="zh-CN" altLang="en-US" sz="1400" dirty="0"/>
          </a:p>
          <a:p>
            <a:pPr lvl="1" eaLnBrk="1" fontAlgn="auto" hangingPunct="1">
              <a:lnSpc>
                <a:spcPct val="130000"/>
              </a:lnSpc>
              <a:spcAft>
                <a:spcPts val="600"/>
              </a:spcAft>
              <a:buNone/>
            </a:pPr>
            <a:r>
              <a:rPr lang="zh-CN" altLang="en-US" sz="1400" dirty="0">
                <a:solidFill>
                  <a:srgbClr val="0000FF"/>
                </a:solidFill>
              </a:rPr>
              <a:t>频繁项集</a:t>
            </a:r>
            <a:r>
              <a:rPr lang="zh-CN" altLang="en-US" sz="1400" dirty="0"/>
              <a:t>：</a:t>
            </a:r>
            <a:r>
              <a:rPr lang="zh-CN" altLang="en-US" sz="1400" u="sng" dirty="0"/>
              <a:t>满足最小支持度的所有项集</a:t>
            </a:r>
            <a:r>
              <a:rPr lang="zh-CN" altLang="en-US" sz="1400" dirty="0"/>
              <a:t>，称作频繁项集。 </a:t>
            </a:r>
            <a:endParaRPr lang="zh-CN" altLang="en-US" sz="1400" dirty="0"/>
          </a:p>
          <a:p>
            <a:pPr lvl="1" eaLnBrk="1" fontAlgn="auto" hangingPunct="1">
              <a:lnSpc>
                <a:spcPct val="130000"/>
              </a:lnSpc>
              <a:spcAft>
                <a:spcPts val="600"/>
              </a:spcAft>
              <a:buNone/>
            </a:pPr>
            <a:r>
              <a:rPr lang="zh-CN" altLang="en-US" sz="1400" dirty="0">
                <a:solidFill>
                  <a:srgbClr val="0000FF"/>
                </a:solidFill>
              </a:rPr>
              <a:t>关联规则</a:t>
            </a:r>
            <a:r>
              <a:rPr lang="zh-CN" altLang="en-US" sz="1400" dirty="0"/>
              <a:t>：形如</a:t>
            </a:r>
            <a:r>
              <a:rPr lang="en-US" altLang="zh-CN" sz="1400" dirty="0"/>
              <a:t>X—&gt;Y</a:t>
            </a:r>
            <a:r>
              <a:rPr lang="zh-CN" altLang="en-US" sz="1400" dirty="0"/>
              <a:t>的蕴含式，</a:t>
            </a:r>
            <a:r>
              <a:rPr lang="en-US" altLang="zh-CN" sz="1400" dirty="0"/>
              <a:t>X</a:t>
            </a:r>
            <a:r>
              <a:rPr lang="zh-CN" altLang="en-US" sz="1400" dirty="0"/>
              <a:t>，</a:t>
            </a:r>
            <a:r>
              <a:rPr lang="en-US" altLang="zh-CN" sz="1400" dirty="0"/>
              <a:t>Y</a:t>
            </a:r>
            <a:r>
              <a:rPr lang="zh-CN" altLang="en-US" sz="1400" dirty="0"/>
              <a:t>满足：</a:t>
            </a:r>
            <a:r>
              <a:rPr lang="en-US" altLang="zh-CN" sz="1400" dirty="0"/>
              <a:t>X</a:t>
            </a:r>
            <a:r>
              <a:rPr lang="zh-CN" altLang="en-US" sz="1400" dirty="0"/>
              <a:t>，</a:t>
            </a:r>
            <a:r>
              <a:rPr lang="en-US" altLang="zh-CN" sz="1400" dirty="0"/>
              <a:t>Y</a:t>
            </a:r>
            <a:r>
              <a:rPr lang="zh-CN" altLang="en-US" sz="1400" dirty="0"/>
              <a:t>都是</a:t>
            </a:r>
            <a:r>
              <a:rPr lang="en-US" altLang="zh-CN" sz="1400" dirty="0"/>
              <a:t>I</a:t>
            </a:r>
            <a:r>
              <a:rPr lang="zh-CN" altLang="en-US" sz="1400" dirty="0"/>
              <a:t>的非空子集，并且</a:t>
            </a:r>
            <a:r>
              <a:rPr lang="en-US" altLang="zh-CN" sz="1400" dirty="0"/>
              <a:t>X</a:t>
            </a:r>
            <a:r>
              <a:rPr lang="zh-CN" altLang="en-US" sz="1400" dirty="0"/>
              <a:t>和</a:t>
            </a:r>
            <a:r>
              <a:rPr lang="en-US" altLang="zh-CN" sz="1400" dirty="0"/>
              <a:t>Y</a:t>
            </a:r>
            <a:r>
              <a:rPr lang="zh-CN" altLang="en-US" sz="1400" dirty="0"/>
              <a:t>的交集为空集。其中</a:t>
            </a:r>
            <a:r>
              <a:rPr lang="en-US" altLang="zh-CN" sz="1400" dirty="0"/>
              <a:t>X</a:t>
            </a:r>
            <a:r>
              <a:rPr lang="zh-CN" altLang="en-US" sz="1400" dirty="0"/>
              <a:t>称为前件，</a:t>
            </a:r>
            <a:r>
              <a:rPr lang="en-US" altLang="zh-CN" sz="1400" dirty="0"/>
              <a:t>Y</a:t>
            </a:r>
            <a:r>
              <a:rPr lang="zh-CN" altLang="en-US" sz="1400" dirty="0"/>
              <a:t>称为后件，通过置信度和支持度来度量一个关联规则的强度。</a:t>
            </a:r>
            <a:endParaRPr lang="zh-CN" altLang="en-US" sz="1400" dirty="0"/>
          </a:p>
          <a:p>
            <a:pPr marL="0" indent="0">
              <a:lnSpc>
                <a:spcPct val="160000"/>
              </a:lnSpc>
              <a:buNone/>
            </a:pPr>
            <a:endParaRPr lang="zh-CN" altLang="en-US" sz="1400" dirty="0"/>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3.2.5</a:t>
            </a:r>
            <a:r>
              <a:rPr kumimoji="1" lang="zh-CN" altLang="en-US" b="0" dirty="0">
                <a:sym typeface="+mn-ea"/>
              </a:rPr>
              <a:t>、关联规则</a:t>
            </a:r>
            <a:endParaRPr kumimoji="1" lang="zh-CN" altLang="en-US" b="0" dirty="0">
              <a:sym typeface="+mn-ea"/>
            </a:endParaRPr>
          </a:p>
        </p:txBody>
      </p:sp>
      <p:sp>
        <p:nvSpPr>
          <p:cNvPr id="3" name="文本占位符 2"/>
          <p:cNvSpPr>
            <a:spLocks noGrp="1"/>
          </p:cNvSpPr>
          <p:nvPr>
            <p:ph type="body" idx="1"/>
          </p:nvPr>
        </p:nvSpPr>
        <p:spPr>
          <a:xfrm>
            <a:off x="609600" y="1155065"/>
            <a:ext cx="7661275" cy="4744720"/>
          </a:xfrm>
        </p:spPr>
        <p:txBody>
          <a:bodyPr>
            <a:normAutofit fontScale="97500" lnSpcReduction="10000"/>
          </a:bodyPr>
          <a:lstStyle/>
          <a:p>
            <a:pPr>
              <a:lnSpc>
                <a:spcPct val="150000"/>
              </a:lnSpc>
            </a:pPr>
            <a:r>
              <a:rPr lang="zh-CN" altLang="en-US" sz="1600" dirty="0"/>
              <a:t>举例来说</a:t>
            </a:r>
            <a:r>
              <a:rPr lang="en-US" altLang="zh-CN" sz="1600" dirty="0"/>
              <a:t>,</a:t>
            </a:r>
            <a:r>
              <a:rPr lang="zh-CN" altLang="en-US" sz="1600" dirty="0"/>
              <a:t>针对右图：</a:t>
            </a:r>
            <a:endParaRPr lang="en-US" altLang="zh-CN" sz="1600" dirty="0"/>
          </a:p>
          <a:p>
            <a:pPr marL="0" lvl="1">
              <a:lnSpc>
                <a:spcPct val="150000"/>
              </a:lnSpc>
              <a:spcAft>
                <a:spcPts val="600"/>
              </a:spcAft>
              <a:buNone/>
            </a:pPr>
            <a:r>
              <a:rPr lang="en-US" altLang="zh-CN" sz="1600">
                <a:sym typeface="+mn-ea"/>
              </a:rPr>
              <a:t>      </a:t>
            </a:r>
            <a:r>
              <a:rPr lang="zh-CN" altLang="en-US" sz="1600">
                <a:solidFill>
                  <a:srgbClr val="0000FF"/>
                </a:solidFill>
                <a:sym typeface="+mn-ea"/>
              </a:rPr>
              <a:t>项集</a:t>
            </a:r>
            <a:r>
              <a:rPr lang="zh-CN" altLang="en-US" sz="1600">
                <a:sym typeface="+mn-ea"/>
              </a:rPr>
              <a:t>：</a:t>
            </a:r>
            <a:r>
              <a:rPr lang="en-US" altLang="zh-CN" sz="1600">
                <a:sym typeface="+mn-ea"/>
              </a:rPr>
              <a:t> {</a:t>
            </a:r>
            <a:r>
              <a:rPr lang="zh-CN" altLang="en-US" sz="1600">
                <a:sym typeface="+mn-ea"/>
              </a:rPr>
              <a:t>牛奶，尿布，啤酒，可乐</a:t>
            </a:r>
            <a:r>
              <a:rPr lang="en-US" altLang="zh-CN" sz="1600">
                <a:sym typeface="+mn-ea"/>
              </a:rPr>
              <a:t>} </a:t>
            </a:r>
            <a:r>
              <a:rPr lang="zh-CN" altLang="en-US" sz="1600">
                <a:sym typeface="+mn-ea"/>
              </a:rPr>
              <a:t>是一个四项集；</a:t>
            </a:r>
            <a:endParaRPr lang="en-US" altLang="zh-CN" sz="1600" dirty="0"/>
          </a:p>
          <a:p>
            <a:pPr lvl="1">
              <a:lnSpc>
                <a:spcPct val="150000"/>
              </a:lnSpc>
              <a:spcAft>
                <a:spcPts val="600"/>
              </a:spcAft>
              <a:buNone/>
            </a:pPr>
            <a:r>
              <a:rPr lang="zh-CN" altLang="en-US" sz="1600" dirty="0">
                <a:solidFill>
                  <a:srgbClr val="0000FF"/>
                </a:solidFill>
              </a:rPr>
              <a:t>事务集合</a:t>
            </a:r>
            <a:r>
              <a:rPr lang="zh-CN" altLang="en-US" sz="1600" dirty="0"/>
              <a:t>：</a:t>
            </a:r>
            <a:r>
              <a:rPr lang="en-US" altLang="zh-CN" sz="1600" dirty="0"/>
              <a:t>{</a:t>
            </a:r>
            <a:r>
              <a:rPr lang="en-US" altLang="zh-CN" sz="1600" dirty="0" err="1"/>
              <a:t>T1,T2,T3,T4,T5</a:t>
            </a:r>
            <a:r>
              <a:rPr lang="en-US" altLang="zh-CN" sz="1600" dirty="0"/>
              <a:t>}</a:t>
            </a:r>
            <a:r>
              <a:rPr lang="zh-CN" altLang="en-US" sz="1600" dirty="0"/>
              <a:t>是事务的集合；</a:t>
            </a:r>
            <a:endParaRPr lang="zh-CN" altLang="en-US" sz="1600" dirty="0"/>
          </a:p>
          <a:p>
            <a:pPr lvl="1">
              <a:lnSpc>
                <a:spcPct val="150000"/>
              </a:lnSpc>
              <a:spcAft>
                <a:spcPts val="600"/>
              </a:spcAft>
              <a:buNone/>
            </a:pPr>
            <a:r>
              <a:rPr lang="zh-CN" altLang="en-US" sz="1600" dirty="0"/>
              <a:t>图中买了啤酒的人同时也买了尿布，</a:t>
            </a:r>
            <a:r>
              <a:rPr lang="en-US" altLang="zh-CN" sz="1600" dirty="0"/>
              <a:t>{</a:t>
            </a:r>
            <a:r>
              <a:rPr lang="zh-CN" altLang="en-US" sz="1600" dirty="0"/>
              <a:t>啤酒</a:t>
            </a:r>
            <a:r>
              <a:rPr lang="en-US" altLang="zh-CN" sz="1600" dirty="0"/>
              <a:t>}-&gt;{</a:t>
            </a:r>
            <a:r>
              <a:rPr lang="zh-CN" altLang="en-US" sz="1600" dirty="0"/>
              <a:t>尿布</a:t>
            </a:r>
            <a:r>
              <a:rPr lang="en-US" altLang="zh-CN" sz="1600" dirty="0"/>
              <a:t>}</a:t>
            </a:r>
            <a:r>
              <a:rPr lang="zh-CN" altLang="en-US" sz="1600" dirty="0"/>
              <a:t>是一条关联规则，那么这条规则的</a:t>
            </a:r>
            <a:r>
              <a:rPr lang="zh-CN" altLang="en-US" sz="1600" dirty="0">
                <a:solidFill>
                  <a:srgbClr val="0000FF"/>
                </a:solidFill>
              </a:rPr>
              <a:t>强度如何</a:t>
            </a:r>
            <a:r>
              <a:rPr lang="zh-CN" altLang="en-US" sz="1600" dirty="0"/>
              <a:t>，就要用支持度和置信度来计算；</a:t>
            </a:r>
            <a:endParaRPr lang="zh-CN" altLang="en-US" sz="1600" dirty="0"/>
          </a:p>
          <a:p>
            <a:pPr lvl="1">
              <a:lnSpc>
                <a:spcPct val="150000"/>
              </a:lnSpc>
              <a:spcAft>
                <a:spcPts val="600"/>
              </a:spcAft>
              <a:buNone/>
            </a:pPr>
            <a:r>
              <a:rPr lang="zh-CN" altLang="en-US" sz="1600">
                <a:solidFill>
                  <a:srgbClr val="0000FF"/>
                </a:solidFill>
                <a:sym typeface="+mn-ea"/>
              </a:rPr>
              <a:t>支持度</a:t>
            </a:r>
            <a:r>
              <a:rPr lang="zh-CN" altLang="en-US" sz="1600">
                <a:sym typeface="+mn-ea"/>
              </a:rPr>
              <a:t>：指的是这两项在同一条记录中同时出现的次数</a:t>
            </a:r>
            <a:r>
              <a:rPr lang="en-US" altLang="zh-CN" sz="1600">
                <a:sym typeface="+mn-ea"/>
              </a:rPr>
              <a:t>/</a:t>
            </a:r>
            <a:r>
              <a:rPr lang="zh-CN" altLang="en-US" sz="1600">
                <a:sym typeface="+mn-ea"/>
              </a:rPr>
              <a:t>记录的总个数，上例中为</a:t>
            </a:r>
            <a:r>
              <a:rPr lang="en-US" altLang="zh-CN" sz="1600">
                <a:sym typeface="+mn-ea"/>
              </a:rPr>
              <a:t>3/5 = 60%</a:t>
            </a:r>
            <a:r>
              <a:rPr lang="zh-CN" altLang="en-US" sz="1600">
                <a:sym typeface="+mn-ea"/>
              </a:rPr>
              <a:t>，记作：</a:t>
            </a:r>
            <a:endParaRPr lang="en-US" altLang="zh-CN" sz="1600" dirty="0"/>
          </a:p>
          <a:p>
            <a:pPr marL="1028700" lvl="3" indent="0">
              <a:lnSpc>
                <a:spcPct val="150000"/>
              </a:lnSpc>
              <a:spcAft>
                <a:spcPts val="600"/>
              </a:spcAft>
              <a:buNone/>
            </a:pPr>
            <a:r>
              <a:rPr lang="en-US" altLang="zh-CN" sz="1600">
                <a:sym typeface="+mn-ea"/>
              </a:rPr>
              <a:t>support</a:t>
            </a:r>
            <a:r>
              <a:rPr lang="zh-CN" altLang="en-US" sz="1600">
                <a:sym typeface="+mn-ea"/>
              </a:rPr>
              <a:t>（</a:t>
            </a:r>
            <a:r>
              <a:rPr lang="en-US" altLang="zh-CN" sz="1600">
                <a:sym typeface="+mn-ea"/>
              </a:rPr>
              <a:t>A==&gt;B</a:t>
            </a:r>
            <a:r>
              <a:rPr lang="zh-CN" altLang="en-US" sz="1600">
                <a:sym typeface="+mn-ea"/>
              </a:rPr>
              <a:t>）</a:t>
            </a:r>
            <a:r>
              <a:rPr lang="en-US" altLang="zh-CN" sz="1600">
                <a:sym typeface="+mn-ea"/>
              </a:rPr>
              <a:t>= 60%</a:t>
            </a:r>
            <a:endParaRPr lang="en-US" altLang="zh-CN" sz="1600" dirty="0"/>
          </a:p>
          <a:p>
            <a:pPr lvl="1">
              <a:lnSpc>
                <a:spcPct val="150000"/>
              </a:lnSpc>
              <a:spcAft>
                <a:spcPts val="600"/>
              </a:spcAft>
              <a:buNone/>
            </a:pPr>
            <a:r>
              <a:rPr lang="zh-CN" altLang="en-US" sz="1600" dirty="0">
                <a:solidFill>
                  <a:srgbClr val="0000FF"/>
                </a:solidFill>
              </a:rPr>
              <a:t>置信度</a:t>
            </a:r>
            <a:r>
              <a:rPr lang="zh-CN" altLang="en-US" sz="1600" dirty="0"/>
              <a:t>：指的是这两项在同一条记录中同时出现的次数</a:t>
            </a:r>
            <a:r>
              <a:rPr lang="en-US" altLang="zh-CN" sz="1600" dirty="0"/>
              <a:t>/</a:t>
            </a:r>
            <a:r>
              <a:rPr lang="zh-CN" altLang="en-US" sz="1600" dirty="0"/>
              <a:t>集合中</a:t>
            </a:r>
            <a:r>
              <a:rPr lang="en-US" altLang="zh-CN" sz="1600" dirty="0"/>
              <a:t>X</a:t>
            </a:r>
            <a:r>
              <a:rPr lang="zh-CN" altLang="en-US" sz="1600" dirty="0"/>
              <a:t>（啤酒）出现的记录个，例子中为 </a:t>
            </a:r>
            <a:r>
              <a:rPr lang="en-US" altLang="zh-CN" sz="1600" dirty="0"/>
              <a:t>3/3  = 100%</a:t>
            </a:r>
            <a:r>
              <a:rPr lang="zh-CN" altLang="en-US" sz="1600" dirty="0"/>
              <a:t>，记作：</a:t>
            </a:r>
            <a:endParaRPr lang="en-US" altLang="zh-CN" sz="1600" dirty="0"/>
          </a:p>
          <a:p>
            <a:pPr marL="1028700" lvl="3" indent="0">
              <a:lnSpc>
                <a:spcPct val="150000"/>
              </a:lnSpc>
              <a:spcAft>
                <a:spcPts val="600"/>
              </a:spcAft>
              <a:buNone/>
            </a:pPr>
            <a:r>
              <a:rPr lang="en-US" altLang="zh-CN" dirty="0"/>
              <a:t>confidence</a:t>
            </a:r>
            <a:r>
              <a:rPr lang="zh-CN" altLang="en-US" dirty="0"/>
              <a:t>（</a:t>
            </a:r>
            <a:r>
              <a:rPr lang="en-US" altLang="zh-CN" dirty="0"/>
              <a:t>A==&gt;B</a:t>
            </a:r>
            <a:r>
              <a:rPr lang="zh-CN" altLang="en-US" dirty="0"/>
              <a:t>）</a:t>
            </a:r>
            <a:r>
              <a:rPr lang="en-US" altLang="zh-CN" dirty="0"/>
              <a:t>= 100%</a:t>
            </a:r>
            <a:endParaRPr lang="en-US" altLang="zh-CN" dirty="0"/>
          </a:p>
          <a:p>
            <a:pPr>
              <a:lnSpc>
                <a:spcPct val="150000"/>
              </a:lnSpc>
            </a:pPr>
            <a:endParaRPr lang="zh-CN" altLang="en-US" b="0" dirty="0"/>
          </a:p>
          <a:p>
            <a:pPr marL="0" indent="0">
              <a:lnSpc>
                <a:spcPct val="150000"/>
              </a:lnSpc>
              <a:buNone/>
            </a:pPr>
            <a:endParaRPr lang="zh-CN" altLang="en-US" dirty="0"/>
          </a:p>
        </p:txBody>
      </p:sp>
      <p:pic>
        <p:nvPicPr>
          <p:cNvPr id="4" name="图片 3"/>
          <p:cNvPicPr>
            <a:picLocks noChangeAspect="1"/>
          </p:cNvPicPr>
          <p:nvPr/>
        </p:nvPicPr>
        <p:blipFill>
          <a:blip r:embed="rId1"/>
          <a:stretch>
            <a:fillRect/>
          </a:stretch>
        </p:blipFill>
        <p:spPr>
          <a:xfrm>
            <a:off x="8472070" y="1596161"/>
            <a:ext cx="3028571" cy="3504762"/>
          </a:xfrm>
          <a:prstGeom prst="rect">
            <a:avLst/>
          </a:prstGeom>
        </p:spPr>
      </p:pic>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3.2.6</a:t>
            </a:r>
            <a:r>
              <a:rPr kumimoji="1" lang="zh-CN" altLang="en-US" b="0" dirty="0">
                <a:sym typeface="+mn-ea"/>
              </a:rPr>
              <a:t>、关联规则挖掘算法</a:t>
            </a:r>
            <a:endParaRPr kumimoji="1" lang="zh-CN" altLang="en-US" b="0" dirty="0">
              <a:sym typeface="+mn-ea"/>
            </a:endParaRPr>
          </a:p>
        </p:txBody>
      </p:sp>
      <p:sp>
        <p:nvSpPr>
          <p:cNvPr id="3" name="文本占位符 2"/>
          <p:cNvSpPr>
            <a:spLocks noGrp="1"/>
          </p:cNvSpPr>
          <p:nvPr>
            <p:ph type="body" idx="1"/>
          </p:nvPr>
        </p:nvSpPr>
        <p:spPr/>
        <p:txBody>
          <a:bodyPr>
            <a:normAutofit/>
          </a:bodyPr>
          <a:lstStyle/>
          <a:p>
            <a:pPr indent="0" eaLnBrk="1" fontAlgn="auto" hangingPunct="1">
              <a:lnSpc>
                <a:spcPct val="200000"/>
              </a:lnSpc>
            </a:pPr>
            <a:r>
              <a:rPr lang="zh-CN" altLang="en-US" sz="1600" dirty="0"/>
              <a:t>关联规则挖掘主要任务：</a:t>
            </a:r>
            <a:r>
              <a:rPr lang="zh-CN" altLang="en-US" sz="1600" dirty="0"/>
              <a:t>从大量的数据中</a:t>
            </a:r>
            <a:r>
              <a:rPr lang="zh-CN" altLang="en-US" sz="1600" dirty="0">
                <a:solidFill>
                  <a:srgbClr val="0000FF"/>
                </a:solidFill>
              </a:rPr>
              <a:t>找出频繁项集</a:t>
            </a:r>
            <a:r>
              <a:rPr lang="zh-CN" altLang="en-US" sz="1600" dirty="0"/>
              <a:t>，再通过频繁项集</a:t>
            </a:r>
            <a:r>
              <a:rPr lang="zh-CN" altLang="en-US" sz="1600" dirty="0">
                <a:solidFill>
                  <a:srgbClr val="0000FF"/>
                </a:solidFill>
              </a:rPr>
              <a:t>生成关联规则</a:t>
            </a:r>
            <a:r>
              <a:rPr lang="zh-CN" altLang="en-US" sz="1600" dirty="0"/>
              <a:t>，常用的算法主要有 </a:t>
            </a:r>
            <a:r>
              <a:rPr lang="en-US" altLang="zh-CN" sz="1600" dirty="0" err="1"/>
              <a:t>Apriori</a:t>
            </a:r>
            <a:r>
              <a:rPr lang="en-US" altLang="zh-CN" sz="1600" dirty="0"/>
              <a:t> </a:t>
            </a:r>
            <a:r>
              <a:rPr lang="zh-CN" altLang="en-US" sz="1600" dirty="0"/>
              <a:t>算法和 </a:t>
            </a:r>
            <a:r>
              <a:rPr lang="en-US" altLang="zh-CN" sz="1600" dirty="0"/>
              <a:t>FP </a:t>
            </a:r>
            <a:r>
              <a:rPr lang="zh-CN" altLang="en-US" sz="1600" dirty="0"/>
              <a:t>树，这里我们介绍</a:t>
            </a:r>
            <a:r>
              <a:rPr lang="en-US" altLang="zh-CN" sz="1600" u="sng" dirty="0" err="1">
                <a:solidFill>
                  <a:srgbClr val="0000FF"/>
                </a:solidFill>
              </a:rPr>
              <a:t>Apriori</a:t>
            </a:r>
            <a:r>
              <a:rPr lang="zh-CN" altLang="en-US" sz="1600" u="sng" dirty="0">
                <a:solidFill>
                  <a:srgbClr val="0000FF"/>
                </a:solidFill>
              </a:rPr>
              <a:t>算法</a:t>
            </a:r>
            <a:r>
              <a:rPr lang="zh-CN" altLang="en-US" sz="1600" dirty="0"/>
              <a:t>：</a:t>
            </a:r>
            <a:endParaRPr lang="zh-CN" altLang="en-US" sz="1600" dirty="0"/>
          </a:p>
          <a:p>
            <a:pPr indent="0" eaLnBrk="1" fontAlgn="auto" hangingPunct="1">
              <a:lnSpc>
                <a:spcPct val="200000"/>
              </a:lnSpc>
            </a:pPr>
            <a:r>
              <a:rPr lang="en-US" altLang="zh-CN" sz="1600" dirty="0" err="1"/>
              <a:t>Apriori</a:t>
            </a:r>
            <a:r>
              <a:rPr lang="zh-CN" altLang="en-US" sz="1600" dirty="0"/>
              <a:t>算法使用</a:t>
            </a:r>
            <a:r>
              <a:rPr lang="zh-CN" altLang="en-US" sz="1600" dirty="0">
                <a:solidFill>
                  <a:srgbClr val="0000FF"/>
                </a:solidFill>
              </a:rPr>
              <a:t>逐层搜索的迭代方法来寻找频繁项集</a:t>
            </a:r>
            <a:r>
              <a:rPr lang="zh-CN" altLang="en-US" sz="1600" dirty="0"/>
              <a:t>。首先，找出</a:t>
            </a:r>
            <a:r>
              <a:rPr lang="en-US" altLang="zh-CN" sz="1600" dirty="0"/>
              <a:t>“</a:t>
            </a:r>
            <a:r>
              <a:rPr lang="zh-CN" altLang="en-US" sz="1600" dirty="0"/>
              <a:t>频繁</a:t>
            </a:r>
            <a:r>
              <a:rPr lang="en-US" altLang="zh-CN" sz="1600" dirty="0"/>
              <a:t>-1</a:t>
            </a:r>
            <a:r>
              <a:rPr lang="zh-CN" altLang="en-US" sz="1600" dirty="0"/>
              <a:t>项集</a:t>
            </a:r>
            <a:r>
              <a:rPr lang="en-US" altLang="zh-CN" sz="1600" dirty="0"/>
              <a:t>”</a:t>
            </a:r>
            <a:r>
              <a:rPr lang="zh-CN" altLang="en-US" sz="1600" dirty="0"/>
              <a:t>的集合，记作</a:t>
            </a:r>
            <a:r>
              <a:rPr lang="en-US" altLang="zh-CN" sz="1600" dirty="0" err="1"/>
              <a:t>L1</a:t>
            </a:r>
            <a:r>
              <a:rPr lang="zh-CN" altLang="en-US" sz="1600" dirty="0"/>
              <a:t>。</a:t>
            </a:r>
            <a:r>
              <a:rPr lang="en-US" altLang="zh-CN" sz="1600" dirty="0" err="1"/>
              <a:t>L1</a:t>
            </a:r>
            <a:r>
              <a:rPr lang="zh-CN" altLang="en-US" sz="1600" dirty="0"/>
              <a:t>通过连接、剪枝找</a:t>
            </a:r>
            <a:r>
              <a:rPr lang="en-US" altLang="zh-CN" sz="1600" dirty="0"/>
              <a:t>“</a:t>
            </a:r>
            <a:r>
              <a:rPr lang="zh-CN" altLang="en-US" sz="1600" dirty="0"/>
              <a:t>频繁</a:t>
            </a:r>
            <a:r>
              <a:rPr lang="en-US" altLang="zh-CN" sz="1600" dirty="0"/>
              <a:t>-2</a:t>
            </a:r>
            <a:r>
              <a:rPr lang="zh-CN" altLang="en-US" sz="1600" dirty="0"/>
              <a:t>项集</a:t>
            </a:r>
            <a:r>
              <a:rPr lang="en-US" altLang="zh-CN" sz="1600" dirty="0"/>
              <a:t>”</a:t>
            </a:r>
            <a:r>
              <a:rPr lang="en-US" altLang="zh-CN" sz="1600" dirty="0" err="1"/>
              <a:t>L2</a:t>
            </a:r>
            <a:r>
              <a:rPr lang="zh-CN" altLang="en-US" sz="1600" dirty="0"/>
              <a:t>，而</a:t>
            </a:r>
            <a:r>
              <a:rPr lang="en-US" altLang="zh-CN" sz="1600" dirty="0" err="1"/>
              <a:t>L2</a:t>
            </a:r>
            <a:r>
              <a:rPr lang="zh-CN" altLang="en-US" sz="1600" dirty="0"/>
              <a:t>用于找</a:t>
            </a:r>
            <a:r>
              <a:rPr lang="en-US" altLang="zh-CN" sz="1600" dirty="0" err="1"/>
              <a:t>L3</a:t>
            </a:r>
            <a:r>
              <a:rPr lang="zh-CN" altLang="en-US" sz="1600" dirty="0"/>
              <a:t>。如此下去，直到不能找到“</a:t>
            </a:r>
            <a:r>
              <a:rPr lang="en-US" altLang="zh-CN" sz="1600" dirty="0"/>
              <a:t>K</a:t>
            </a:r>
            <a:r>
              <a:rPr lang="zh-CN" altLang="en-US" sz="1600" dirty="0"/>
              <a:t>项集”。找每个</a:t>
            </a:r>
            <a:r>
              <a:rPr lang="en-US" altLang="zh-CN" sz="1600" dirty="0"/>
              <a:t>Lk</a:t>
            </a:r>
            <a:r>
              <a:rPr lang="zh-CN" altLang="en-US" sz="1600" dirty="0"/>
              <a:t>都需要一次数据库扫描。</a:t>
            </a:r>
            <a:endParaRPr lang="zh-CN" altLang="en-US" sz="1600" dirty="0"/>
          </a:p>
          <a:p>
            <a:pPr indent="0" eaLnBrk="1" fontAlgn="auto" hangingPunct="1">
              <a:lnSpc>
                <a:spcPct val="200000"/>
              </a:lnSpc>
            </a:pPr>
            <a:r>
              <a:rPr lang="zh-CN" altLang="en-US" sz="1600" dirty="0"/>
              <a:t>主要步骤：</a:t>
            </a:r>
            <a:r>
              <a:rPr lang="zh-CN" altLang="en-US" sz="1600" u="sng" dirty="0">
                <a:solidFill>
                  <a:srgbClr val="0000FF"/>
                </a:solidFill>
              </a:rPr>
              <a:t>连接步和剪枝步</a:t>
            </a:r>
            <a:r>
              <a:rPr lang="zh-CN" altLang="en-US" sz="1600" dirty="0"/>
              <a:t>。</a:t>
            </a:r>
            <a:endParaRPr lang="en-US" altLang="zh-CN" sz="1600" dirty="0"/>
          </a:p>
          <a:p>
            <a:pPr lvl="1" indent="0" eaLnBrk="1" fontAlgn="auto" hangingPunct="1">
              <a:lnSpc>
                <a:spcPct val="200000"/>
              </a:lnSpc>
            </a:pPr>
            <a:r>
              <a:rPr lang="zh-CN" altLang="en-US" sz="1600" dirty="0">
                <a:solidFill>
                  <a:srgbClr val="0000FF"/>
                </a:solidFill>
              </a:rPr>
              <a:t>连接步</a:t>
            </a:r>
            <a:r>
              <a:rPr lang="zh-CN" altLang="en-US" sz="1600" dirty="0"/>
              <a:t>：为找出</a:t>
            </a:r>
            <a:r>
              <a:rPr lang="en-US" altLang="zh-CN" sz="1600" dirty="0"/>
              <a:t>Lk</a:t>
            </a:r>
            <a:r>
              <a:rPr lang="zh-CN" altLang="en-US" sz="1600" dirty="0"/>
              <a:t>，通过将</a:t>
            </a:r>
            <a:r>
              <a:rPr lang="en-US" altLang="zh-CN" sz="1600" dirty="0"/>
              <a:t>Lk-1</a:t>
            </a:r>
            <a:r>
              <a:rPr lang="zh-CN" altLang="en-US" sz="1600" dirty="0"/>
              <a:t>（所有的频繁</a:t>
            </a:r>
            <a:r>
              <a:rPr lang="en-US" altLang="zh-CN" sz="1600" dirty="0"/>
              <a:t>k-1</a:t>
            </a:r>
            <a:r>
              <a:rPr lang="zh-CN" altLang="en-US" sz="1600" dirty="0"/>
              <a:t>项集）与自身连接，产生</a:t>
            </a:r>
            <a:r>
              <a:rPr lang="zh-CN" altLang="en-US" sz="1600" dirty="0">
                <a:solidFill>
                  <a:srgbClr val="0000FF"/>
                </a:solidFill>
              </a:rPr>
              <a:t>候选</a:t>
            </a:r>
            <a:r>
              <a:rPr lang="en-US" altLang="zh-CN" sz="1600" dirty="0">
                <a:solidFill>
                  <a:srgbClr val="0000FF"/>
                </a:solidFill>
              </a:rPr>
              <a:t>k</a:t>
            </a:r>
            <a:r>
              <a:rPr lang="zh-CN" altLang="en-US" sz="1600" dirty="0">
                <a:solidFill>
                  <a:srgbClr val="0000FF"/>
                </a:solidFill>
              </a:rPr>
              <a:t>项集的集合</a:t>
            </a:r>
            <a:r>
              <a:rPr lang="zh-CN" altLang="en-US" sz="1600" dirty="0"/>
              <a:t>。候选集合记作</a:t>
            </a:r>
            <a:r>
              <a:rPr lang="en-US" altLang="zh-CN" sz="1600" dirty="0" err="1"/>
              <a:t>Ck</a:t>
            </a:r>
            <a:r>
              <a:rPr lang="zh-CN" altLang="en-US" sz="1600" dirty="0"/>
              <a:t>。</a:t>
            </a:r>
            <a:endParaRPr lang="en-US" altLang="zh-CN" sz="1600" dirty="0"/>
          </a:p>
          <a:p>
            <a:pPr lvl="1" indent="0" eaLnBrk="1" fontAlgn="auto" hangingPunct="1">
              <a:lnSpc>
                <a:spcPct val="200000"/>
              </a:lnSpc>
            </a:pPr>
            <a:r>
              <a:rPr lang="zh-CN" altLang="en-US" sz="1600" dirty="0">
                <a:solidFill>
                  <a:srgbClr val="0000FF"/>
                </a:solidFill>
              </a:rPr>
              <a:t>剪枝步</a:t>
            </a:r>
            <a:r>
              <a:rPr lang="zh-CN" altLang="en-US" sz="1600" dirty="0"/>
              <a:t>：</a:t>
            </a:r>
            <a:r>
              <a:rPr lang="en-US" altLang="zh-CN" sz="1600" dirty="0" err="1"/>
              <a:t>CK</a:t>
            </a:r>
            <a:r>
              <a:rPr lang="zh-CN" altLang="en-US" sz="1600" dirty="0"/>
              <a:t>是</a:t>
            </a:r>
            <a:r>
              <a:rPr lang="en-US" altLang="zh-CN" sz="1600" dirty="0"/>
              <a:t>LK</a:t>
            </a:r>
            <a:r>
              <a:rPr lang="zh-CN" altLang="en-US" sz="1600" dirty="0"/>
              <a:t>的超集，也就是说，</a:t>
            </a:r>
            <a:r>
              <a:rPr lang="en-US" altLang="zh-CN" sz="1600" dirty="0" err="1"/>
              <a:t>CK</a:t>
            </a:r>
            <a:r>
              <a:rPr lang="zh-CN" altLang="en-US" sz="1600" dirty="0"/>
              <a:t>的成员可能是也可能不是频繁的。为了筛选，利用如下</a:t>
            </a:r>
            <a:r>
              <a:rPr lang="zh-CN" altLang="en-US" sz="1600" dirty="0">
                <a:solidFill>
                  <a:srgbClr val="0000FF"/>
                </a:solidFill>
              </a:rPr>
              <a:t>性质</a:t>
            </a:r>
            <a:r>
              <a:rPr lang="zh-CN" altLang="en-US" sz="1600" dirty="0"/>
              <a:t>进行剪枝：</a:t>
            </a:r>
            <a:r>
              <a:rPr lang="zh-CN" altLang="en-US" sz="1600" u="sng" dirty="0"/>
              <a:t>任一频繁项集的所有非空子集也必须是频繁的</a:t>
            </a:r>
            <a:r>
              <a:rPr lang="zh-CN" altLang="en-US" sz="1600" dirty="0"/>
              <a:t>。反之，如果某个候选集的</a:t>
            </a:r>
            <a:r>
              <a:rPr lang="zh-CN" altLang="en-US" sz="1600" dirty="0">
                <a:solidFill>
                  <a:srgbClr val="0000FF"/>
                </a:solidFill>
              </a:rPr>
              <a:t>非空子集不是频繁的</a:t>
            </a:r>
            <a:r>
              <a:rPr lang="zh-CN" altLang="en-US" sz="1600" dirty="0"/>
              <a:t>，那么该候选集肯定不是频繁的，从而可以</a:t>
            </a:r>
            <a:r>
              <a:rPr lang="zh-CN" altLang="en-US" sz="1600" dirty="0">
                <a:solidFill>
                  <a:srgbClr val="0000FF"/>
                </a:solidFill>
              </a:rPr>
              <a:t>将其从</a:t>
            </a:r>
            <a:r>
              <a:rPr lang="en-US" altLang="zh-CN" sz="1600" dirty="0" err="1">
                <a:solidFill>
                  <a:srgbClr val="0000FF"/>
                </a:solidFill>
              </a:rPr>
              <a:t>CK</a:t>
            </a:r>
            <a:r>
              <a:rPr lang="zh-CN" altLang="en-US" sz="1600" dirty="0">
                <a:solidFill>
                  <a:srgbClr val="0000FF"/>
                </a:solidFill>
              </a:rPr>
              <a:t>中删除</a:t>
            </a:r>
            <a:r>
              <a:rPr lang="zh-CN" altLang="en-US" sz="1600" dirty="0"/>
              <a:t>。</a:t>
            </a:r>
            <a:endParaRPr lang="zh-CN" altLang="en-US" sz="1600" dirty="0"/>
          </a:p>
          <a:p>
            <a:pPr>
              <a:lnSpc>
                <a:spcPct val="150000"/>
              </a:lnSpc>
            </a:pPr>
            <a:endParaRPr lang="zh-CN" altLang="en-US" sz="1800" dirty="0"/>
          </a:p>
          <a:p>
            <a:pPr>
              <a:lnSpc>
                <a:spcPct val="150000"/>
              </a:lnSpc>
            </a:pPr>
            <a:endParaRPr lang="zh-CN" altLang="en-US" sz="1800" b="0" dirty="0"/>
          </a:p>
          <a:p>
            <a:pPr marL="0" indent="0">
              <a:lnSpc>
                <a:spcPct val="150000"/>
              </a:lnSpc>
              <a:buNone/>
            </a:pPr>
            <a:endParaRPr lang="zh-CN" altLang="en-US" sz="1800" b="0" dirty="0"/>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3.2.6</a:t>
            </a:r>
            <a:r>
              <a:rPr kumimoji="1" lang="zh-CN" altLang="en-US" b="0" dirty="0">
                <a:sym typeface="+mn-ea"/>
              </a:rPr>
              <a:t>、关联规则挖掘算法</a:t>
            </a:r>
            <a:r>
              <a:rPr kumimoji="1" lang="en-US" altLang="zh-CN" b="0" dirty="0">
                <a:sym typeface="+mn-ea"/>
              </a:rPr>
              <a:t>——</a:t>
            </a:r>
            <a:r>
              <a:rPr kumimoji="1" lang="zh-CN" altLang="en-US" b="0" dirty="0">
                <a:sym typeface="+mn-ea"/>
              </a:rPr>
              <a:t>算法实例</a:t>
            </a:r>
            <a:endParaRPr kumimoji="1" lang="zh-CN" altLang="en-US" b="0" dirty="0">
              <a:sym typeface="+mn-ea"/>
            </a:endParaRPr>
          </a:p>
        </p:txBody>
      </p:sp>
      <p:sp>
        <p:nvSpPr>
          <p:cNvPr id="3" name="文本占位符 2"/>
          <p:cNvSpPr>
            <a:spLocks noGrp="1"/>
          </p:cNvSpPr>
          <p:nvPr>
            <p:ph type="body" idx="1"/>
          </p:nvPr>
        </p:nvSpPr>
        <p:spPr/>
        <p:txBody>
          <a:bodyPr>
            <a:normAutofit/>
          </a:bodyPr>
          <a:lstStyle/>
          <a:p>
            <a:r>
              <a:rPr lang="zh-CN" altLang="en-US" dirty="0"/>
              <a:t>我们有事务集合</a:t>
            </a:r>
            <a:r>
              <a:rPr lang="en-US" altLang="zh-CN" dirty="0"/>
              <a:t>D</a:t>
            </a:r>
            <a:r>
              <a:rPr lang="zh-CN" altLang="en-US" dirty="0"/>
              <a:t>如下：</a:t>
            </a:r>
            <a:endParaRPr lang="zh-CN" altLang="en-US" dirty="0"/>
          </a:p>
          <a:p>
            <a:endParaRPr lang="zh-CN" altLang="en-US" dirty="0"/>
          </a:p>
          <a:p>
            <a:endParaRPr lang="zh-CN" altLang="en-US" b="0" dirty="0"/>
          </a:p>
          <a:p>
            <a:pPr marL="0" indent="0">
              <a:buNone/>
            </a:pPr>
            <a:endParaRPr lang="zh-CN" altLang="en-US" dirty="0"/>
          </a:p>
        </p:txBody>
      </p:sp>
      <p:pic>
        <p:nvPicPr>
          <p:cNvPr id="4" name="图片 3"/>
          <p:cNvPicPr>
            <a:picLocks noChangeAspect="1"/>
          </p:cNvPicPr>
          <p:nvPr/>
        </p:nvPicPr>
        <p:blipFill>
          <a:blip r:embed="rId1"/>
          <a:stretch>
            <a:fillRect/>
          </a:stretch>
        </p:blipFill>
        <p:spPr>
          <a:xfrm>
            <a:off x="4145990" y="2039618"/>
            <a:ext cx="5828571" cy="3657143"/>
          </a:xfrm>
          <a:prstGeom prst="rect">
            <a:avLst/>
          </a:prstGeom>
        </p:spPr>
      </p:pic>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3.2.6</a:t>
            </a:r>
            <a:r>
              <a:rPr kumimoji="1" lang="zh-CN" altLang="en-US" b="0" dirty="0">
                <a:sym typeface="+mn-ea"/>
              </a:rPr>
              <a:t>、关联规则挖掘算法</a:t>
            </a:r>
            <a:r>
              <a:rPr kumimoji="1" lang="en-US" altLang="zh-CN" b="0" dirty="0">
                <a:sym typeface="+mn-ea"/>
              </a:rPr>
              <a:t>——</a:t>
            </a:r>
            <a:r>
              <a:rPr kumimoji="1" lang="zh-CN" altLang="en-US" b="0" dirty="0">
                <a:sym typeface="+mn-ea"/>
              </a:rPr>
              <a:t>算法实例</a:t>
            </a:r>
            <a:endParaRPr kumimoji="1" lang="zh-CN" altLang="en-US" b="0" dirty="0">
              <a:sym typeface="+mn-ea"/>
            </a:endParaRPr>
          </a:p>
        </p:txBody>
      </p:sp>
      <p:sp>
        <p:nvSpPr>
          <p:cNvPr id="3" name="文本占位符 2"/>
          <p:cNvSpPr>
            <a:spLocks noGrp="1"/>
          </p:cNvSpPr>
          <p:nvPr>
            <p:ph type="body" idx="1"/>
          </p:nvPr>
        </p:nvSpPr>
        <p:spPr/>
        <p:txBody>
          <a:bodyPr>
            <a:normAutofit/>
          </a:bodyPr>
          <a:lstStyle/>
          <a:p>
            <a:r>
              <a:rPr lang="zh-CN" altLang="en-US" dirty="0"/>
              <a:t>设最小支持度阈值为</a:t>
            </a:r>
            <a:r>
              <a:rPr lang="en-US" altLang="zh-CN" dirty="0"/>
              <a:t>2</a:t>
            </a:r>
            <a:r>
              <a:rPr lang="zh-CN" altLang="en-US" dirty="0"/>
              <a:t>，找出频繁</a:t>
            </a:r>
            <a:r>
              <a:rPr lang="en-US" altLang="zh-CN" dirty="0"/>
              <a:t>1-</a:t>
            </a:r>
            <a:r>
              <a:rPr lang="zh-CN" altLang="en-US" dirty="0"/>
              <a:t>项集</a:t>
            </a:r>
            <a:endParaRPr lang="zh-CN" altLang="en-US" dirty="0"/>
          </a:p>
          <a:p>
            <a:endParaRPr lang="zh-CN" altLang="en-US" dirty="0"/>
          </a:p>
          <a:p>
            <a:endParaRPr lang="zh-CN" altLang="en-US" b="0" dirty="0"/>
          </a:p>
          <a:p>
            <a:pPr marL="0" indent="0">
              <a:buNone/>
            </a:pPr>
            <a:endParaRPr lang="zh-CN" altLang="en-US" dirty="0"/>
          </a:p>
        </p:txBody>
      </p:sp>
      <p:pic>
        <p:nvPicPr>
          <p:cNvPr id="4" name="图片 3"/>
          <p:cNvPicPr>
            <a:picLocks noChangeAspect="1"/>
          </p:cNvPicPr>
          <p:nvPr/>
        </p:nvPicPr>
        <p:blipFill>
          <a:blip r:embed="rId1"/>
          <a:stretch>
            <a:fillRect/>
          </a:stretch>
        </p:blipFill>
        <p:spPr>
          <a:xfrm>
            <a:off x="534212" y="2851266"/>
            <a:ext cx="4230295" cy="2654303"/>
          </a:xfrm>
          <a:prstGeom prst="rect">
            <a:avLst/>
          </a:prstGeom>
        </p:spPr>
      </p:pic>
      <p:pic>
        <p:nvPicPr>
          <p:cNvPr id="5" name="图片 4"/>
          <p:cNvPicPr>
            <a:picLocks noChangeAspect="1"/>
          </p:cNvPicPr>
          <p:nvPr/>
        </p:nvPicPr>
        <p:blipFill>
          <a:blip r:embed="rId2"/>
          <a:stretch>
            <a:fillRect/>
          </a:stretch>
        </p:blipFill>
        <p:spPr>
          <a:xfrm>
            <a:off x="4764507" y="2621764"/>
            <a:ext cx="6295238" cy="3609524"/>
          </a:xfrm>
          <a:prstGeom prst="rect">
            <a:avLst/>
          </a:prstGeom>
        </p:spPr>
      </p:pic>
      <p:sp>
        <p:nvSpPr>
          <p:cNvPr id="6" name="灯片编号占位符 5"/>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3.2.6</a:t>
            </a:r>
            <a:r>
              <a:rPr kumimoji="1" lang="zh-CN" altLang="en-US" b="0" dirty="0">
                <a:sym typeface="+mn-ea"/>
              </a:rPr>
              <a:t>、关联规则挖掘算法</a:t>
            </a:r>
            <a:r>
              <a:rPr kumimoji="1" lang="en-US" altLang="zh-CN" b="0" dirty="0">
                <a:sym typeface="+mn-ea"/>
              </a:rPr>
              <a:t>——</a:t>
            </a:r>
            <a:r>
              <a:rPr kumimoji="1" lang="zh-CN" altLang="en-US" b="0" dirty="0">
                <a:sym typeface="+mn-ea"/>
              </a:rPr>
              <a:t>算法实例</a:t>
            </a:r>
            <a:endParaRPr kumimoji="1" lang="zh-CN" altLang="en-US" b="0" dirty="0">
              <a:sym typeface="+mn-ea"/>
            </a:endParaRPr>
          </a:p>
        </p:txBody>
      </p:sp>
      <p:sp>
        <p:nvSpPr>
          <p:cNvPr id="3" name="文本占位符 2"/>
          <p:cNvSpPr>
            <a:spLocks noGrp="1"/>
          </p:cNvSpPr>
          <p:nvPr>
            <p:ph type="body" idx="1"/>
          </p:nvPr>
        </p:nvSpPr>
        <p:spPr/>
        <p:txBody>
          <a:bodyPr>
            <a:normAutofit/>
          </a:bodyPr>
          <a:lstStyle/>
          <a:p>
            <a:r>
              <a:rPr lang="zh-CN" altLang="en-US" dirty="0"/>
              <a:t>由</a:t>
            </a:r>
            <a:r>
              <a:rPr lang="en-US" altLang="zh-CN" dirty="0" err="1"/>
              <a:t>L1</a:t>
            </a:r>
            <a:r>
              <a:rPr lang="zh-CN" altLang="en-US" dirty="0">
                <a:solidFill>
                  <a:srgbClr val="0000FF"/>
                </a:solidFill>
              </a:rPr>
              <a:t>通过连接、剪枝生成频繁</a:t>
            </a:r>
            <a:r>
              <a:rPr lang="en-US" altLang="zh-CN" dirty="0">
                <a:solidFill>
                  <a:srgbClr val="0000FF"/>
                </a:solidFill>
              </a:rPr>
              <a:t>2-</a:t>
            </a:r>
            <a:r>
              <a:rPr lang="zh-CN" altLang="en-US" dirty="0">
                <a:solidFill>
                  <a:srgbClr val="0000FF"/>
                </a:solidFill>
              </a:rPr>
              <a:t>项集</a:t>
            </a:r>
            <a:endParaRPr lang="zh-CN" altLang="en-US" dirty="0"/>
          </a:p>
          <a:p>
            <a:endParaRPr lang="zh-CN" altLang="en-US" b="0" dirty="0"/>
          </a:p>
          <a:p>
            <a:pPr marL="0" indent="0">
              <a:buNone/>
            </a:pPr>
            <a:endParaRPr lang="zh-CN" altLang="en-US" dirty="0"/>
          </a:p>
        </p:txBody>
      </p:sp>
      <p:pic>
        <p:nvPicPr>
          <p:cNvPr id="6" name="图片 5"/>
          <p:cNvPicPr>
            <a:picLocks noChangeAspect="1"/>
          </p:cNvPicPr>
          <p:nvPr/>
        </p:nvPicPr>
        <p:blipFill>
          <a:blip r:embed="rId1"/>
          <a:stretch>
            <a:fillRect/>
          </a:stretch>
        </p:blipFill>
        <p:spPr>
          <a:xfrm>
            <a:off x="381125" y="2809700"/>
            <a:ext cx="5088709" cy="3297799"/>
          </a:xfrm>
          <a:prstGeom prst="rect">
            <a:avLst/>
          </a:prstGeom>
        </p:spPr>
      </p:pic>
      <p:pic>
        <p:nvPicPr>
          <p:cNvPr id="7" name="图片 6"/>
          <p:cNvPicPr>
            <a:picLocks noChangeAspect="1"/>
          </p:cNvPicPr>
          <p:nvPr/>
        </p:nvPicPr>
        <p:blipFill>
          <a:blip r:embed="rId2"/>
          <a:stretch>
            <a:fillRect/>
          </a:stretch>
        </p:blipFill>
        <p:spPr>
          <a:xfrm>
            <a:off x="5187200" y="2632308"/>
            <a:ext cx="5423786" cy="3652581"/>
          </a:xfrm>
          <a:prstGeom prst="rect">
            <a:avLst/>
          </a:prstGeom>
        </p:spPr>
      </p:pic>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3.2.6</a:t>
            </a:r>
            <a:r>
              <a:rPr kumimoji="1" lang="zh-CN" altLang="en-US" b="0" dirty="0">
                <a:sym typeface="+mn-ea"/>
              </a:rPr>
              <a:t>、关联规则挖掘算法</a:t>
            </a:r>
            <a:r>
              <a:rPr kumimoji="1" lang="en-US" altLang="zh-CN" b="0" dirty="0">
                <a:sym typeface="+mn-ea"/>
              </a:rPr>
              <a:t>——</a:t>
            </a:r>
            <a:r>
              <a:rPr kumimoji="1" lang="zh-CN" altLang="en-US" b="0" dirty="0">
                <a:sym typeface="+mn-ea"/>
              </a:rPr>
              <a:t>算法实例</a:t>
            </a:r>
            <a:endParaRPr kumimoji="1" lang="zh-CN" altLang="en-US" b="0" dirty="0">
              <a:sym typeface="+mn-ea"/>
            </a:endParaRPr>
          </a:p>
        </p:txBody>
      </p:sp>
      <p:sp>
        <p:nvSpPr>
          <p:cNvPr id="3" name="文本占位符 2"/>
          <p:cNvSpPr>
            <a:spLocks noGrp="1"/>
          </p:cNvSpPr>
          <p:nvPr>
            <p:ph type="body" idx="1"/>
          </p:nvPr>
        </p:nvSpPr>
        <p:spPr/>
        <p:txBody>
          <a:bodyPr>
            <a:normAutofit/>
          </a:bodyPr>
          <a:lstStyle/>
          <a:p>
            <a:r>
              <a:rPr lang="zh-CN" altLang="en-US" dirty="0"/>
              <a:t>由</a:t>
            </a:r>
            <a:r>
              <a:rPr lang="en-US" altLang="zh-CN" dirty="0" err="1"/>
              <a:t>L2</a:t>
            </a:r>
            <a:r>
              <a:rPr lang="zh-CN" altLang="en-US" dirty="0">
                <a:solidFill>
                  <a:srgbClr val="0000FF"/>
                </a:solidFill>
              </a:rPr>
              <a:t>通过连接、剪枝生成频繁</a:t>
            </a:r>
            <a:r>
              <a:rPr lang="en-US" altLang="zh-CN" dirty="0">
                <a:solidFill>
                  <a:srgbClr val="0000FF"/>
                </a:solidFill>
              </a:rPr>
              <a:t>3-</a:t>
            </a:r>
            <a:r>
              <a:rPr lang="zh-CN" altLang="en-US" dirty="0">
                <a:solidFill>
                  <a:srgbClr val="0000FF"/>
                </a:solidFill>
              </a:rPr>
              <a:t>项集</a:t>
            </a:r>
            <a:endParaRPr lang="zh-CN" altLang="en-US" dirty="0"/>
          </a:p>
          <a:p>
            <a:endParaRPr lang="zh-CN" altLang="en-US" dirty="0"/>
          </a:p>
          <a:p>
            <a:endParaRPr lang="zh-CN" altLang="en-US" b="0" dirty="0"/>
          </a:p>
          <a:p>
            <a:pPr marL="0" indent="0">
              <a:buNone/>
            </a:pPr>
            <a:endParaRPr lang="zh-CN" altLang="en-US" dirty="0"/>
          </a:p>
        </p:txBody>
      </p:sp>
      <p:pic>
        <p:nvPicPr>
          <p:cNvPr id="8" name="图片 7"/>
          <p:cNvPicPr>
            <a:picLocks noChangeAspect="1"/>
          </p:cNvPicPr>
          <p:nvPr/>
        </p:nvPicPr>
        <p:blipFill rotWithShape="1">
          <a:blip r:embed="rId1"/>
          <a:srcRect l="3035"/>
          <a:stretch>
            <a:fillRect/>
          </a:stretch>
        </p:blipFill>
        <p:spPr>
          <a:xfrm>
            <a:off x="410094" y="1855695"/>
            <a:ext cx="5882007" cy="3323661"/>
          </a:xfrm>
          <a:prstGeom prst="rect">
            <a:avLst/>
          </a:prstGeom>
        </p:spPr>
      </p:pic>
      <mc:AlternateContent xmlns:mc="http://schemas.openxmlformats.org/markup-compatibility/2006">
        <mc:Choice xmlns:a14="http://schemas.microsoft.com/office/drawing/2010/main" Requires="a14">
          <p:sp>
            <p:nvSpPr>
              <p:cNvPr id="4" name="文本框 3"/>
              <p:cNvSpPr txBox="1"/>
              <p:nvPr/>
            </p:nvSpPr>
            <p:spPr>
              <a:xfrm>
                <a:off x="5699021" y="1221971"/>
                <a:ext cx="6082885" cy="4570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50000"/>
                  </a:lnSpc>
                </a:pPr>
                <a:r>
                  <a:rPr lang="zh-CN" altLang="en-US" sz="1600" dirty="0">
                    <a:latin typeface="+mn-ea"/>
                    <a:ea typeface="+mn-ea"/>
                  </a:rPr>
                  <a:t>连接</a:t>
                </a:r>
                <a:r>
                  <a:rPr lang="en-US" altLang="zh-CN" sz="1600" dirty="0">
                    <a:latin typeface="+mn-ea"/>
                    <a:ea typeface="+mn-ea"/>
                  </a:rPr>
                  <a:t>: </a:t>
                </a:r>
                <a:r>
                  <a:rPr lang="en-US" altLang="zh-CN" sz="1600" dirty="0" err="1">
                    <a:latin typeface="+mn-ea"/>
                    <a:ea typeface="+mn-ea"/>
                  </a:rPr>
                  <a:t>C3</a:t>
                </a:r>
                <a:r>
                  <a:rPr lang="en-US" altLang="zh-CN" sz="1600" dirty="0">
                    <a:latin typeface="+mn-ea"/>
                    <a:ea typeface="+mn-ea"/>
                  </a:rPr>
                  <a:t> = </a:t>
                </a:r>
                <a:r>
                  <a:rPr lang="en-US" altLang="zh-CN" sz="1600" dirty="0" err="1">
                    <a:latin typeface="+mn-ea"/>
                    <a:ea typeface="+mn-ea"/>
                  </a:rPr>
                  <a:t>L2</a:t>
                </a:r>
                <a:r>
                  <a:rPr lang="en-US" altLang="zh-CN" sz="1600" dirty="0">
                    <a:latin typeface="+mn-ea"/>
                    <a:ea typeface="+mn-ea"/>
                  </a:rPr>
                  <a:t> </a:t>
                </a:r>
                <a14:m>
                  <m:oMath xmlns:m="http://schemas.openxmlformats.org/officeDocument/2006/math">
                    <m:r>
                      <a:rPr lang="en-US" altLang="zh-CN" sz="1600" i="1" smtClean="0">
                        <a:latin typeface="Cambria Math" panose="02040503050406030204" pitchFamily="18" charset="0"/>
                        <a:ea typeface="Cambria Math" panose="02040503050406030204" pitchFamily="18" charset="0"/>
                      </a:rPr>
                      <m:t>∞</m:t>
                    </m:r>
                  </m:oMath>
                </a14:m>
                <a:r>
                  <a:rPr lang="en-US" altLang="zh-CN" sz="1600" dirty="0">
                    <a:latin typeface="+mn-ea"/>
                    <a:ea typeface="+mn-ea"/>
                  </a:rPr>
                  <a:t> </a:t>
                </a:r>
                <a:r>
                  <a:rPr lang="en-US" altLang="zh-CN" sz="1600" dirty="0" err="1">
                    <a:latin typeface="+mn-ea"/>
                    <a:ea typeface="+mn-ea"/>
                  </a:rPr>
                  <a:t>L2</a:t>
                </a:r>
                <a:r>
                  <a:rPr lang="en-US" altLang="zh-CN" sz="1600" dirty="0">
                    <a:latin typeface="+mn-ea"/>
                    <a:ea typeface="+mn-ea"/>
                  </a:rPr>
                  <a:t>=</a:t>
                </a:r>
              </a:p>
              <a:p>
                <a:pPr>
                  <a:lnSpc>
                    <a:spcPct val="150000"/>
                  </a:lnSpc>
                </a:pPr>
                <a:r>
                  <a:rPr lang="en-US" altLang="zh-CN" sz="1600" dirty="0">
                    <a:latin typeface="+mn-ea"/>
                    <a:ea typeface="+mn-ea"/>
                  </a:rPr>
                  <a:t> { {</a:t>
                </a:r>
                <a:r>
                  <a:rPr lang="en-US" altLang="zh-CN" sz="1600" dirty="0" err="1">
                    <a:latin typeface="+mn-ea"/>
                    <a:ea typeface="+mn-ea"/>
                  </a:rPr>
                  <a:t>I1,I2</a:t>
                </a:r>
                <a:r>
                  <a:rPr lang="en-US" altLang="zh-CN" sz="1600" dirty="0">
                    <a:latin typeface="+mn-ea"/>
                    <a:ea typeface="+mn-ea"/>
                  </a:rPr>
                  <a:t>}, {</a:t>
                </a:r>
                <a:r>
                  <a:rPr lang="en-US" altLang="zh-CN" sz="1600" dirty="0" err="1">
                    <a:latin typeface="+mn-ea"/>
                    <a:ea typeface="+mn-ea"/>
                  </a:rPr>
                  <a:t>I1,I3</a:t>
                </a:r>
                <a:r>
                  <a:rPr lang="en-US" altLang="zh-CN" sz="1600" dirty="0">
                    <a:latin typeface="+mn-ea"/>
                    <a:ea typeface="+mn-ea"/>
                  </a:rPr>
                  <a:t>}, {</a:t>
                </a:r>
                <a:r>
                  <a:rPr lang="en-US" altLang="zh-CN" sz="1600" dirty="0" err="1">
                    <a:latin typeface="+mn-ea"/>
                    <a:ea typeface="+mn-ea"/>
                  </a:rPr>
                  <a:t>I1,I5</a:t>
                </a:r>
                <a:r>
                  <a:rPr lang="en-US" altLang="zh-CN" sz="1600" dirty="0">
                    <a:latin typeface="+mn-ea"/>
                    <a:ea typeface="+mn-ea"/>
                  </a:rPr>
                  <a:t>}, {</a:t>
                </a:r>
                <a:r>
                  <a:rPr lang="en-US" altLang="zh-CN" sz="1600" dirty="0" err="1">
                    <a:latin typeface="+mn-ea"/>
                    <a:ea typeface="+mn-ea"/>
                  </a:rPr>
                  <a:t>I2,I3</a:t>
                </a:r>
                <a:r>
                  <a:rPr lang="en-US" altLang="zh-CN" sz="1600" dirty="0">
                    <a:latin typeface="+mn-ea"/>
                    <a:ea typeface="+mn-ea"/>
                  </a:rPr>
                  <a:t>}, {</a:t>
                </a:r>
                <a:r>
                  <a:rPr lang="en-US" altLang="zh-CN" sz="1600" dirty="0" err="1">
                    <a:latin typeface="+mn-ea"/>
                    <a:ea typeface="+mn-ea"/>
                  </a:rPr>
                  <a:t>I2,I4</a:t>
                </a:r>
                <a:r>
                  <a:rPr lang="en-US" altLang="zh-CN" sz="1600" dirty="0">
                    <a:latin typeface="+mn-ea"/>
                    <a:ea typeface="+mn-ea"/>
                  </a:rPr>
                  <a:t>}, {</a:t>
                </a:r>
                <a:r>
                  <a:rPr lang="en-US" altLang="zh-CN" sz="1600" dirty="0" err="1">
                    <a:latin typeface="+mn-ea"/>
                    <a:ea typeface="+mn-ea"/>
                  </a:rPr>
                  <a:t>I2,I5</a:t>
                </a:r>
                <a:r>
                  <a:rPr lang="en-US" altLang="zh-CN" sz="1600" dirty="0">
                    <a:latin typeface="+mn-ea"/>
                    <a:ea typeface="+mn-ea"/>
                  </a:rPr>
                  <a:t>} } </a:t>
                </a:r>
                <a14:m>
                  <m:oMath xmlns:m="http://schemas.openxmlformats.org/officeDocument/2006/math">
                    <m:r>
                      <a:rPr lang="en-US" altLang="zh-CN" sz="1600" i="1">
                        <a:latin typeface="Cambria Math" panose="02040503050406030204" pitchFamily="18" charset="0"/>
                        <a:ea typeface="Cambria Math" panose="02040503050406030204" pitchFamily="18" charset="0"/>
                      </a:rPr>
                      <m:t>∞</m:t>
                    </m:r>
                  </m:oMath>
                </a14:m>
                <a:r>
                  <a:rPr lang="en-US" altLang="zh-CN" sz="1600" dirty="0">
                    <a:latin typeface="+mn-ea"/>
                    <a:ea typeface="+mn-ea"/>
                  </a:rPr>
                  <a:t>      </a:t>
                </a:r>
              </a:p>
              <a:p>
                <a:pPr>
                  <a:lnSpc>
                    <a:spcPct val="150000"/>
                  </a:lnSpc>
                </a:pPr>
                <a:r>
                  <a:rPr lang="en-US" altLang="zh-CN" sz="1600" dirty="0">
                    <a:latin typeface="+mn-ea"/>
                    <a:ea typeface="+mn-ea"/>
                  </a:rPr>
                  <a:t> </a:t>
                </a:r>
                <a:r>
                  <a:rPr lang="en-US" altLang="zh-CN" sz="1600" dirty="0">
                    <a:latin typeface="+mn-ea"/>
                  </a:rPr>
                  <a:t>{ {</a:t>
                </a:r>
                <a:r>
                  <a:rPr lang="en-US" altLang="zh-CN" sz="1600" dirty="0" err="1">
                    <a:latin typeface="+mn-ea"/>
                  </a:rPr>
                  <a:t>I1,I2</a:t>
                </a:r>
                <a:r>
                  <a:rPr lang="en-US" altLang="zh-CN" sz="1600" dirty="0">
                    <a:latin typeface="+mn-ea"/>
                  </a:rPr>
                  <a:t>}, {</a:t>
                </a:r>
                <a:r>
                  <a:rPr lang="en-US" altLang="zh-CN" sz="1600" dirty="0" err="1">
                    <a:latin typeface="+mn-ea"/>
                  </a:rPr>
                  <a:t>I1,I3</a:t>
                </a:r>
                <a:r>
                  <a:rPr lang="en-US" altLang="zh-CN" sz="1600" dirty="0">
                    <a:latin typeface="+mn-ea"/>
                  </a:rPr>
                  <a:t>}, {</a:t>
                </a:r>
                <a:r>
                  <a:rPr lang="en-US" altLang="zh-CN" sz="1600" dirty="0" err="1">
                    <a:latin typeface="+mn-ea"/>
                  </a:rPr>
                  <a:t>I1,I5</a:t>
                </a:r>
                <a:r>
                  <a:rPr lang="en-US" altLang="zh-CN" sz="1600" dirty="0">
                    <a:latin typeface="+mn-ea"/>
                  </a:rPr>
                  <a:t>}, {</a:t>
                </a:r>
                <a:r>
                  <a:rPr lang="en-US" altLang="zh-CN" sz="1600" dirty="0" err="1">
                    <a:latin typeface="+mn-ea"/>
                  </a:rPr>
                  <a:t>I2,I3</a:t>
                </a:r>
                <a:r>
                  <a:rPr lang="en-US" altLang="zh-CN" sz="1600" dirty="0">
                    <a:latin typeface="+mn-ea"/>
                  </a:rPr>
                  <a:t>}, {</a:t>
                </a:r>
                <a:r>
                  <a:rPr lang="en-US" altLang="zh-CN" sz="1600" dirty="0" err="1">
                    <a:latin typeface="+mn-ea"/>
                  </a:rPr>
                  <a:t>I2,I4</a:t>
                </a:r>
                <a:r>
                  <a:rPr lang="en-US" altLang="zh-CN" sz="1600" dirty="0">
                    <a:latin typeface="+mn-ea"/>
                  </a:rPr>
                  <a:t>}, {</a:t>
                </a:r>
                <a:r>
                  <a:rPr lang="en-US" altLang="zh-CN" sz="1600" dirty="0" err="1">
                    <a:latin typeface="+mn-ea"/>
                  </a:rPr>
                  <a:t>I2,I5</a:t>
                </a:r>
                <a:r>
                  <a:rPr lang="en-US" altLang="zh-CN" sz="1600" dirty="0">
                    <a:latin typeface="+mn-ea"/>
                  </a:rPr>
                  <a:t>} } = {</a:t>
                </a:r>
              </a:p>
              <a:p>
                <a:pPr>
                  <a:lnSpc>
                    <a:spcPct val="150000"/>
                  </a:lnSpc>
                </a:pPr>
                <a:r>
                  <a:rPr lang="en-US" altLang="zh-CN" sz="1600" dirty="0">
                    <a:latin typeface="+mn-ea"/>
                  </a:rPr>
                  <a:t> 	{</a:t>
                </a:r>
                <a:r>
                  <a:rPr lang="en-US" altLang="zh-CN" sz="1600" dirty="0" err="1">
                    <a:latin typeface="+mn-ea"/>
                  </a:rPr>
                  <a:t>I1,I2,I3</a:t>
                </a:r>
                <a:r>
                  <a:rPr lang="en-US" altLang="zh-CN" sz="1600" dirty="0">
                    <a:latin typeface="+mn-ea"/>
                  </a:rPr>
                  <a:t>}, {</a:t>
                </a:r>
                <a:r>
                  <a:rPr lang="en-US" altLang="zh-CN" sz="1600" dirty="0" err="1">
                    <a:latin typeface="+mn-ea"/>
                  </a:rPr>
                  <a:t>I1,I2,I5</a:t>
                </a:r>
                <a:r>
                  <a:rPr lang="en-US" altLang="zh-CN" sz="1600" dirty="0">
                    <a:latin typeface="+mn-ea"/>
                  </a:rPr>
                  <a:t>}, {</a:t>
                </a:r>
                <a:r>
                  <a:rPr lang="en-US" altLang="zh-CN" sz="1600" dirty="0" err="1">
                    <a:latin typeface="+mn-ea"/>
                  </a:rPr>
                  <a:t>I1,I3,I5</a:t>
                </a:r>
                <a:r>
                  <a:rPr lang="en-US" altLang="zh-CN" sz="1600" dirty="0">
                    <a:latin typeface="+mn-ea"/>
                  </a:rPr>
                  <a:t>}, {</a:t>
                </a:r>
                <a:r>
                  <a:rPr lang="en-US" altLang="zh-CN" sz="1600" dirty="0" err="1">
                    <a:latin typeface="+mn-ea"/>
                  </a:rPr>
                  <a:t>I2,I3,I4</a:t>
                </a:r>
                <a:r>
                  <a:rPr lang="en-US" altLang="zh-CN" sz="1600" dirty="0">
                    <a:latin typeface="+mn-ea"/>
                  </a:rPr>
                  <a:t>},  </a:t>
                </a:r>
              </a:p>
              <a:p>
                <a:pPr>
                  <a:lnSpc>
                    <a:spcPct val="150000"/>
                  </a:lnSpc>
                </a:pPr>
                <a:r>
                  <a:rPr lang="en-US" altLang="zh-CN" sz="1600" dirty="0">
                    <a:latin typeface="+mn-ea"/>
                  </a:rPr>
                  <a:t>	{</a:t>
                </a:r>
                <a:r>
                  <a:rPr lang="en-US" altLang="zh-CN" sz="1600" dirty="0" err="1">
                    <a:latin typeface="+mn-ea"/>
                  </a:rPr>
                  <a:t>I1,I2,I4</a:t>
                </a:r>
                <a:r>
                  <a:rPr lang="en-US" altLang="zh-CN" sz="1600" dirty="0">
                    <a:latin typeface="+mn-ea"/>
                  </a:rPr>
                  <a:t>},{</a:t>
                </a:r>
                <a:r>
                  <a:rPr lang="en-US" altLang="zh-CN" sz="1600" dirty="0" err="1">
                    <a:latin typeface="+mn-ea"/>
                  </a:rPr>
                  <a:t>I2,I3,I5</a:t>
                </a:r>
                <a:r>
                  <a:rPr lang="en-US" altLang="zh-CN" sz="1600" dirty="0">
                    <a:latin typeface="+mn-ea"/>
                  </a:rPr>
                  <a:t>}, {</a:t>
                </a:r>
                <a:r>
                  <a:rPr lang="en-US" altLang="zh-CN" sz="1600" dirty="0" err="1">
                    <a:latin typeface="+mn-ea"/>
                  </a:rPr>
                  <a:t>I2,I4,I5</a:t>
                </a:r>
                <a:r>
                  <a:rPr lang="en-US" altLang="zh-CN" sz="1600" dirty="0">
                    <a:latin typeface="+mn-ea"/>
                  </a:rPr>
                  <a:t>}	  }</a:t>
                </a:r>
                <a:endParaRPr lang="en-US" altLang="zh-CN" sz="1600" dirty="0">
                  <a:latin typeface="+mn-ea"/>
                  <a:ea typeface="+mn-ea"/>
                </a:endParaRPr>
              </a:p>
              <a:p>
                <a:pPr>
                  <a:lnSpc>
                    <a:spcPct val="150000"/>
                  </a:lnSpc>
                </a:pPr>
                <a:r>
                  <a:rPr lang="zh-CN" altLang="en-US" sz="1600" dirty="0">
                    <a:latin typeface="+mn-ea"/>
                    <a:ea typeface="+mn-ea"/>
                  </a:rPr>
                  <a:t>剪枝：</a:t>
                </a:r>
                <a:endParaRPr lang="en-US" altLang="zh-CN" sz="1600" dirty="0">
                  <a:latin typeface="+mn-ea"/>
                  <a:ea typeface="+mn-ea"/>
                </a:endParaRPr>
              </a:p>
              <a:p>
                <a:pPr>
                  <a:lnSpc>
                    <a:spcPct val="150000"/>
                  </a:lnSpc>
                </a:pPr>
                <a:r>
                  <a:rPr lang="en-US" altLang="zh-CN" sz="1600" dirty="0">
                    <a:latin typeface="+mn-ea"/>
                  </a:rPr>
                  <a:t>{</a:t>
                </a:r>
                <a:r>
                  <a:rPr lang="en-US" altLang="zh-CN" sz="1600" dirty="0" err="1">
                    <a:latin typeface="+mn-ea"/>
                  </a:rPr>
                  <a:t>I1,I2,I3</a:t>
                </a:r>
                <a:r>
                  <a:rPr lang="en-US" altLang="zh-CN" sz="1600" dirty="0">
                    <a:latin typeface="+mn-ea"/>
                  </a:rPr>
                  <a:t>}</a:t>
                </a:r>
                <a:r>
                  <a:rPr lang="zh-CN" altLang="en-US" sz="1600" dirty="0">
                    <a:latin typeface="+mn-ea"/>
                    <a:ea typeface="+mn-ea"/>
                  </a:rPr>
                  <a:t>的</a:t>
                </a:r>
                <a:r>
                  <a:rPr lang="en-US" altLang="zh-CN" sz="1600" dirty="0">
                    <a:latin typeface="+mn-ea"/>
                    <a:ea typeface="+mn-ea"/>
                  </a:rPr>
                  <a:t>2-</a:t>
                </a:r>
                <a:r>
                  <a:rPr lang="zh-CN" altLang="en-US" sz="1600" dirty="0">
                    <a:latin typeface="+mn-ea"/>
                    <a:ea typeface="+mn-ea"/>
                  </a:rPr>
                  <a:t>项子集是</a:t>
                </a:r>
                <a:r>
                  <a:rPr lang="en-US" altLang="zh-CN" sz="1600" dirty="0">
                    <a:latin typeface="+mn-ea"/>
                    <a:ea typeface="+mn-ea"/>
                  </a:rPr>
                  <a:t>{</a:t>
                </a:r>
                <a:r>
                  <a:rPr lang="en-US" altLang="zh-CN" sz="1600" dirty="0" err="1">
                    <a:latin typeface="+mn-ea"/>
                  </a:rPr>
                  <a:t>I1,I2</a:t>
                </a:r>
                <a:r>
                  <a:rPr lang="en-US" altLang="zh-CN" sz="1600" dirty="0">
                    <a:latin typeface="+mn-ea"/>
                    <a:ea typeface="+mn-ea"/>
                  </a:rPr>
                  <a:t>}</a:t>
                </a:r>
                <a:r>
                  <a:rPr lang="zh-CN" altLang="en-US" sz="1600" dirty="0">
                    <a:latin typeface="+mn-ea"/>
                    <a:ea typeface="+mn-ea"/>
                  </a:rPr>
                  <a:t>，</a:t>
                </a:r>
                <a:r>
                  <a:rPr lang="en-US" altLang="zh-CN" sz="1600" dirty="0">
                    <a:latin typeface="+mn-ea"/>
                    <a:ea typeface="+mn-ea"/>
                  </a:rPr>
                  <a:t>{</a:t>
                </a:r>
                <a:r>
                  <a:rPr lang="en-US" altLang="zh-CN" sz="1600" dirty="0" err="1">
                    <a:latin typeface="+mn-ea"/>
                  </a:rPr>
                  <a:t>I1,I3</a:t>
                </a:r>
                <a:r>
                  <a:rPr lang="en-US" altLang="zh-CN" sz="1600" dirty="0">
                    <a:latin typeface="+mn-ea"/>
                    <a:ea typeface="+mn-ea"/>
                  </a:rPr>
                  <a:t>}</a:t>
                </a:r>
                <a:r>
                  <a:rPr lang="zh-CN" altLang="en-US" sz="1600" dirty="0">
                    <a:latin typeface="+mn-ea"/>
                    <a:ea typeface="+mn-ea"/>
                  </a:rPr>
                  <a:t>和</a:t>
                </a:r>
                <a:r>
                  <a:rPr lang="en-US" altLang="zh-CN" sz="1600" dirty="0">
                    <a:latin typeface="+mn-ea"/>
                    <a:ea typeface="+mn-ea"/>
                  </a:rPr>
                  <a:t>{</a:t>
                </a:r>
                <a:r>
                  <a:rPr lang="en-US" altLang="zh-CN" sz="1600" dirty="0" err="1">
                    <a:latin typeface="+mn-ea"/>
                    <a:ea typeface="+mn-ea"/>
                  </a:rPr>
                  <a:t>I2,I3</a:t>
                </a:r>
                <a:r>
                  <a:rPr lang="en-US" altLang="zh-CN" sz="1600" dirty="0">
                    <a:latin typeface="+mn-ea"/>
                    <a:ea typeface="+mn-ea"/>
                  </a:rPr>
                  <a:t>}</a:t>
                </a:r>
                <a:r>
                  <a:rPr lang="zh-CN" altLang="en-US" sz="1600" dirty="0">
                    <a:latin typeface="+mn-ea"/>
                    <a:ea typeface="+mn-ea"/>
                  </a:rPr>
                  <a:t>，它的所有</a:t>
                </a:r>
                <a:r>
                  <a:rPr lang="en-US" altLang="zh-CN" sz="1600" dirty="0">
                    <a:latin typeface="+mn-ea"/>
                    <a:ea typeface="+mn-ea"/>
                  </a:rPr>
                  <a:t>2-</a:t>
                </a:r>
                <a:r>
                  <a:rPr lang="zh-CN" altLang="en-US" sz="1600" dirty="0">
                    <a:latin typeface="+mn-ea"/>
                    <a:ea typeface="+mn-ea"/>
                  </a:rPr>
                  <a:t>项子集都是</a:t>
                </a:r>
                <a:r>
                  <a:rPr lang="en-US" altLang="zh-CN" sz="1600" dirty="0" err="1">
                    <a:latin typeface="+mn-ea"/>
                    <a:ea typeface="+mn-ea"/>
                  </a:rPr>
                  <a:t>L2</a:t>
                </a:r>
                <a:r>
                  <a:rPr lang="zh-CN" altLang="en-US" sz="1600" dirty="0">
                    <a:latin typeface="+mn-ea"/>
                    <a:ea typeface="+mn-ea"/>
                  </a:rPr>
                  <a:t>的元素，因此，保留</a:t>
                </a:r>
                <a:r>
                  <a:rPr lang="en-US" altLang="zh-CN" sz="1600" dirty="0">
                    <a:latin typeface="+mn-ea"/>
                    <a:ea typeface="+mn-ea"/>
                  </a:rPr>
                  <a:t>{</a:t>
                </a:r>
                <a:r>
                  <a:rPr lang="en-US" altLang="zh-CN" sz="1600" dirty="0" err="1">
                    <a:latin typeface="+mn-ea"/>
                    <a:ea typeface="+mn-ea"/>
                  </a:rPr>
                  <a:t>I1,I2,I3</a:t>
                </a:r>
                <a:r>
                  <a:rPr lang="en-US" altLang="zh-CN" sz="1600" dirty="0">
                    <a:latin typeface="+mn-ea"/>
                    <a:ea typeface="+mn-ea"/>
                  </a:rPr>
                  <a:t>}</a:t>
                </a:r>
                <a:r>
                  <a:rPr lang="zh-CN" altLang="en-US" sz="1600" dirty="0">
                    <a:latin typeface="+mn-ea"/>
                    <a:ea typeface="+mn-ea"/>
                  </a:rPr>
                  <a:t>在</a:t>
                </a:r>
                <a:r>
                  <a:rPr lang="en-US" altLang="zh-CN" sz="1600" dirty="0" err="1">
                    <a:latin typeface="+mn-ea"/>
                    <a:ea typeface="+mn-ea"/>
                  </a:rPr>
                  <a:t>C3</a:t>
                </a:r>
                <a:r>
                  <a:rPr lang="zh-CN" altLang="en-US" sz="1600" dirty="0">
                    <a:latin typeface="+mn-ea"/>
                    <a:ea typeface="+mn-ea"/>
                  </a:rPr>
                  <a:t>中。</a:t>
                </a:r>
              </a:p>
              <a:p>
                <a:pPr>
                  <a:lnSpc>
                    <a:spcPct val="150000"/>
                  </a:lnSpc>
                </a:pPr>
                <a:r>
                  <a:rPr lang="en-US" altLang="zh-CN" sz="1600" dirty="0">
                    <a:latin typeface="+mn-ea"/>
                    <a:ea typeface="+mn-ea"/>
                  </a:rPr>
                  <a:t>{</a:t>
                </a:r>
                <a:r>
                  <a:rPr lang="en-US" altLang="zh-CN" sz="1600" dirty="0" err="1">
                    <a:latin typeface="+mn-ea"/>
                    <a:ea typeface="+mn-ea"/>
                  </a:rPr>
                  <a:t>I2,I3,I5</a:t>
                </a:r>
                <a:r>
                  <a:rPr lang="en-US" altLang="zh-CN" sz="1600" dirty="0">
                    <a:latin typeface="+mn-ea"/>
                    <a:ea typeface="+mn-ea"/>
                  </a:rPr>
                  <a:t>}</a:t>
                </a:r>
                <a:r>
                  <a:rPr lang="zh-CN" altLang="en-US" sz="1600" dirty="0">
                    <a:latin typeface="+mn-ea"/>
                    <a:ea typeface="+mn-ea"/>
                  </a:rPr>
                  <a:t>的</a:t>
                </a:r>
                <a:r>
                  <a:rPr lang="en-US" altLang="zh-CN" sz="1600" dirty="0">
                    <a:latin typeface="+mn-ea"/>
                    <a:ea typeface="+mn-ea"/>
                  </a:rPr>
                  <a:t>2-</a:t>
                </a:r>
                <a:r>
                  <a:rPr lang="zh-CN" altLang="en-US" sz="1600" dirty="0">
                    <a:latin typeface="+mn-ea"/>
                    <a:ea typeface="+mn-ea"/>
                  </a:rPr>
                  <a:t>项子集是</a:t>
                </a:r>
                <a:r>
                  <a:rPr lang="en-US" altLang="zh-CN" sz="1600" dirty="0">
                    <a:latin typeface="+mn-ea"/>
                    <a:ea typeface="+mn-ea"/>
                  </a:rPr>
                  <a:t>{</a:t>
                </a:r>
                <a:r>
                  <a:rPr lang="en-US" altLang="zh-CN" sz="1600" dirty="0" err="1">
                    <a:latin typeface="+mn-ea"/>
                    <a:ea typeface="+mn-ea"/>
                  </a:rPr>
                  <a:t>I2,I3</a:t>
                </a:r>
                <a:r>
                  <a:rPr lang="en-US" altLang="zh-CN" sz="1600" dirty="0">
                    <a:latin typeface="+mn-ea"/>
                    <a:ea typeface="+mn-ea"/>
                  </a:rPr>
                  <a:t>}, {</a:t>
                </a:r>
                <a:r>
                  <a:rPr lang="en-US" altLang="zh-CN" sz="1600" dirty="0" err="1">
                    <a:latin typeface="+mn-ea"/>
                    <a:ea typeface="+mn-ea"/>
                  </a:rPr>
                  <a:t>I2,I5</a:t>
                </a:r>
                <a:r>
                  <a:rPr lang="en-US" altLang="zh-CN" sz="1600" dirty="0">
                    <a:latin typeface="+mn-ea"/>
                    <a:ea typeface="+mn-ea"/>
                  </a:rPr>
                  <a:t>}</a:t>
                </a:r>
                <a:r>
                  <a:rPr lang="zh-CN" altLang="en-US" sz="1600" dirty="0">
                    <a:latin typeface="+mn-ea"/>
                    <a:ea typeface="+mn-ea"/>
                  </a:rPr>
                  <a:t>和</a:t>
                </a:r>
                <a:r>
                  <a:rPr lang="en-US" altLang="zh-CN" sz="1600" dirty="0">
                    <a:latin typeface="+mn-ea"/>
                    <a:ea typeface="+mn-ea"/>
                  </a:rPr>
                  <a:t>{</a:t>
                </a:r>
                <a:r>
                  <a:rPr lang="en-US" altLang="zh-CN" sz="1600" dirty="0" err="1">
                    <a:latin typeface="+mn-ea"/>
                    <a:ea typeface="+mn-ea"/>
                  </a:rPr>
                  <a:t>I3,I5</a:t>
                </a:r>
                <a:r>
                  <a:rPr lang="en-US" altLang="zh-CN" sz="1600" dirty="0">
                    <a:latin typeface="+mn-ea"/>
                    <a:ea typeface="+mn-ea"/>
                  </a:rPr>
                  <a:t>}</a:t>
                </a:r>
                <a:r>
                  <a:rPr lang="zh-CN" altLang="en-US" sz="1600" dirty="0">
                    <a:latin typeface="+mn-ea"/>
                    <a:ea typeface="+mn-ea"/>
                  </a:rPr>
                  <a:t>。</a:t>
                </a:r>
                <a:r>
                  <a:rPr lang="en-US" altLang="zh-CN" sz="1600" dirty="0">
                    <a:latin typeface="+mn-ea"/>
                    <a:ea typeface="+mn-ea"/>
                  </a:rPr>
                  <a:t>{</a:t>
                </a:r>
                <a:r>
                  <a:rPr lang="en-US" altLang="zh-CN" sz="1600" dirty="0" err="1">
                    <a:latin typeface="+mn-ea"/>
                    <a:ea typeface="+mn-ea"/>
                  </a:rPr>
                  <a:t>I3,I5</a:t>
                </a:r>
                <a:r>
                  <a:rPr lang="en-US" altLang="zh-CN" sz="1600" dirty="0">
                    <a:latin typeface="+mn-ea"/>
                    <a:ea typeface="+mn-ea"/>
                  </a:rPr>
                  <a:t>}</a:t>
                </a:r>
                <a:r>
                  <a:rPr lang="zh-CN" altLang="en-US" sz="1600" dirty="0">
                    <a:latin typeface="+mn-ea"/>
                    <a:ea typeface="+mn-ea"/>
                  </a:rPr>
                  <a:t>不是</a:t>
                </a:r>
                <a:r>
                  <a:rPr lang="en-US" altLang="zh-CN" sz="1600" dirty="0" err="1">
                    <a:latin typeface="+mn-ea"/>
                    <a:ea typeface="+mn-ea"/>
                  </a:rPr>
                  <a:t>L2</a:t>
                </a:r>
                <a:r>
                  <a:rPr lang="zh-CN" altLang="en-US" sz="1600" dirty="0">
                    <a:latin typeface="+mn-ea"/>
                    <a:ea typeface="+mn-ea"/>
                  </a:rPr>
                  <a:t>的元素，因而不是频繁的。所以</a:t>
                </a:r>
                <a:r>
                  <a:rPr lang="en-US" altLang="zh-CN" sz="1600" dirty="0">
                    <a:latin typeface="+mn-ea"/>
                    <a:ea typeface="+mn-ea"/>
                  </a:rPr>
                  <a:t>{</a:t>
                </a:r>
                <a:r>
                  <a:rPr lang="en-US" altLang="zh-CN" sz="1600" dirty="0" err="1">
                    <a:latin typeface="+mn-ea"/>
                    <a:ea typeface="+mn-ea"/>
                  </a:rPr>
                  <a:t>I2,I3,I5</a:t>
                </a:r>
                <a:r>
                  <a:rPr lang="en-US" altLang="zh-CN" sz="1600" dirty="0">
                    <a:latin typeface="+mn-ea"/>
                    <a:ea typeface="+mn-ea"/>
                  </a:rPr>
                  <a:t>}</a:t>
                </a:r>
                <a:r>
                  <a:rPr lang="zh-CN" altLang="en-US" sz="1600" dirty="0">
                    <a:latin typeface="+mn-ea"/>
                    <a:ea typeface="+mn-ea"/>
                  </a:rPr>
                  <a:t>也肯定不是频繁的，因此，由</a:t>
                </a:r>
                <a:r>
                  <a:rPr lang="en-US" altLang="zh-CN" sz="1600" dirty="0" err="1">
                    <a:latin typeface="+mn-ea"/>
                    <a:ea typeface="+mn-ea"/>
                  </a:rPr>
                  <a:t>C3</a:t>
                </a:r>
                <a:r>
                  <a:rPr lang="zh-CN" altLang="en-US" sz="1600" dirty="0">
                    <a:latin typeface="+mn-ea"/>
                    <a:ea typeface="+mn-ea"/>
                  </a:rPr>
                  <a:t>中删除它。</a:t>
                </a:r>
                <a:endParaRPr lang="en-US" altLang="zh-CN" sz="1600" dirty="0">
                  <a:latin typeface="+mn-ea"/>
                  <a:ea typeface="+mn-ea"/>
                </a:endParaRPr>
              </a:p>
              <a:p>
                <a:pPr>
                  <a:lnSpc>
                    <a:spcPct val="150000"/>
                  </a:lnSpc>
                </a:pPr>
                <a:r>
                  <a:rPr lang="zh-CN" altLang="en-US" sz="1600" dirty="0">
                    <a:latin typeface="+mn-ea"/>
                    <a:ea typeface="+mn-ea"/>
                  </a:rPr>
                  <a:t>对其它项集同理，最终剪枝后</a:t>
                </a:r>
                <a:r>
                  <a:rPr lang="en-US" altLang="zh-CN" sz="1600" dirty="0" err="1">
                    <a:latin typeface="+mn-ea"/>
                    <a:ea typeface="+mn-ea"/>
                  </a:rPr>
                  <a:t>C3</a:t>
                </a:r>
                <a:r>
                  <a:rPr lang="en-US" altLang="zh-CN" sz="1600" dirty="0">
                    <a:latin typeface="+mn-ea"/>
                    <a:ea typeface="+mn-ea"/>
                  </a:rPr>
                  <a:t>= {{</a:t>
                </a:r>
                <a:r>
                  <a:rPr lang="en-US" altLang="zh-CN" sz="1600" dirty="0" err="1">
                    <a:latin typeface="+mn-ea"/>
                    <a:ea typeface="+mn-ea"/>
                  </a:rPr>
                  <a:t>I1,I2,I3</a:t>
                </a:r>
                <a:r>
                  <a:rPr lang="en-US" altLang="zh-CN" sz="1600" dirty="0">
                    <a:latin typeface="+mn-ea"/>
                    <a:ea typeface="+mn-ea"/>
                  </a:rPr>
                  <a:t>}, {</a:t>
                </a:r>
                <a:r>
                  <a:rPr lang="en-US" altLang="zh-CN" sz="1600" dirty="0" err="1">
                    <a:latin typeface="+mn-ea"/>
                    <a:ea typeface="+mn-ea"/>
                  </a:rPr>
                  <a:t>I,2,I5</a:t>
                </a:r>
                <a:r>
                  <a:rPr lang="en-US" altLang="zh-CN" sz="1600" dirty="0">
                    <a:latin typeface="+mn-ea"/>
                    <a:ea typeface="+mn-ea"/>
                  </a:rPr>
                  <a:t>}}</a:t>
                </a:r>
                <a:r>
                  <a:rPr lang="zh-CN" altLang="en-US" sz="1600" dirty="0">
                    <a:latin typeface="+mn-ea"/>
                    <a:ea typeface="+mn-ea"/>
                  </a:rPr>
                  <a:t>。</a:t>
                </a:r>
                <a:endParaRPr lang="en-US" altLang="zh-CN" sz="1600" dirty="0">
                  <a:latin typeface="+mn-ea"/>
                  <a:ea typeface="+mn-ea"/>
                </a:endParaRPr>
              </a:p>
            </p:txBody>
          </p:sp>
        </mc:Choice>
        <mc:Fallback>
          <p:sp>
            <p:nvSpPr>
              <p:cNvPr id="4" name="文本框 3"/>
              <p:cNvSpPr txBox="1">
                <a:spLocks noRot="1" noChangeAspect="1" noMove="1" noResize="1" noEditPoints="1" noAdjustHandles="1" noChangeArrowheads="1" noChangeShapeType="1" noTextEdit="1"/>
              </p:cNvSpPr>
              <p:nvPr/>
            </p:nvSpPr>
            <p:spPr>
              <a:xfrm>
                <a:off x="5699021" y="1221971"/>
                <a:ext cx="6082885" cy="4570480"/>
              </a:xfrm>
              <a:prstGeom prst="rect">
                <a:avLst/>
              </a:prstGeom>
              <a:blipFill rotWithShape="1">
                <a:blip r:embed="rId2"/>
                <a:stretch>
                  <a:fillRect l="-1303"/>
                </a:stretch>
              </a:blipFill>
              <a:ln w="12700" cap="flat">
                <a:noFill/>
                <a:miter lim="400000"/>
              </a:ln>
              <a:effectLst/>
            </p:spPr>
            <p:txBody>
              <a:bodyPr/>
              <a:lstStyle/>
              <a:p>
                <a:r>
                  <a:rPr lang="zh-CN" altLang="en-US">
                    <a:noFill/>
                  </a:rPr>
                  <a:t> </a:t>
                </a:r>
                <a:endParaRPr lang="zh-CN" altLang="en-US">
                  <a:noFill/>
                </a:endParaRPr>
              </a:p>
            </p:txBody>
          </p:sp>
        </mc:Fallback>
      </mc:AlternateContent>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3.2.6</a:t>
            </a:r>
            <a:r>
              <a:rPr kumimoji="1" lang="zh-CN" altLang="en-US" b="0" dirty="0">
                <a:sym typeface="+mn-ea"/>
              </a:rPr>
              <a:t>、关联规则挖掘算法</a:t>
            </a:r>
            <a:r>
              <a:rPr kumimoji="1" lang="en-US" altLang="zh-CN" b="0" dirty="0">
                <a:sym typeface="+mn-ea"/>
              </a:rPr>
              <a:t>——</a:t>
            </a:r>
            <a:r>
              <a:rPr kumimoji="1" lang="zh-CN" altLang="en-US" b="0" dirty="0">
                <a:sym typeface="+mn-ea"/>
              </a:rPr>
              <a:t>算法实例</a:t>
            </a:r>
            <a:endParaRPr kumimoji="1" lang="zh-CN" altLang="en-US" b="0" dirty="0">
              <a:sym typeface="+mn-ea"/>
            </a:endParaRPr>
          </a:p>
        </p:txBody>
      </p:sp>
      <p:sp>
        <p:nvSpPr>
          <p:cNvPr id="3" name="文本占位符 2"/>
          <p:cNvSpPr>
            <a:spLocks noGrp="1"/>
          </p:cNvSpPr>
          <p:nvPr>
            <p:ph type="body" idx="1"/>
          </p:nvPr>
        </p:nvSpPr>
        <p:spPr/>
        <p:txBody>
          <a:bodyPr>
            <a:normAutofit/>
          </a:bodyPr>
          <a:lstStyle/>
          <a:p>
            <a:r>
              <a:rPr lang="zh-CN" altLang="en-US" dirty="0"/>
              <a:t>由</a:t>
            </a:r>
            <a:r>
              <a:rPr lang="en-US" altLang="zh-CN" dirty="0" err="1"/>
              <a:t>L2</a:t>
            </a:r>
            <a:r>
              <a:rPr lang="zh-CN" altLang="en-US" dirty="0"/>
              <a:t>通过连接、剪枝生成频繁</a:t>
            </a:r>
            <a:r>
              <a:rPr lang="en-US" altLang="zh-CN" dirty="0"/>
              <a:t>3-</a:t>
            </a:r>
            <a:r>
              <a:rPr lang="zh-CN" altLang="en-US" dirty="0"/>
              <a:t>项集</a:t>
            </a:r>
            <a:endParaRPr lang="zh-CN" altLang="en-US" dirty="0"/>
          </a:p>
          <a:p>
            <a:endParaRPr lang="zh-CN" altLang="en-US" dirty="0"/>
          </a:p>
          <a:p>
            <a:endParaRPr lang="zh-CN" altLang="en-US" b="0" dirty="0"/>
          </a:p>
          <a:p>
            <a:pPr marL="0" indent="0">
              <a:buNone/>
            </a:pPr>
            <a:endParaRPr lang="zh-CN" altLang="en-US" dirty="0"/>
          </a:p>
        </p:txBody>
      </p:sp>
      <p:pic>
        <p:nvPicPr>
          <p:cNvPr id="6" name="图片 5"/>
          <p:cNvPicPr>
            <a:picLocks noChangeAspect="1"/>
          </p:cNvPicPr>
          <p:nvPr/>
        </p:nvPicPr>
        <p:blipFill>
          <a:blip r:embed="rId1"/>
          <a:stretch>
            <a:fillRect/>
          </a:stretch>
        </p:blipFill>
        <p:spPr>
          <a:xfrm>
            <a:off x="661440" y="1508387"/>
            <a:ext cx="5434560" cy="3396600"/>
          </a:xfrm>
          <a:prstGeom prst="rect">
            <a:avLst/>
          </a:prstGeom>
        </p:spPr>
      </p:pic>
      <p:sp>
        <p:nvSpPr>
          <p:cNvPr id="7" name="文本框 6"/>
          <p:cNvSpPr txBox="1"/>
          <p:nvPr/>
        </p:nvSpPr>
        <p:spPr>
          <a:xfrm>
            <a:off x="5750862" y="1293928"/>
            <a:ext cx="5883378" cy="5032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50000"/>
              </a:lnSpc>
            </a:pPr>
            <a:r>
              <a:rPr lang="zh-CN" altLang="en-US" sz="1600" dirty="0">
                <a:latin typeface="+mn-ea"/>
                <a:ea typeface="+mn-ea"/>
              </a:rPr>
              <a:t>由频繁</a:t>
            </a:r>
            <a:r>
              <a:rPr lang="en-US" altLang="zh-CN" sz="1600" dirty="0">
                <a:latin typeface="+mn-ea"/>
                <a:ea typeface="+mn-ea"/>
              </a:rPr>
              <a:t>3-</a:t>
            </a:r>
            <a:r>
              <a:rPr lang="zh-CN" altLang="en-US" sz="1600" dirty="0">
                <a:latin typeface="+mn-ea"/>
                <a:ea typeface="+mn-ea"/>
              </a:rPr>
              <a:t>项集生成关联规则：</a:t>
            </a:r>
            <a:endParaRPr lang="zh-CN" altLang="en-US" sz="1600" dirty="0">
              <a:latin typeface="+mn-ea"/>
              <a:ea typeface="+mn-ea"/>
            </a:endParaRPr>
          </a:p>
          <a:p>
            <a:pPr>
              <a:lnSpc>
                <a:spcPct val="150000"/>
              </a:lnSpc>
            </a:pPr>
            <a:r>
              <a:rPr lang="zh-CN" altLang="en-US" sz="1600" dirty="0">
                <a:latin typeface="+mn-ea"/>
                <a:ea typeface="+mn-ea"/>
              </a:rPr>
              <a:t>对于集合</a:t>
            </a:r>
            <a:r>
              <a:rPr lang="en-US" altLang="zh-CN" sz="1600" dirty="0">
                <a:latin typeface="+mn-ea"/>
                <a:ea typeface="+mn-ea"/>
              </a:rPr>
              <a:t>{</a:t>
            </a:r>
            <a:r>
              <a:rPr lang="en-US" altLang="zh-CN" sz="1600" dirty="0" err="1">
                <a:latin typeface="+mn-ea"/>
                <a:ea typeface="+mn-ea"/>
              </a:rPr>
              <a:t>I1</a:t>
            </a:r>
            <a:r>
              <a:rPr lang="zh-CN" altLang="en-US" sz="1600" dirty="0">
                <a:latin typeface="+mn-ea"/>
                <a:ea typeface="+mn-ea"/>
              </a:rPr>
              <a:t>，</a:t>
            </a:r>
            <a:r>
              <a:rPr lang="en-US" altLang="zh-CN" sz="1600" dirty="0" err="1">
                <a:latin typeface="+mn-ea"/>
                <a:ea typeface="+mn-ea"/>
              </a:rPr>
              <a:t>I2</a:t>
            </a:r>
            <a:r>
              <a:rPr lang="zh-CN" altLang="en-US" sz="1600" dirty="0">
                <a:latin typeface="+mn-ea"/>
                <a:ea typeface="+mn-ea"/>
              </a:rPr>
              <a:t>，</a:t>
            </a:r>
            <a:r>
              <a:rPr lang="en-US" altLang="zh-CN" sz="1600" dirty="0" err="1">
                <a:latin typeface="+mn-ea"/>
                <a:ea typeface="+mn-ea"/>
              </a:rPr>
              <a:t>I5</a:t>
            </a:r>
            <a:r>
              <a:rPr lang="en-US" altLang="zh-CN" sz="1600" dirty="0">
                <a:latin typeface="+mn-ea"/>
                <a:ea typeface="+mn-ea"/>
              </a:rPr>
              <a:t>}</a:t>
            </a:r>
            <a:endParaRPr lang="en-US" altLang="zh-CN" sz="1600" dirty="0">
              <a:latin typeface="+mn-ea"/>
              <a:ea typeface="+mn-ea"/>
            </a:endParaRPr>
          </a:p>
          <a:p>
            <a:pPr>
              <a:lnSpc>
                <a:spcPct val="150000"/>
              </a:lnSpc>
            </a:pPr>
            <a:r>
              <a:rPr lang="zh-CN" altLang="en-US" sz="1600" dirty="0">
                <a:latin typeface="+mn-ea"/>
                <a:ea typeface="+mn-ea"/>
              </a:rPr>
              <a:t>先生成</a:t>
            </a:r>
            <a:r>
              <a:rPr lang="en-US" altLang="zh-CN" sz="1600" dirty="0">
                <a:latin typeface="+mn-ea"/>
                <a:ea typeface="+mn-ea"/>
              </a:rPr>
              <a:t>1-</a:t>
            </a:r>
            <a:r>
              <a:rPr lang="zh-CN" altLang="en-US" sz="1600" dirty="0">
                <a:latin typeface="+mn-ea"/>
                <a:ea typeface="+mn-ea"/>
              </a:rPr>
              <a:t>后件的关联规则：</a:t>
            </a:r>
            <a:endParaRPr lang="zh-CN" altLang="en-US" sz="1600" dirty="0">
              <a:latin typeface="+mn-ea"/>
              <a:ea typeface="+mn-ea"/>
            </a:endParaRPr>
          </a:p>
          <a:p>
            <a:pPr>
              <a:lnSpc>
                <a:spcPct val="150000"/>
              </a:lnSpc>
            </a:pPr>
            <a:r>
              <a:rPr lang="en-US" altLang="zh-CN" sz="1600" dirty="0">
                <a:latin typeface="+mn-ea"/>
                <a:ea typeface="+mn-ea"/>
              </a:rPr>
              <a:t>	</a:t>
            </a:r>
            <a:r>
              <a:rPr lang="zh-CN" altLang="en-US" sz="1600" dirty="0">
                <a:latin typeface="+mn-ea"/>
                <a:ea typeface="+mn-ea"/>
              </a:rPr>
              <a:t>（</a:t>
            </a:r>
            <a:r>
              <a:rPr lang="en-US" altLang="zh-CN" sz="1600" dirty="0" err="1">
                <a:latin typeface="+mn-ea"/>
                <a:ea typeface="+mn-ea"/>
              </a:rPr>
              <a:t>I1</a:t>
            </a:r>
            <a:r>
              <a:rPr lang="zh-CN" altLang="en-US" sz="1600" dirty="0">
                <a:latin typeface="+mn-ea"/>
                <a:ea typeface="+mn-ea"/>
              </a:rPr>
              <a:t>，</a:t>
            </a:r>
            <a:r>
              <a:rPr lang="en-US" altLang="zh-CN" sz="1600" dirty="0" err="1">
                <a:latin typeface="+mn-ea"/>
                <a:ea typeface="+mn-ea"/>
              </a:rPr>
              <a:t>I2</a:t>
            </a:r>
            <a:r>
              <a:rPr lang="zh-CN" altLang="en-US" sz="1600" dirty="0">
                <a:latin typeface="+mn-ea"/>
                <a:ea typeface="+mn-ea"/>
              </a:rPr>
              <a:t>）</a:t>
            </a:r>
            <a:r>
              <a:rPr lang="en-US" altLang="zh-CN" sz="1600" dirty="0">
                <a:latin typeface="+mn-ea"/>
                <a:ea typeface="+mn-ea"/>
              </a:rPr>
              <a:t>—&gt;</a:t>
            </a:r>
            <a:r>
              <a:rPr lang="en-US" altLang="zh-CN" sz="1600" dirty="0" err="1">
                <a:latin typeface="+mn-ea"/>
                <a:ea typeface="+mn-ea"/>
              </a:rPr>
              <a:t>I5</a:t>
            </a:r>
            <a:r>
              <a:rPr lang="zh-CN" altLang="en-US" sz="1600" dirty="0">
                <a:latin typeface="+mn-ea"/>
                <a:ea typeface="+mn-ea"/>
              </a:rPr>
              <a:t>， 置信度</a:t>
            </a:r>
            <a:r>
              <a:rPr lang="en-US" altLang="zh-CN" sz="1600" dirty="0">
                <a:latin typeface="+mn-ea"/>
                <a:ea typeface="+mn-ea"/>
              </a:rPr>
              <a:t>=2/4=50%        </a:t>
            </a:r>
            <a:endParaRPr lang="en-US" altLang="zh-CN" sz="1600" dirty="0">
              <a:latin typeface="+mn-ea"/>
              <a:ea typeface="+mn-ea"/>
            </a:endParaRPr>
          </a:p>
          <a:p>
            <a:pPr>
              <a:lnSpc>
                <a:spcPct val="150000"/>
              </a:lnSpc>
            </a:pPr>
            <a:r>
              <a:rPr lang="en-US" altLang="zh-CN" sz="1600" dirty="0">
                <a:latin typeface="+mn-ea"/>
                <a:ea typeface="+mn-ea"/>
              </a:rPr>
              <a:t>	</a:t>
            </a:r>
            <a:r>
              <a:rPr lang="zh-CN" altLang="en-US" sz="1600" dirty="0">
                <a:latin typeface="+mn-ea"/>
                <a:ea typeface="+mn-ea"/>
              </a:rPr>
              <a:t>（</a:t>
            </a:r>
            <a:r>
              <a:rPr lang="en-US" altLang="zh-CN" sz="1600" dirty="0" err="1">
                <a:latin typeface="+mn-ea"/>
                <a:ea typeface="+mn-ea"/>
              </a:rPr>
              <a:t>I1</a:t>
            </a:r>
            <a:r>
              <a:rPr lang="zh-CN" altLang="en-US" sz="1600" dirty="0">
                <a:latin typeface="+mn-ea"/>
                <a:ea typeface="+mn-ea"/>
              </a:rPr>
              <a:t>，</a:t>
            </a:r>
            <a:r>
              <a:rPr lang="en-US" altLang="zh-CN" sz="1600" dirty="0" err="1">
                <a:latin typeface="+mn-ea"/>
                <a:ea typeface="+mn-ea"/>
              </a:rPr>
              <a:t>I5</a:t>
            </a:r>
            <a:r>
              <a:rPr lang="zh-CN" altLang="en-US" sz="1600" dirty="0">
                <a:latin typeface="+mn-ea"/>
                <a:ea typeface="+mn-ea"/>
              </a:rPr>
              <a:t>）</a:t>
            </a:r>
            <a:r>
              <a:rPr lang="en-US" altLang="zh-CN" sz="1600" dirty="0">
                <a:latin typeface="+mn-ea"/>
                <a:ea typeface="+mn-ea"/>
              </a:rPr>
              <a:t>—&gt;</a:t>
            </a:r>
            <a:r>
              <a:rPr lang="en-US" altLang="zh-CN" sz="1600" dirty="0" err="1">
                <a:latin typeface="+mn-ea"/>
                <a:ea typeface="+mn-ea"/>
              </a:rPr>
              <a:t>I2</a:t>
            </a:r>
            <a:r>
              <a:rPr lang="zh-CN" altLang="en-US" sz="1600" dirty="0">
                <a:latin typeface="+mn-ea"/>
                <a:ea typeface="+mn-ea"/>
              </a:rPr>
              <a:t>， 置信度</a:t>
            </a:r>
            <a:r>
              <a:rPr lang="en-US" altLang="zh-CN" sz="1600" dirty="0">
                <a:latin typeface="+mn-ea"/>
                <a:ea typeface="+mn-ea"/>
              </a:rPr>
              <a:t>=2/2=100%      </a:t>
            </a:r>
            <a:endParaRPr lang="en-US" altLang="zh-CN" sz="1600" dirty="0">
              <a:latin typeface="+mn-ea"/>
              <a:ea typeface="+mn-ea"/>
            </a:endParaRPr>
          </a:p>
          <a:p>
            <a:pPr>
              <a:lnSpc>
                <a:spcPct val="150000"/>
              </a:lnSpc>
            </a:pPr>
            <a:r>
              <a:rPr lang="en-US" altLang="zh-CN" sz="1600" dirty="0">
                <a:latin typeface="+mn-ea"/>
                <a:ea typeface="+mn-ea"/>
              </a:rPr>
              <a:t>	</a:t>
            </a:r>
            <a:r>
              <a:rPr lang="zh-CN" altLang="en-US" sz="1600" dirty="0">
                <a:latin typeface="+mn-ea"/>
                <a:ea typeface="+mn-ea"/>
              </a:rPr>
              <a:t>（</a:t>
            </a:r>
            <a:r>
              <a:rPr lang="en-US" altLang="zh-CN" sz="1600" dirty="0" err="1">
                <a:latin typeface="+mn-ea"/>
                <a:ea typeface="+mn-ea"/>
              </a:rPr>
              <a:t>I2</a:t>
            </a:r>
            <a:r>
              <a:rPr lang="zh-CN" altLang="en-US" sz="1600" dirty="0">
                <a:latin typeface="+mn-ea"/>
                <a:ea typeface="+mn-ea"/>
              </a:rPr>
              <a:t>，</a:t>
            </a:r>
            <a:r>
              <a:rPr lang="en-US" altLang="zh-CN" sz="1600" dirty="0" err="1">
                <a:latin typeface="+mn-ea"/>
                <a:ea typeface="+mn-ea"/>
              </a:rPr>
              <a:t>I5</a:t>
            </a:r>
            <a:r>
              <a:rPr lang="zh-CN" altLang="en-US" sz="1600" dirty="0">
                <a:latin typeface="+mn-ea"/>
                <a:ea typeface="+mn-ea"/>
              </a:rPr>
              <a:t>）</a:t>
            </a:r>
            <a:r>
              <a:rPr lang="en-US" altLang="zh-CN" sz="1600" dirty="0">
                <a:latin typeface="+mn-ea"/>
                <a:ea typeface="+mn-ea"/>
              </a:rPr>
              <a:t>—&gt;</a:t>
            </a:r>
            <a:r>
              <a:rPr lang="en-US" altLang="zh-CN" sz="1600" dirty="0" err="1">
                <a:latin typeface="+mn-ea"/>
                <a:ea typeface="+mn-ea"/>
              </a:rPr>
              <a:t>I1</a:t>
            </a:r>
            <a:r>
              <a:rPr lang="zh-CN" altLang="en-US" sz="1600" dirty="0">
                <a:latin typeface="+mn-ea"/>
                <a:ea typeface="+mn-ea"/>
              </a:rPr>
              <a:t>， 置信度</a:t>
            </a:r>
            <a:r>
              <a:rPr lang="en-US" altLang="zh-CN" sz="1600" dirty="0">
                <a:latin typeface="+mn-ea"/>
                <a:ea typeface="+mn-ea"/>
              </a:rPr>
              <a:t>=2/2=100%</a:t>
            </a:r>
            <a:endParaRPr lang="en-US" altLang="zh-CN" sz="1600" dirty="0">
              <a:latin typeface="+mn-ea"/>
              <a:ea typeface="+mn-ea"/>
            </a:endParaRPr>
          </a:p>
          <a:p>
            <a:pPr>
              <a:lnSpc>
                <a:spcPct val="150000"/>
              </a:lnSpc>
            </a:pPr>
            <a:r>
              <a:rPr lang="zh-CN" altLang="en-US" sz="1600" dirty="0">
                <a:latin typeface="+mn-ea"/>
                <a:ea typeface="+mn-ea"/>
              </a:rPr>
              <a:t>再生成</a:t>
            </a:r>
            <a:r>
              <a:rPr lang="en-US" altLang="zh-CN" sz="1600" dirty="0">
                <a:latin typeface="+mn-ea"/>
                <a:ea typeface="+mn-ea"/>
              </a:rPr>
              <a:t>2-</a:t>
            </a:r>
            <a:r>
              <a:rPr lang="zh-CN" altLang="en-US" sz="1600" dirty="0">
                <a:latin typeface="+mn-ea"/>
                <a:ea typeface="+mn-ea"/>
              </a:rPr>
              <a:t>后件的关联规则：</a:t>
            </a:r>
            <a:endParaRPr lang="zh-CN" altLang="en-US" sz="1600" dirty="0">
              <a:latin typeface="+mn-ea"/>
              <a:ea typeface="+mn-ea"/>
            </a:endParaRPr>
          </a:p>
          <a:p>
            <a:pPr>
              <a:lnSpc>
                <a:spcPct val="150000"/>
              </a:lnSpc>
            </a:pPr>
            <a:r>
              <a:rPr lang="en-US" altLang="zh-CN" sz="1600" dirty="0">
                <a:latin typeface="+mn-ea"/>
                <a:ea typeface="+mn-ea"/>
              </a:rPr>
              <a:t>	</a:t>
            </a:r>
            <a:r>
              <a:rPr lang="en-US" altLang="zh-CN" sz="1600" dirty="0" err="1">
                <a:latin typeface="+mn-ea"/>
                <a:ea typeface="+mn-ea"/>
              </a:rPr>
              <a:t>I1</a:t>
            </a:r>
            <a:r>
              <a:rPr lang="en-US" altLang="zh-CN" sz="1600" dirty="0">
                <a:latin typeface="+mn-ea"/>
                <a:ea typeface="+mn-ea"/>
              </a:rPr>
              <a:t>—&gt;</a:t>
            </a:r>
            <a:r>
              <a:rPr lang="zh-CN" altLang="en-US" sz="1600" dirty="0">
                <a:latin typeface="+mn-ea"/>
                <a:ea typeface="+mn-ea"/>
              </a:rPr>
              <a:t>（</a:t>
            </a:r>
            <a:r>
              <a:rPr lang="en-US" altLang="zh-CN" sz="1600" dirty="0" err="1">
                <a:latin typeface="+mn-ea"/>
                <a:ea typeface="+mn-ea"/>
              </a:rPr>
              <a:t>I2</a:t>
            </a:r>
            <a:r>
              <a:rPr lang="zh-CN" altLang="en-US" sz="1600" dirty="0">
                <a:latin typeface="+mn-ea"/>
                <a:ea typeface="+mn-ea"/>
              </a:rPr>
              <a:t>，</a:t>
            </a:r>
            <a:r>
              <a:rPr lang="en-US" altLang="zh-CN" sz="1600" dirty="0" err="1">
                <a:latin typeface="+mn-ea"/>
                <a:ea typeface="+mn-ea"/>
              </a:rPr>
              <a:t>I5</a:t>
            </a:r>
            <a:r>
              <a:rPr lang="zh-CN" altLang="en-US" sz="1600" dirty="0">
                <a:latin typeface="+mn-ea"/>
                <a:ea typeface="+mn-ea"/>
              </a:rPr>
              <a:t>）， 置信度</a:t>
            </a:r>
            <a:r>
              <a:rPr lang="en-US" altLang="zh-CN" sz="1600" dirty="0">
                <a:latin typeface="+mn-ea"/>
                <a:ea typeface="+mn-ea"/>
              </a:rPr>
              <a:t>=2/6=33%       </a:t>
            </a:r>
            <a:endParaRPr lang="en-US" altLang="zh-CN" sz="1600" dirty="0">
              <a:latin typeface="+mn-ea"/>
              <a:ea typeface="+mn-ea"/>
            </a:endParaRPr>
          </a:p>
          <a:p>
            <a:pPr>
              <a:lnSpc>
                <a:spcPct val="150000"/>
              </a:lnSpc>
            </a:pPr>
            <a:r>
              <a:rPr lang="en-US" altLang="zh-CN" sz="1600" dirty="0">
                <a:latin typeface="+mn-ea"/>
                <a:ea typeface="+mn-ea"/>
              </a:rPr>
              <a:t>	</a:t>
            </a:r>
            <a:r>
              <a:rPr lang="en-US" altLang="zh-CN" sz="1600" dirty="0" err="1">
                <a:latin typeface="+mn-ea"/>
                <a:ea typeface="+mn-ea"/>
              </a:rPr>
              <a:t>I2</a:t>
            </a:r>
            <a:r>
              <a:rPr lang="en-US" altLang="zh-CN" sz="1600" dirty="0">
                <a:latin typeface="+mn-ea"/>
                <a:ea typeface="+mn-ea"/>
              </a:rPr>
              <a:t>—&gt;</a:t>
            </a:r>
            <a:r>
              <a:rPr lang="zh-CN" altLang="en-US" sz="1600" dirty="0">
                <a:latin typeface="+mn-ea"/>
                <a:ea typeface="+mn-ea"/>
              </a:rPr>
              <a:t>（</a:t>
            </a:r>
            <a:r>
              <a:rPr lang="en-US" altLang="zh-CN" sz="1600" dirty="0" err="1">
                <a:latin typeface="+mn-ea"/>
                <a:ea typeface="+mn-ea"/>
              </a:rPr>
              <a:t>I1</a:t>
            </a:r>
            <a:r>
              <a:rPr lang="zh-CN" altLang="en-US" sz="1600" dirty="0">
                <a:latin typeface="+mn-ea"/>
                <a:ea typeface="+mn-ea"/>
              </a:rPr>
              <a:t>，</a:t>
            </a:r>
            <a:r>
              <a:rPr lang="en-US" altLang="zh-CN" sz="1600" dirty="0" err="1">
                <a:latin typeface="+mn-ea"/>
                <a:ea typeface="+mn-ea"/>
              </a:rPr>
              <a:t>I5</a:t>
            </a:r>
            <a:r>
              <a:rPr lang="zh-CN" altLang="en-US" sz="1600" dirty="0">
                <a:latin typeface="+mn-ea"/>
                <a:ea typeface="+mn-ea"/>
              </a:rPr>
              <a:t>）， 置信度</a:t>
            </a:r>
            <a:r>
              <a:rPr lang="en-US" altLang="zh-CN" sz="1600" dirty="0">
                <a:latin typeface="+mn-ea"/>
                <a:ea typeface="+mn-ea"/>
              </a:rPr>
              <a:t>=2/7=29%          </a:t>
            </a:r>
            <a:endParaRPr lang="en-US" altLang="zh-CN" sz="1600" dirty="0">
              <a:latin typeface="+mn-ea"/>
              <a:ea typeface="+mn-ea"/>
            </a:endParaRPr>
          </a:p>
          <a:p>
            <a:pPr>
              <a:lnSpc>
                <a:spcPct val="150000"/>
              </a:lnSpc>
            </a:pPr>
            <a:r>
              <a:rPr lang="en-US" altLang="zh-CN" sz="1600" dirty="0">
                <a:latin typeface="+mn-ea"/>
                <a:ea typeface="+mn-ea"/>
              </a:rPr>
              <a:t>	</a:t>
            </a:r>
            <a:r>
              <a:rPr lang="en-US" altLang="zh-CN" sz="1600" dirty="0" err="1">
                <a:latin typeface="+mn-ea"/>
                <a:ea typeface="+mn-ea"/>
              </a:rPr>
              <a:t>I5</a:t>
            </a:r>
            <a:r>
              <a:rPr lang="en-US" altLang="zh-CN" sz="1600" dirty="0">
                <a:latin typeface="+mn-ea"/>
                <a:ea typeface="+mn-ea"/>
              </a:rPr>
              <a:t>—&gt;</a:t>
            </a:r>
            <a:r>
              <a:rPr lang="zh-CN" altLang="en-US" sz="1600" dirty="0">
                <a:latin typeface="+mn-ea"/>
                <a:ea typeface="+mn-ea"/>
              </a:rPr>
              <a:t>（</a:t>
            </a:r>
            <a:r>
              <a:rPr lang="en-US" altLang="zh-CN" sz="1600" dirty="0" err="1">
                <a:latin typeface="+mn-ea"/>
                <a:ea typeface="+mn-ea"/>
              </a:rPr>
              <a:t>I1</a:t>
            </a:r>
            <a:r>
              <a:rPr lang="zh-CN" altLang="en-US" sz="1600" dirty="0">
                <a:latin typeface="+mn-ea"/>
                <a:ea typeface="+mn-ea"/>
              </a:rPr>
              <a:t>，</a:t>
            </a:r>
            <a:r>
              <a:rPr lang="en-US" altLang="zh-CN" sz="1600" dirty="0" err="1">
                <a:latin typeface="+mn-ea"/>
                <a:ea typeface="+mn-ea"/>
              </a:rPr>
              <a:t>I2</a:t>
            </a:r>
            <a:r>
              <a:rPr lang="zh-CN" altLang="en-US" sz="1600" dirty="0">
                <a:latin typeface="+mn-ea"/>
                <a:ea typeface="+mn-ea"/>
              </a:rPr>
              <a:t>）， 置信度</a:t>
            </a:r>
            <a:r>
              <a:rPr lang="en-US" altLang="zh-CN" sz="1600" dirty="0">
                <a:latin typeface="+mn-ea"/>
                <a:ea typeface="+mn-ea"/>
              </a:rPr>
              <a:t>=2/2=100%</a:t>
            </a:r>
            <a:endParaRPr lang="en-US" altLang="zh-CN" sz="1600" dirty="0">
              <a:latin typeface="+mn-ea"/>
              <a:ea typeface="+mn-ea"/>
            </a:endParaRPr>
          </a:p>
          <a:p>
            <a:pPr>
              <a:lnSpc>
                <a:spcPct val="150000"/>
              </a:lnSpc>
            </a:pPr>
            <a:r>
              <a:rPr lang="zh-CN" altLang="en-US" sz="1600" dirty="0">
                <a:latin typeface="+mn-ea"/>
                <a:ea typeface="+mn-ea"/>
              </a:rPr>
              <a:t>如果最小置信度阈值是</a:t>
            </a:r>
            <a:r>
              <a:rPr lang="en-US" altLang="zh-CN" sz="1600" dirty="0">
                <a:latin typeface="+mn-ea"/>
                <a:ea typeface="+mn-ea"/>
              </a:rPr>
              <a:t>70%</a:t>
            </a:r>
            <a:r>
              <a:rPr lang="zh-CN" altLang="en-US" sz="1600" dirty="0">
                <a:latin typeface="+mn-ea"/>
                <a:ea typeface="+mn-ea"/>
              </a:rPr>
              <a:t>，则对于</a:t>
            </a:r>
            <a:r>
              <a:rPr lang="en-US" altLang="zh-CN" sz="1600" dirty="0">
                <a:latin typeface="+mn-ea"/>
                <a:ea typeface="+mn-ea"/>
              </a:rPr>
              <a:t>3-</a:t>
            </a:r>
            <a:r>
              <a:rPr lang="zh-CN" altLang="en-US" sz="1600" dirty="0">
                <a:latin typeface="+mn-ea"/>
                <a:ea typeface="+mn-ea"/>
              </a:rPr>
              <a:t>频繁项目集生成的强关联规则为：</a:t>
            </a:r>
            <a:endParaRPr lang="zh-CN" altLang="en-US" sz="1600" dirty="0">
              <a:latin typeface="+mn-ea"/>
              <a:ea typeface="+mn-ea"/>
            </a:endParaRPr>
          </a:p>
          <a:p>
            <a:pPr>
              <a:lnSpc>
                <a:spcPct val="150000"/>
              </a:lnSpc>
            </a:pPr>
            <a:r>
              <a:rPr lang="zh-CN" altLang="en-US" sz="1600" dirty="0">
                <a:latin typeface="+mn-ea"/>
                <a:ea typeface="+mn-ea"/>
              </a:rPr>
              <a:t>（</a:t>
            </a:r>
            <a:r>
              <a:rPr lang="en-US" altLang="zh-CN" sz="1600" dirty="0" err="1">
                <a:latin typeface="+mn-ea"/>
                <a:ea typeface="+mn-ea"/>
              </a:rPr>
              <a:t>I1</a:t>
            </a:r>
            <a:r>
              <a:rPr lang="zh-CN" altLang="en-US" sz="1600" dirty="0">
                <a:latin typeface="+mn-ea"/>
                <a:ea typeface="+mn-ea"/>
              </a:rPr>
              <a:t>，</a:t>
            </a:r>
            <a:r>
              <a:rPr lang="en-US" altLang="zh-CN" sz="1600" dirty="0" err="1">
                <a:latin typeface="+mn-ea"/>
                <a:ea typeface="+mn-ea"/>
              </a:rPr>
              <a:t>I5</a:t>
            </a:r>
            <a:r>
              <a:rPr lang="zh-CN" altLang="en-US" sz="1600" dirty="0">
                <a:latin typeface="+mn-ea"/>
                <a:ea typeface="+mn-ea"/>
              </a:rPr>
              <a:t>）</a:t>
            </a:r>
            <a:r>
              <a:rPr lang="en-US" altLang="zh-CN" sz="1600" dirty="0">
                <a:latin typeface="+mn-ea"/>
                <a:ea typeface="+mn-ea"/>
              </a:rPr>
              <a:t>—&gt;</a:t>
            </a:r>
            <a:r>
              <a:rPr lang="en-US" altLang="zh-CN" sz="1600" dirty="0" err="1">
                <a:latin typeface="+mn-ea"/>
                <a:ea typeface="+mn-ea"/>
              </a:rPr>
              <a:t>I2</a:t>
            </a:r>
            <a:r>
              <a:rPr lang="zh-CN" altLang="en-US" sz="1600" dirty="0">
                <a:latin typeface="+mn-ea"/>
                <a:ea typeface="+mn-ea"/>
              </a:rPr>
              <a:t>；（</a:t>
            </a:r>
            <a:r>
              <a:rPr lang="en-US" altLang="zh-CN" sz="1600" dirty="0" err="1">
                <a:latin typeface="+mn-ea"/>
                <a:ea typeface="+mn-ea"/>
              </a:rPr>
              <a:t>I2</a:t>
            </a:r>
            <a:r>
              <a:rPr lang="zh-CN" altLang="en-US" sz="1600" dirty="0">
                <a:latin typeface="+mn-ea"/>
                <a:ea typeface="+mn-ea"/>
              </a:rPr>
              <a:t>，</a:t>
            </a:r>
            <a:r>
              <a:rPr lang="en-US" altLang="zh-CN" sz="1600" dirty="0" err="1">
                <a:latin typeface="+mn-ea"/>
                <a:ea typeface="+mn-ea"/>
              </a:rPr>
              <a:t>I5</a:t>
            </a:r>
            <a:r>
              <a:rPr lang="zh-CN" altLang="en-US" sz="1600" dirty="0">
                <a:latin typeface="+mn-ea"/>
                <a:ea typeface="+mn-ea"/>
              </a:rPr>
              <a:t>）</a:t>
            </a:r>
            <a:r>
              <a:rPr lang="en-US" altLang="zh-CN" sz="1600" dirty="0">
                <a:latin typeface="+mn-ea"/>
                <a:ea typeface="+mn-ea"/>
              </a:rPr>
              <a:t>—&gt;</a:t>
            </a:r>
            <a:r>
              <a:rPr lang="en-US" altLang="zh-CN" sz="1600" dirty="0" err="1">
                <a:latin typeface="+mn-ea"/>
                <a:ea typeface="+mn-ea"/>
              </a:rPr>
              <a:t>I1</a:t>
            </a:r>
            <a:r>
              <a:rPr lang="zh-CN" altLang="en-US" sz="1600" dirty="0">
                <a:latin typeface="+mn-ea"/>
                <a:ea typeface="+mn-ea"/>
              </a:rPr>
              <a:t>；</a:t>
            </a:r>
            <a:r>
              <a:rPr lang="en-US" altLang="zh-CN" sz="1600" dirty="0" err="1">
                <a:latin typeface="+mn-ea"/>
                <a:ea typeface="+mn-ea"/>
              </a:rPr>
              <a:t>I5</a:t>
            </a:r>
            <a:r>
              <a:rPr lang="en-US" altLang="zh-CN" sz="1600" dirty="0">
                <a:latin typeface="+mn-ea"/>
                <a:ea typeface="+mn-ea"/>
              </a:rPr>
              <a:t>—&gt;</a:t>
            </a:r>
            <a:r>
              <a:rPr lang="zh-CN" altLang="en-US" sz="1600" dirty="0">
                <a:latin typeface="+mn-ea"/>
                <a:ea typeface="+mn-ea"/>
              </a:rPr>
              <a:t>（</a:t>
            </a:r>
            <a:r>
              <a:rPr lang="en-US" altLang="zh-CN" sz="1600" dirty="0" err="1">
                <a:latin typeface="+mn-ea"/>
                <a:ea typeface="+mn-ea"/>
              </a:rPr>
              <a:t>I1</a:t>
            </a:r>
            <a:r>
              <a:rPr lang="zh-CN" altLang="en-US" sz="1600" dirty="0">
                <a:latin typeface="+mn-ea"/>
                <a:ea typeface="+mn-ea"/>
              </a:rPr>
              <a:t>，</a:t>
            </a:r>
            <a:r>
              <a:rPr lang="en-US" altLang="zh-CN" sz="1600" dirty="0" err="1">
                <a:latin typeface="+mn-ea"/>
                <a:ea typeface="+mn-ea"/>
              </a:rPr>
              <a:t>I2</a:t>
            </a:r>
            <a:r>
              <a:rPr lang="zh-CN" altLang="en-US" sz="1600" dirty="0">
                <a:latin typeface="+mn-ea"/>
                <a:ea typeface="+mn-ea"/>
              </a:rPr>
              <a:t>）</a:t>
            </a:r>
            <a:endParaRPr lang="zh-CN" altLang="en-US" sz="1600" dirty="0">
              <a:latin typeface="+mn-ea"/>
              <a:ea typeface="+mn-ea"/>
            </a:endParaRPr>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3.2.7</a:t>
            </a:r>
            <a:r>
              <a:rPr kumimoji="1" lang="zh-CN" altLang="en-US" b="0" dirty="0">
                <a:sym typeface="+mn-ea"/>
              </a:rPr>
              <a:t>、基于关联规则的推荐算法</a:t>
            </a:r>
            <a:r>
              <a:rPr kumimoji="1" lang="en-US" altLang="zh-CN" b="0" dirty="0">
                <a:sym typeface="+mn-ea"/>
              </a:rPr>
              <a:t>——</a:t>
            </a:r>
            <a:r>
              <a:rPr kumimoji="1" lang="zh-CN" altLang="en-US" b="0" dirty="0">
                <a:sym typeface="+mn-ea"/>
              </a:rPr>
              <a:t>算法特点</a:t>
            </a:r>
            <a:endParaRPr kumimoji="1" lang="zh-CN" altLang="en-US" b="0" dirty="0">
              <a:sym typeface="+mn-ea"/>
            </a:endParaRPr>
          </a:p>
        </p:txBody>
      </p:sp>
      <p:sp>
        <p:nvSpPr>
          <p:cNvPr id="3" name="文本占位符 2"/>
          <p:cNvSpPr>
            <a:spLocks noGrp="1"/>
          </p:cNvSpPr>
          <p:nvPr>
            <p:ph type="body" idx="1"/>
          </p:nvPr>
        </p:nvSpPr>
        <p:spPr>
          <a:xfrm>
            <a:off x="708660" y="1155065"/>
            <a:ext cx="10688955" cy="4686300"/>
          </a:xfrm>
        </p:spPr>
        <p:txBody>
          <a:bodyPr>
            <a:normAutofit/>
          </a:bodyPr>
          <a:lstStyle/>
          <a:p>
            <a:pPr>
              <a:lnSpc>
                <a:spcPct val="150000"/>
              </a:lnSpc>
            </a:pPr>
            <a:r>
              <a:rPr lang="zh-CN" altLang="en-US" sz="1600" dirty="0"/>
              <a:t>关联规则挖掘属于数据挖掘领域内的一个方法，运用到推荐系统中，一般是从数据库中用户的历史交互记录挖掘项集之间的关联。在电商平台中，常用的关联规则应用是单品推荐，所以</a:t>
            </a:r>
            <a:r>
              <a:rPr lang="zh-CN" altLang="en-US" sz="1600" dirty="0">
                <a:solidFill>
                  <a:srgbClr val="0000FF"/>
                </a:solidFill>
              </a:rPr>
              <a:t>一般只需要挖掘频繁</a:t>
            </a:r>
            <a:r>
              <a:rPr lang="en-US" altLang="zh-CN" sz="1600" dirty="0">
                <a:solidFill>
                  <a:srgbClr val="0000FF"/>
                </a:solidFill>
              </a:rPr>
              <a:t>2-</a:t>
            </a:r>
            <a:r>
              <a:rPr lang="zh-CN" altLang="en-US" sz="1600" dirty="0">
                <a:solidFill>
                  <a:srgbClr val="0000FF"/>
                </a:solidFill>
              </a:rPr>
              <a:t>项集</a:t>
            </a:r>
            <a:r>
              <a:rPr lang="zh-CN" altLang="en-US" sz="1600" dirty="0"/>
              <a:t>再得到单品间的强关联规则，进行推荐。</a:t>
            </a:r>
            <a:endParaRPr lang="zh-CN" altLang="en-US" sz="1600" dirty="0"/>
          </a:p>
          <a:p>
            <a:pPr>
              <a:lnSpc>
                <a:spcPct val="150000"/>
              </a:lnSpc>
            </a:pPr>
            <a:r>
              <a:rPr lang="zh-CN" altLang="en-US" sz="1600" dirty="0">
                <a:solidFill>
                  <a:srgbClr val="0000FF"/>
                </a:solidFill>
              </a:rPr>
              <a:t>优点</a:t>
            </a:r>
            <a:r>
              <a:rPr lang="zh-CN" altLang="en-US" sz="1600" dirty="0"/>
              <a:t>：转化率较高，当用户购买了频繁集中的某些项目之后，集合中其他项目被购买的概率更高。</a:t>
            </a:r>
            <a:endParaRPr lang="zh-CN" altLang="en-US" sz="1600" dirty="0"/>
          </a:p>
          <a:p>
            <a:pPr>
              <a:lnSpc>
                <a:spcPct val="150000"/>
              </a:lnSpc>
            </a:pPr>
            <a:r>
              <a:rPr lang="zh-CN" altLang="en-US" sz="1600" dirty="0">
                <a:solidFill>
                  <a:srgbClr val="0000FF"/>
                </a:solidFill>
              </a:rPr>
              <a:t>缺点</a:t>
            </a:r>
            <a:r>
              <a:rPr lang="zh-CN" altLang="en-US" sz="1600" dirty="0"/>
              <a:t>：项目数量较大时，计算量很大，可以通过离线计算解决；存在冷启动和稀疏性问题；会受到流行度偏见的影响。</a:t>
            </a:r>
            <a:endParaRPr lang="zh-CN" altLang="en-US" sz="1600" dirty="0"/>
          </a:p>
          <a:p>
            <a:pPr>
              <a:lnSpc>
                <a:spcPct val="150000"/>
              </a:lnSpc>
            </a:pPr>
            <a:r>
              <a:rPr lang="zh-CN" altLang="en-US" sz="1600" dirty="0">
                <a:solidFill>
                  <a:srgbClr val="0000FF"/>
                </a:solidFill>
              </a:rPr>
              <a:t>适用范围</a:t>
            </a:r>
            <a:r>
              <a:rPr lang="zh-CN" altLang="en-US" sz="1600" dirty="0"/>
              <a:t>：常用于电商平台中，通常是通过一个项目推荐另一个项目，所以一般频繁</a:t>
            </a:r>
            <a:r>
              <a:rPr lang="en-US" altLang="zh-CN" sz="1600" dirty="0"/>
              <a:t>2</a:t>
            </a:r>
            <a:r>
              <a:rPr lang="zh-CN" altLang="en-US" sz="1600" dirty="0"/>
              <a:t>项集即可满足要求。</a:t>
            </a:r>
            <a:endParaRPr lang="zh-CN" altLang="en-US" sz="1600" dirty="0"/>
          </a:p>
          <a:p>
            <a:pPr>
              <a:lnSpc>
                <a:spcPct val="150000"/>
              </a:lnSpc>
            </a:pPr>
            <a:endParaRPr lang="zh-CN" altLang="en-US" sz="1800" dirty="0"/>
          </a:p>
          <a:p>
            <a:pPr>
              <a:lnSpc>
                <a:spcPct val="150000"/>
              </a:lnSpc>
            </a:pPr>
            <a:endParaRPr lang="zh-CN" altLang="en-US" sz="1800" b="0" dirty="0"/>
          </a:p>
          <a:p>
            <a:pPr marL="0" indent="0">
              <a:lnSpc>
                <a:spcPct val="150000"/>
              </a:lnSpc>
              <a:buNone/>
            </a:pPr>
            <a:endParaRPr lang="zh-CN" altLang="en-US" sz="1800" b="0" dirty="0"/>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课程目录</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3825" y="1306621"/>
            <a:ext cx="10947862" cy="4788987"/>
          </a:xfrm>
          <a:prstGeom prst="rect">
            <a:avLst/>
          </a:prstGeom>
        </p:spPr>
      </p:pic>
      <p:sp>
        <p:nvSpPr>
          <p:cNvPr id="2" name="矩形 1"/>
          <p:cNvSpPr/>
          <p:nvPr/>
        </p:nvSpPr>
        <p:spPr>
          <a:xfrm>
            <a:off x="770313" y="4462943"/>
            <a:ext cx="4269997" cy="1767980"/>
          </a:xfrm>
          <a:prstGeom prst="rect">
            <a:avLst/>
          </a:prstGeom>
          <a:no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课程目录</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3825" y="1306621"/>
            <a:ext cx="10947862" cy="4788987"/>
          </a:xfrm>
          <a:prstGeom prst="rect">
            <a:avLst/>
          </a:prstGeom>
        </p:spPr>
      </p:pic>
      <p:sp>
        <p:nvSpPr>
          <p:cNvPr id="2" name="矩形 1"/>
          <p:cNvSpPr/>
          <p:nvPr/>
        </p:nvSpPr>
        <p:spPr>
          <a:xfrm>
            <a:off x="604007" y="1442906"/>
            <a:ext cx="4697835" cy="1986094"/>
          </a:xfrm>
          <a:prstGeom prst="rect">
            <a:avLst/>
          </a:prstGeom>
          <a:no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3.3.1</a:t>
            </a:r>
            <a:r>
              <a:rPr kumimoji="1" lang="zh-CN" altLang="en-US" b="0" dirty="0">
                <a:sym typeface="+mn-ea"/>
              </a:rPr>
              <a:t>、基于内容的推荐</a:t>
            </a:r>
            <a:r>
              <a:rPr kumimoji="1" lang="en-US" altLang="zh-CN" b="0" dirty="0">
                <a:sym typeface="+mn-ea"/>
              </a:rPr>
              <a:t>——</a:t>
            </a:r>
            <a:r>
              <a:rPr kumimoji="1" lang="zh-CN" altLang="en-US" b="0" dirty="0">
                <a:sym typeface="+mn-ea"/>
              </a:rPr>
              <a:t>简介</a:t>
            </a:r>
            <a:endParaRPr kumimoji="1" lang="zh-CN" altLang="en-US" b="0" dirty="0">
              <a:sym typeface="+mn-ea"/>
            </a:endParaRPr>
          </a:p>
        </p:txBody>
      </p:sp>
      <p:sp>
        <p:nvSpPr>
          <p:cNvPr id="3" name="文本占位符 2"/>
          <p:cNvSpPr>
            <a:spLocks noGrp="1"/>
          </p:cNvSpPr>
          <p:nvPr>
            <p:ph type="body" idx="1"/>
          </p:nvPr>
        </p:nvSpPr>
        <p:spPr/>
        <p:txBody>
          <a:bodyPr>
            <a:normAutofit/>
          </a:bodyPr>
          <a:lstStyle/>
          <a:p>
            <a:pPr>
              <a:lnSpc>
                <a:spcPct val="150000"/>
              </a:lnSpc>
            </a:pPr>
            <a:r>
              <a:rPr lang="zh-CN" altLang="en-US" sz="1600" dirty="0">
                <a:solidFill>
                  <a:srgbClr val="0000FF"/>
                </a:solidFill>
              </a:rPr>
              <a:t>基于内容的推荐算法</a:t>
            </a:r>
            <a:r>
              <a:rPr lang="en-US" altLang="zh-CN" sz="1600" dirty="0"/>
              <a:t>(Content-based Recommendations, CB)</a:t>
            </a:r>
            <a:r>
              <a:rPr lang="zh-CN" altLang="en-US" sz="1600" dirty="0"/>
              <a:t>也是一种工业界应用比较广的一种推荐算法。由于协同过滤推荐算法中仅仅基于用户对于商品的评分进行推荐，所以</a:t>
            </a:r>
            <a:r>
              <a:rPr lang="zh-CN" altLang="en-US" sz="1600" dirty="0">
                <a:solidFill>
                  <a:srgbClr val="0070C0"/>
                </a:solidFill>
              </a:rPr>
              <a:t>有可能出现冷启动的问题</a:t>
            </a:r>
            <a:r>
              <a:rPr lang="zh-CN" altLang="en-US" sz="1600" dirty="0"/>
              <a:t>，如果可以根据物品的属性、用户的偏好等特征进行推荐，</a:t>
            </a:r>
            <a:r>
              <a:rPr lang="zh-CN" altLang="en-US" sz="1600" dirty="0">
                <a:solidFill>
                  <a:srgbClr val="0000FF"/>
                </a:solidFill>
              </a:rPr>
              <a:t>不仅直观，而且可以解决冷启动问题</a:t>
            </a:r>
            <a:r>
              <a:rPr lang="zh-CN" altLang="en-US" sz="1600" dirty="0"/>
              <a:t>。</a:t>
            </a:r>
            <a:endParaRPr lang="zh-CN" altLang="en-US" sz="1600" dirty="0"/>
          </a:p>
          <a:p>
            <a:pPr>
              <a:lnSpc>
                <a:spcPct val="150000"/>
              </a:lnSpc>
            </a:pPr>
            <a:r>
              <a:rPr lang="zh-CN" altLang="en-US" sz="1600" dirty="0"/>
              <a:t>基于内容的推荐算法虽然需要</a:t>
            </a:r>
            <a:r>
              <a:rPr lang="zh-CN" altLang="en-US" sz="1600" dirty="0">
                <a:solidFill>
                  <a:srgbClr val="0000FF"/>
                </a:solidFill>
              </a:rPr>
              <a:t>依赖物品和用户偏好的额外信息</a:t>
            </a:r>
            <a:r>
              <a:rPr lang="zh-CN" altLang="en-US" sz="1600" dirty="0"/>
              <a:t>，但是不需要太多的用户评分或者群体记录，也就是说，</a:t>
            </a:r>
            <a:r>
              <a:rPr lang="zh-CN" altLang="en-US" sz="1600" dirty="0">
                <a:solidFill>
                  <a:srgbClr val="0000FF"/>
                </a:solidFill>
              </a:rPr>
              <a:t>即使只有一个用户（只要我们用户的画像）</a:t>
            </a:r>
            <a:r>
              <a:rPr lang="zh-CN" altLang="en-US" sz="1600" dirty="0">
                <a:solidFill>
                  <a:srgbClr val="0000FF"/>
                </a:solidFill>
              </a:rPr>
              <a:t>也可以完成推荐功能，产生一个物品推荐列表</a:t>
            </a:r>
            <a:r>
              <a:rPr lang="zh-CN" altLang="en-US" sz="1600" dirty="0"/>
              <a:t>。</a:t>
            </a:r>
            <a:endParaRPr lang="zh-CN" altLang="en-US" sz="1600" dirty="0"/>
          </a:p>
          <a:p>
            <a:pPr>
              <a:lnSpc>
                <a:spcPct val="150000"/>
              </a:lnSpc>
            </a:pPr>
            <a:endParaRPr lang="zh-CN" altLang="en-US" sz="1800" b="0" dirty="0"/>
          </a:p>
          <a:p>
            <a:pPr marL="0" indent="0">
              <a:lnSpc>
                <a:spcPct val="150000"/>
              </a:lnSpc>
              <a:buNone/>
            </a:pPr>
            <a:endParaRPr lang="zh-CN" altLang="en-US" sz="1800" b="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95316" y="3408912"/>
            <a:ext cx="6608531" cy="2502208"/>
          </a:xfrm>
          <a:prstGeom prst="rect">
            <a:avLst/>
          </a:prstGeom>
        </p:spPr>
      </p:pic>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3.3.2</a:t>
            </a:r>
            <a:r>
              <a:rPr kumimoji="1" lang="zh-CN" altLang="en-US" b="0" dirty="0">
                <a:sym typeface="+mn-ea"/>
              </a:rPr>
              <a:t>、基于内容的推荐</a:t>
            </a:r>
            <a:r>
              <a:rPr kumimoji="1" lang="en-US" altLang="zh-CN" b="0" dirty="0">
                <a:sym typeface="+mn-ea"/>
              </a:rPr>
              <a:t>——</a:t>
            </a:r>
            <a:r>
              <a:rPr kumimoji="1" lang="zh-CN" altLang="en-US" b="0" dirty="0">
                <a:sym typeface="+mn-ea"/>
              </a:rPr>
              <a:t>算法步骤</a:t>
            </a:r>
            <a:endParaRPr kumimoji="1" lang="zh-CN" altLang="en-US" b="0" dirty="0">
              <a:sym typeface="+mn-ea"/>
            </a:endParaRPr>
          </a:p>
        </p:txBody>
      </p:sp>
      <p:sp>
        <p:nvSpPr>
          <p:cNvPr id="3" name="文本占位符 2"/>
          <p:cNvSpPr>
            <a:spLocks noGrp="1"/>
          </p:cNvSpPr>
          <p:nvPr>
            <p:ph type="body" idx="1"/>
          </p:nvPr>
        </p:nvSpPr>
        <p:spPr/>
        <p:txBody>
          <a:bodyPr>
            <a:normAutofit/>
          </a:bodyPr>
          <a:lstStyle/>
          <a:p>
            <a:pPr marL="0" indent="0">
              <a:lnSpc>
                <a:spcPct val="150000"/>
              </a:lnSpc>
              <a:buNone/>
            </a:pPr>
            <a:r>
              <a:rPr lang="zh-CN" altLang="en-US" sz="1800" dirty="0">
                <a:solidFill>
                  <a:srgbClr val="0000FF"/>
                </a:solidFill>
              </a:rPr>
              <a:t>基于内容的推荐</a:t>
            </a:r>
            <a:r>
              <a:rPr lang="zh-CN" altLang="en-US" sz="1800" dirty="0"/>
              <a:t>算法主要包含三个步骤：</a:t>
            </a:r>
            <a:endParaRPr lang="zh-CN" altLang="en-US" sz="1800" dirty="0"/>
          </a:p>
          <a:p>
            <a:pPr>
              <a:lnSpc>
                <a:spcPct val="150000"/>
              </a:lnSpc>
            </a:pPr>
            <a:r>
              <a:rPr lang="en-US" altLang="zh-CN" sz="1800" b="1" dirty="0">
                <a:solidFill>
                  <a:srgbClr val="0000FF"/>
                </a:solidFill>
              </a:rPr>
              <a:t>1. Item Representation</a:t>
            </a:r>
            <a:r>
              <a:rPr lang="zh-CN" altLang="en-US" sz="1800" dirty="0"/>
              <a:t>： 为每一个</a:t>
            </a:r>
            <a:r>
              <a:rPr lang="en-US" altLang="zh-CN" sz="1800" dirty="0"/>
              <a:t>item</a:t>
            </a:r>
            <a:r>
              <a:rPr lang="zh-CN" altLang="en-US" sz="1800" dirty="0"/>
              <a:t>抽取一些特征属性出来，也就是结构化物品的描述，对应的处理过程叫做</a:t>
            </a:r>
            <a:r>
              <a:rPr lang="en-US" altLang="zh-CN" sz="1800" dirty="0"/>
              <a:t>: </a:t>
            </a:r>
            <a:r>
              <a:rPr lang="en-US" altLang="zh-CN" sz="1800" u="sng" dirty="0"/>
              <a:t>Content Analyzer</a:t>
            </a:r>
            <a:r>
              <a:rPr lang="zh-CN" altLang="en-US" sz="1800" u="sng" dirty="0"/>
              <a:t>（内容分析）</a:t>
            </a:r>
            <a:r>
              <a:rPr lang="zh-CN" altLang="en-US" sz="1800" dirty="0"/>
              <a:t>；</a:t>
            </a:r>
            <a:endParaRPr lang="zh-CN" altLang="en-US" sz="1800" dirty="0"/>
          </a:p>
          <a:p>
            <a:pPr>
              <a:lnSpc>
                <a:spcPct val="150000"/>
              </a:lnSpc>
            </a:pPr>
            <a:r>
              <a:rPr lang="en-US" altLang="zh-CN" sz="1800" b="1" dirty="0">
                <a:solidFill>
                  <a:srgbClr val="0000FF"/>
                </a:solidFill>
              </a:rPr>
              <a:t>2. Profile Learning</a:t>
            </a:r>
            <a:r>
              <a:rPr lang="zh-CN" altLang="en-US" sz="1800" dirty="0"/>
              <a:t>：利用一个用户过去喜欢</a:t>
            </a:r>
            <a:r>
              <a:rPr lang="en-US" altLang="zh-CN" sz="1800" dirty="0"/>
              <a:t>(</a:t>
            </a:r>
            <a:r>
              <a:rPr lang="zh-CN" altLang="en-US" sz="1800" dirty="0"/>
              <a:t>不喜欢</a:t>
            </a:r>
            <a:r>
              <a:rPr lang="en-US" altLang="zh-CN" sz="1800" dirty="0"/>
              <a:t>)</a:t>
            </a:r>
            <a:r>
              <a:rPr lang="zh-CN" altLang="en-US" sz="1800" dirty="0"/>
              <a:t>的</a:t>
            </a:r>
            <a:r>
              <a:rPr lang="en-US" altLang="zh-CN" sz="1800" dirty="0"/>
              <a:t>item</a:t>
            </a:r>
            <a:r>
              <a:rPr lang="zh-CN" altLang="en-US" sz="1800" dirty="0"/>
              <a:t>特征数据，来学习该用户的喜好特征</a:t>
            </a:r>
            <a:r>
              <a:rPr lang="en-US" altLang="zh-CN" sz="1800" dirty="0"/>
              <a:t>(profile)</a:t>
            </a:r>
            <a:r>
              <a:rPr lang="zh-CN" altLang="en-US" sz="1800" dirty="0"/>
              <a:t>，形成用户画像；对应的处理过程叫做：</a:t>
            </a:r>
            <a:r>
              <a:rPr lang="en-US" altLang="zh-CN" sz="1800" u="sng" dirty="0"/>
              <a:t>Profile Learning</a:t>
            </a:r>
            <a:r>
              <a:rPr lang="zh-CN" altLang="en-US" sz="1800" u="sng" dirty="0"/>
              <a:t>（特征学习）</a:t>
            </a:r>
            <a:r>
              <a:rPr lang="zh-CN" altLang="en-US" sz="1800" dirty="0"/>
              <a:t>；</a:t>
            </a:r>
            <a:endParaRPr lang="zh-CN" altLang="en-US" sz="1800" dirty="0"/>
          </a:p>
          <a:p>
            <a:pPr>
              <a:lnSpc>
                <a:spcPct val="150000"/>
              </a:lnSpc>
            </a:pPr>
            <a:r>
              <a:rPr lang="en-US" altLang="zh-CN" sz="1800" b="1" dirty="0">
                <a:solidFill>
                  <a:srgbClr val="0000FF"/>
                </a:solidFill>
              </a:rPr>
              <a:t>3. Recommendation Generation</a:t>
            </a:r>
            <a:r>
              <a:rPr lang="zh-CN" altLang="en-US" sz="1800" dirty="0"/>
              <a:t>：通过比较上一步得到的用户</a:t>
            </a:r>
            <a:r>
              <a:rPr lang="en-US" altLang="zh-CN" sz="1800" dirty="0"/>
              <a:t>profile</a:t>
            </a:r>
            <a:r>
              <a:rPr lang="zh-CN" altLang="en-US" sz="1800" dirty="0"/>
              <a:t>、</a:t>
            </a:r>
            <a:r>
              <a:rPr lang="en-US" altLang="zh-CN" sz="1800" dirty="0"/>
              <a:t>item</a:t>
            </a:r>
            <a:r>
              <a:rPr lang="zh-CN" altLang="en-US" sz="1800" dirty="0"/>
              <a:t>的特征，为此用户推荐一组相关性最大的</a:t>
            </a:r>
            <a:r>
              <a:rPr lang="en-US" altLang="zh-CN" sz="1800" dirty="0"/>
              <a:t>item</a:t>
            </a:r>
            <a:r>
              <a:rPr lang="zh-CN" altLang="en-US" sz="1800" dirty="0"/>
              <a:t>即可；对应的处理过程叫做：</a:t>
            </a:r>
            <a:r>
              <a:rPr lang="en-US" altLang="zh-CN" sz="1800" u="sng" dirty="0"/>
              <a:t>Filtering Component</a:t>
            </a:r>
            <a:r>
              <a:rPr lang="zh-CN" altLang="en-US" sz="1800" u="sng" dirty="0"/>
              <a:t>（过滤组件）</a:t>
            </a:r>
            <a:r>
              <a:rPr lang="zh-CN" altLang="en-US" sz="1800" dirty="0"/>
              <a:t>。</a:t>
            </a:r>
            <a:endParaRPr lang="en-US" altLang="zh-CN" sz="1800" dirty="0"/>
          </a:p>
          <a:p>
            <a:pPr>
              <a:lnSpc>
                <a:spcPct val="150000"/>
              </a:lnSpc>
            </a:pPr>
            <a:endParaRPr lang="zh-CN" altLang="en-US" sz="1600" dirty="0"/>
          </a:p>
          <a:p>
            <a:pPr>
              <a:lnSpc>
                <a:spcPct val="150000"/>
              </a:lnSpc>
            </a:pPr>
            <a:endParaRPr lang="zh-CN" altLang="en-US" b="0" dirty="0"/>
          </a:p>
          <a:p>
            <a:pPr marL="0" indent="0">
              <a:lnSpc>
                <a:spcPct val="150000"/>
              </a:lnSpc>
              <a:buNone/>
            </a:pPr>
            <a:endParaRPr lang="zh-CN" altLang="en-US" dirty="0"/>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3.3.2</a:t>
            </a:r>
            <a:r>
              <a:rPr kumimoji="1" lang="zh-CN" altLang="en-US" b="0" dirty="0">
                <a:sym typeface="+mn-ea"/>
              </a:rPr>
              <a:t>、基于内容的推荐</a:t>
            </a:r>
            <a:r>
              <a:rPr kumimoji="1" lang="en-US" altLang="zh-CN" b="0" dirty="0">
                <a:sym typeface="+mn-ea"/>
              </a:rPr>
              <a:t>——</a:t>
            </a:r>
            <a:r>
              <a:rPr kumimoji="1" lang="zh-CN" altLang="en-US" b="0" dirty="0">
                <a:sym typeface="+mn-ea"/>
              </a:rPr>
              <a:t>算法步骤</a:t>
            </a:r>
            <a:endParaRPr kumimoji="1" lang="zh-CN" altLang="en-US" b="0" dirty="0">
              <a:sym typeface="+mn-ea"/>
            </a:endParaRPr>
          </a:p>
        </p:txBody>
      </p:sp>
      <p:sp>
        <p:nvSpPr>
          <p:cNvPr id="3" name="文本占位符 2"/>
          <p:cNvSpPr>
            <a:spLocks noGrp="1"/>
          </p:cNvSpPr>
          <p:nvPr>
            <p:ph type="body" idx="1"/>
          </p:nvPr>
        </p:nvSpPr>
        <p:spPr/>
        <p:txBody>
          <a:bodyPr>
            <a:normAutofit/>
          </a:bodyPr>
          <a:lstStyle/>
          <a:p>
            <a:pPr marL="0" indent="0">
              <a:lnSpc>
                <a:spcPct val="150000"/>
              </a:lnSpc>
              <a:buNone/>
            </a:pPr>
            <a:r>
              <a:rPr lang="en-US" altLang="zh-CN" sz="1800" dirty="0"/>
              <a:t>CB</a:t>
            </a:r>
            <a:r>
              <a:rPr lang="zh-CN" altLang="en-US" sz="1800" dirty="0"/>
              <a:t>算法主要包含三个步骤：</a:t>
            </a:r>
            <a:endParaRPr lang="zh-CN" altLang="en-US" sz="1800" dirty="0"/>
          </a:p>
          <a:p>
            <a:pPr>
              <a:lnSpc>
                <a:spcPct val="150000"/>
              </a:lnSpc>
            </a:pPr>
            <a:r>
              <a:rPr lang="en-US" altLang="zh-CN" sz="1800" b="1" dirty="0"/>
              <a:t>1. Item Representation</a:t>
            </a:r>
            <a:r>
              <a:rPr lang="zh-CN" altLang="en-US" sz="1800" b="1" dirty="0"/>
              <a:t>； </a:t>
            </a:r>
            <a:r>
              <a:rPr lang="en-US" altLang="zh-CN" sz="1800" b="1" dirty="0"/>
              <a:t>2. Profile Learning</a:t>
            </a:r>
            <a:r>
              <a:rPr lang="zh-CN" altLang="en-US" sz="1800" b="1" dirty="0"/>
              <a:t>；</a:t>
            </a:r>
            <a:r>
              <a:rPr lang="en-US" altLang="zh-CN" sz="1800" b="1" dirty="0"/>
              <a:t>3. Recommendation Generation</a:t>
            </a:r>
            <a:r>
              <a:rPr lang="zh-CN" altLang="en-US" sz="1800" dirty="0"/>
              <a:t>。</a:t>
            </a:r>
            <a:endParaRPr lang="en-US" altLang="zh-CN" sz="1800" dirty="0"/>
          </a:p>
          <a:p>
            <a:pPr marL="0" indent="0">
              <a:lnSpc>
                <a:spcPct val="150000"/>
              </a:lnSpc>
              <a:buNone/>
            </a:pPr>
            <a:r>
              <a:rPr lang="zh-CN" altLang="en-US" sz="1800" dirty="0"/>
              <a:t>   算法基本流程如下：</a:t>
            </a:r>
            <a:endParaRPr lang="zh-CN" altLang="en-US" sz="1800" dirty="0"/>
          </a:p>
          <a:p>
            <a:pPr>
              <a:lnSpc>
                <a:spcPct val="150000"/>
              </a:lnSpc>
            </a:pPr>
            <a:endParaRPr lang="zh-CN" altLang="en-US" b="0" dirty="0"/>
          </a:p>
          <a:p>
            <a:pPr marL="0" indent="0">
              <a:lnSpc>
                <a:spcPct val="150000"/>
              </a:lnSpc>
              <a:buNone/>
            </a:pPr>
            <a:endParaRPr lang="zh-CN" altLang="en-US" dirty="0"/>
          </a:p>
        </p:txBody>
      </p:sp>
      <p:sp>
        <p:nvSpPr>
          <p:cNvPr id="4" name="矩形 3"/>
          <p:cNvSpPr/>
          <p:nvPr/>
        </p:nvSpPr>
        <p:spPr>
          <a:xfrm>
            <a:off x="2283357" y="5480277"/>
            <a:ext cx="924784" cy="38989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2271420" y="5495150"/>
            <a:ext cx="917908" cy="369332"/>
          </a:xfrm>
          <a:prstGeom prst="rect">
            <a:avLst/>
          </a:prstGeom>
          <a:noFill/>
        </p:spPr>
        <p:txBody>
          <a:bodyPr wrap="square">
            <a:spAutoFit/>
          </a:bodyPr>
          <a:lstStyle/>
          <a:p>
            <a:r>
              <a:rPr lang="zh-CN" altLang="en-US" dirty="0">
                <a:latin typeface="黑体" panose="02010609060101010101" pitchFamily="49" charset="-122"/>
                <a:ea typeface="黑体" panose="02010609060101010101" pitchFamily="49" charset="-122"/>
              </a:rPr>
              <a:t>数据源</a:t>
            </a:r>
            <a:endParaRPr lang="zh-CN" altLang="en-US" dirty="0"/>
          </a:p>
        </p:txBody>
      </p:sp>
      <p:sp>
        <p:nvSpPr>
          <p:cNvPr id="6" name="矩形 5"/>
          <p:cNvSpPr/>
          <p:nvPr/>
        </p:nvSpPr>
        <p:spPr>
          <a:xfrm>
            <a:off x="1684620" y="3429502"/>
            <a:ext cx="2339861" cy="38989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1607500" y="3457501"/>
            <a:ext cx="2406170" cy="369332"/>
          </a:xfrm>
          <a:prstGeom prst="rect">
            <a:avLst/>
          </a:prstGeom>
          <a:noFill/>
        </p:spPr>
        <p:txBody>
          <a:bodyPr wrap="square">
            <a:spAutoFit/>
          </a:bodyPr>
          <a:lstStyle/>
          <a:p>
            <a:r>
              <a:rPr lang="en-US" altLang="zh-CN" dirty="0">
                <a:latin typeface="黑体" panose="02010609060101010101" pitchFamily="49" charset="-122"/>
                <a:ea typeface="黑体" panose="02010609060101010101" pitchFamily="49" charset="-122"/>
              </a:rPr>
              <a:t>Item representation</a:t>
            </a:r>
            <a:endParaRPr lang="zh-CN" altLang="en-US" dirty="0"/>
          </a:p>
        </p:txBody>
      </p:sp>
      <p:sp>
        <p:nvSpPr>
          <p:cNvPr id="8" name="矩形 7"/>
          <p:cNvSpPr/>
          <p:nvPr/>
        </p:nvSpPr>
        <p:spPr>
          <a:xfrm>
            <a:off x="2173311" y="4441587"/>
            <a:ext cx="1174031" cy="36933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2181796" y="4441586"/>
            <a:ext cx="1103670" cy="369332"/>
          </a:xfrm>
          <a:prstGeom prst="rect">
            <a:avLst/>
          </a:prstGeom>
          <a:noFill/>
        </p:spPr>
        <p:txBody>
          <a:bodyPr wrap="square">
            <a:spAutoFit/>
          </a:bodyPr>
          <a:lstStyle/>
          <a:p>
            <a:r>
              <a:rPr lang="zh-CN" altLang="en-US" dirty="0">
                <a:latin typeface="黑体" panose="02010609060101010101" pitchFamily="49" charset="-122"/>
                <a:ea typeface="黑体" panose="02010609060101010101" pitchFamily="49" charset="-122"/>
              </a:rPr>
              <a:t>内容分析</a:t>
            </a:r>
            <a:endParaRPr lang="zh-CN" altLang="en-US" dirty="0"/>
          </a:p>
        </p:txBody>
      </p:sp>
      <p:sp>
        <p:nvSpPr>
          <p:cNvPr id="10" name="矩形 9"/>
          <p:cNvSpPr/>
          <p:nvPr/>
        </p:nvSpPr>
        <p:spPr>
          <a:xfrm>
            <a:off x="4704766" y="3429502"/>
            <a:ext cx="1695159" cy="38989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4715577" y="3443575"/>
            <a:ext cx="1732474" cy="369332"/>
          </a:xfrm>
          <a:prstGeom prst="rect">
            <a:avLst/>
          </a:prstGeom>
          <a:noFill/>
        </p:spPr>
        <p:txBody>
          <a:bodyPr wrap="square">
            <a:spAutoFit/>
          </a:bodyPr>
          <a:lstStyle/>
          <a:p>
            <a:r>
              <a:rPr lang="en-US" altLang="zh-CN" dirty="0"/>
              <a:t>Profile Learning</a:t>
            </a:r>
            <a:endParaRPr lang="zh-CN" altLang="en-US" dirty="0"/>
          </a:p>
        </p:txBody>
      </p:sp>
      <p:sp>
        <p:nvSpPr>
          <p:cNvPr id="12" name="矩形 11"/>
          <p:cNvSpPr/>
          <p:nvPr/>
        </p:nvSpPr>
        <p:spPr>
          <a:xfrm>
            <a:off x="6746813" y="2864910"/>
            <a:ext cx="1174031" cy="30777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6755298" y="2864909"/>
            <a:ext cx="1174030" cy="307777"/>
          </a:xfrm>
          <a:prstGeom prst="rect">
            <a:avLst/>
          </a:prstGeom>
          <a:noFill/>
        </p:spPr>
        <p:txBody>
          <a:bodyPr wrap="square">
            <a:spAutoFit/>
          </a:bodyPr>
          <a:lstStyle/>
          <a:p>
            <a:r>
              <a:rPr lang="zh-CN" altLang="en-US" sz="1400" dirty="0">
                <a:latin typeface="楷体" panose="02010609060101010101" pitchFamily="49" charset="-122"/>
                <a:ea typeface="楷体" panose="02010609060101010101" pitchFamily="49" charset="-122"/>
              </a:rPr>
              <a:t>最近邻方法</a:t>
            </a:r>
            <a:endParaRPr lang="zh-CN" altLang="en-US" sz="1400" dirty="0"/>
          </a:p>
        </p:txBody>
      </p:sp>
      <p:sp>
        <p:nvSpPr>
          <p:cNvPr id="14" name="矩形 13"/>
          <p:cNvSpPr/>
          <p:nvPr/>
        </p:nvSpPr>
        <p:spPr>
          <a:xfrm>
            <a:off x="6746813" y="3265019"/>
            <a:ext cx="1174031" cy="30777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6755298" y="3265018"/>
            <a:ext cx="1174030" cy="307777"/>
          </a:xfrm>
          <a:prstGeom prst="rect">
            <a:avLst/>
          </a:prstGeom>
          <a:noFill/>
        </p:spPr>
        <p:txBody>
          <a:bodyPr wrap="square">
            <a:spAutoFit/>
          </a:bodyPr>
          <a:lstStyle/>
          <a:p>
            <a:r>
              <a:rPr lang="zh-CN" altLang="en-US" sz="1400" dirty="0">
                <a:latin typeface="楷体" panose="02010609060101010101" pitchFamily="49" charset="-122"/>
                <a:ea typeface="楷体" panose="02010609060101010101" pitchFamily="49" charset="-122"/>
              </a:rPr>
              <a:t>决策树算法</a:t>
            </a:r>
            <a:endParaRPr lang="zh-CN" altLang="en-US" sz="1400" dirty="0"/>
          </a:p>
        </p:txBody>
      </p:sp>
      <p:sp>
        <p:nvSpPr>
          <p:cNvPr id="16" name="矩形 15"/>
          <p:cNvSpPr/>
          <p:nvPr/>
        </p:nvSpPr>
        <p:spPr>
          <a:xfrm>
            <a:off x="6746813" y="3685007"/>
            <a:ext cx="1174031" cy="30777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6755298" y="3685006"/>
            <a:ext cx="1174030" cy="307777"/>
          </a:xfrm>
          <a:prstGeom prst="rect">
            <a:avLst/>
          </a:prstGeom>
          <a:noFill/>
        </p:spPr>
        <p:txBody>
          <a:bodyPr wrap="square">
            <a:spAutoFit/>
          </a:bodyPr>
          <a:lstStyle/>
          <a:p>
            <a:r>
              <a:rPr lang="zh-CN" altLang="en-US" sz="1400" dirty="0">
                <a:latin typeface="楷体" panose="02010609060101010101" pitchFamily="49" charset="-122"/>
                <a:ea typeface="楷体" panose="02010609060101010101" pitchFamily="49" charset="-122"/>
              </a:rPr>
              <a:t>线性分类</a:t>
            </a:r>
            <a:endParaRPr lang="zh-CN" altLang="en-US" sz="1400" dirty="0"/>
          </a:p>
        </p:txBody>
      </p:sp>
      <p:sp>
        <p:nvSpPr>
          <p:cNvPr id="18" name="矩形 17"/>
          <p:cNvSpPr/>
          <p:nvPr/>
        </p:nvSpPr>
        <p:spPr>
          <a:xfrm>
            <a:off x="6746813" y="4103140"/>
            <a:ext cx="1174031" cy="30777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6755298" y="4103139"/>
            <a:ext cx="1174030" cy="307777"/>
          </a:xfrm>
          <a:prstGeom prst="rect">
            <a:avLst/>
          </a:prstGeom>
          <a:noFill/>
        </p:spPr>
        <p:txBody>
          <a:bodyPr wrap="square">
            <a:spAutoFit/>
          </a:bodyPr>
          <a:lstStyle/>
          <a:p>
            <a:r>
              <a:rPr lang="zh-CN" altLang="en-US" sz="1400" dirty="0">
                <a:latin typeface="楷体" panose="02010609060101010101" pitchFamily="49" charset="-122"/>
                <a:ea typeface="楷体" panose="02010609060101010101" pitchFamily="49" charset="-122"/>
              </a:rPr>
              <a:t>朴素贝叶斯</a:t>
            </a:r>
            <a:endParaRPr lang="zh-CN" altLang="en-US" sz="1400" dirty="0"/>
          </a:p>
        </p:txBody>
      </p:sp>
      <p:sp>
        <p:nvSpPr>
          <p:cNvPr id="20" name="左大括号 19"/>
          <p:cNvSpPr/>
          <p:nvPr/>
        </p:nvSpPr>
        <p:spPr>
          <a:xfrm>
            <a:off x="6497546" y="2885229"/>
            <a:ext cx="87501" cy="1486699"/>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1" name="矩形 20"/>
          <p:cNvSpPr/>
          <p:nvPr/>
        </p:nvSpPr>
        <p:spPr>
          <a:xfrm>
            <a:off x="5012003" y="5224632"/>
            <a:ext cx="1174031" cy="36933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5023815" y="5236127"/>
            <a:ext cx="1103670" cy="369332"/>
          </a:xfrm>
          <a:prstGeom prst="rect">
            <a:avLst/>
          </a:prstGeom>
          <a:noFill/>
        </p:spPr>
        <p:txBody>
          <a:bodyPr wrap="square">
            <a:spAutoFit/>
          </a:bodyPr>
          <a:lstStyle/>
          <a:p>
            <a:r>
              <a:rPr lang="zh-CN" altLang="en-US" dirty="0">
                <a:latin typeface="黑体" panose="02010609060101010101" pitchFamily="49" charset="-122"/>
                <a:ea typeface="黑体" panose="02010609060101010101" pitchFamily="49" charset="-122"/>
              </a:rPr>
              <a:t>过滤组件</a:t>
            </a:r>
            <a:endParaRPr lang="zh-CN" altLang="en-US" dirty="0"/>
          </a:p>
        </p:txBody>
      </p:sp>
      <p:sp>
        <p:nvSpPr>
          <p:cNvPr id="23" name="矩形 22"/>
          <p:cNvSpPr/>
          <p:nvPr/>
        </p:nvSpPr>
        <p:spPr>
          <a:xfrm>
            <a:off x="6813510" y="5216701"/>
            <a:ext cx="3085886" cy="38989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p:cNvSpPr txBox="1"/>
          <p:nvPr/>
        </p:nvSpPr>
        <p:spPr>
          <a:xfrm>
            <a:off x="6824321" y="5230774"/>
            <a:ext cx="3075075" cy="369332"/>
          </a:xfrm>
          <a:prstGeom prst="rect">
            <a:avLst/>
          </a:prstGeom>
          <a:noFill/>
        </p:spPr>
        <p:txBody>
          <a:bodyPr wrap="square">
            <a:spAutoFit/>
          </a:bodyPr>
          <a:lstStyle/>
          <a:p>
            <a:r>
              <a:rPr lang="en-US" altLang="zh-CN" dirty="0">
                <a:latin typeface="黑体" panose="02010609060101010101" pitchFamily="49" charset="-122"/>
                <a:ea typeface="黑体" panose="02010609060101010101" pitchFamily="49" charset="-122"/>
              </a:rPr>
              <a:t>Recommendation Generation</a:t>
            </a:r>
            <a:endParaRPr lang="zh-CN" altLang="en-US" dirty="0"/>
          </a:p>
        </p:txBody>
      </p:sp>
      <p:cxnSp>
        <p:nvCxnSpPr>
          <p:cNvPr id="25" name="直接箭头连接符 24"/>
          <p:cNvCxnSpPr>
            <a:stCxn id="4" idx="0"/>
            <a:endCxn id="9" idx="2"/>
          </p:cNvCxnSpPr>
          <p:nvPr/>
        </p:nvCxnSpPr>
        <p:spPr>
          <a:xfrm flipH="1" flipV="1">
            <a:off x="2733631" y="4810918"/>
            <a:ext cx="12118" cy="66935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a:stCxn id="9" idx="0"/>
          </p:cNvCxnSpPr>
          <p:nvPr/>
        </p:nvCxnSpPr>
        <p:spPr>
          <a:xfrm flipH="1" flipV="1">
            <a:off x="2718257" y="3806882"/>
            <a:ext cx="15374" cy="6347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a:stCxn id="6" idx="3"/>
            <a:endCxn id="10" idx="1"/>
          </p:cNvCxnSpPr>
          <p:nvPr/>
        </p:nvCxnSpPr>
        <p:spPr>
          <a:xfrm>
            <a:off x="4024481" y="3624449"/>
            <a:ext cx="68028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p:cNvCxnSpPr>
            <a:stCxn id="10" idx="2"/>
            <a:endCxn id="22" idx="0"/>
          </p:cNvCxnSpPr>
          <p:nvPr/>
        </p:nvCxnSpPr>
        <p:spPr>
          <a:xfrm>
            <a:off x="5552346" y="3819396"/>
            <a:ext cx="23304" cy="141673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p:cNvCxnSpPr>
            <a:stCxn id="21" idx="3"/>
            <a:endCxn id="24" idx="1"/>
          </p:cNvCxnSpPr>
          <p:nvPr/>
        </p:nvCxnSpPr>
        <p:spPr>
          <a:xfrm>
            <a:off x="6186034" y="5409298"/>
            <a:ext cx="638287" cy="61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p:cNvCxnSpPr>
            <a:endCxn id="22" idx="1"/>
          </p:cNvCxnSpPr>
          <p:nvPr/>
        </p:nvCxnSpPr>
        <p:spPr>
          <a:xfrm>
            <a:off x="3637742" y="3826833"/>
            <a:ext cx="1386073" cy="159396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文本框 31"/>
          <p:cNvSpPr txBox="1"/>
          <p:nvPr/>
        </p:nvSpPr>
        <p:spPr>
          <a:xfrm>
            <a:off x="127000" y="3985260"/>
            <a:ext cx="2006600" cy="1383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sz="1400" dirty="0">
                <a:solidFill>
                  <a:srgbClr val="0000FF"/>
                </a:solidFill>
              </a:rPr>
              <a:t>从数据源中挖掘可以利用的特征，并对其进行相关预处理操作，得到</a:t>
            </a:r>
            <a:r>
              <a:rPr lang="en-US" altLang="zh-CN" sz="1400" dirty="0">
                <a:solidFill>
                  <a:srgbClr val="0000FF"/>
                </a:solidFill>
              </a:rPr>
              <a:t>item representation</a:t>
            </a:r>
            <a:r>
              <a:rPr lang="zh-CN" altLang="en-US" sz="1400" dirty="0">
                <a:solidFill>
                  <a:srgbClr val="0000FF"/>
                </a:solidFill>
              </a:rPr>
              <a:t>。</a:t>
            </a:r>
            <a:endParaRPr lang="zh-CN" altLang="en-US" sz="1400" dirty="0">
              <a:solidFill>
                <a:srgbClr val="0000FF"/>
              </a:solidFill>
            </a:endParaRPr>
          </a:p>
        </p:txBody>
      </p:sp>
      <p:sp>
        <p:nvSpPr>
          <p:cNvPr id="33" name="文本框 32"/>
          <p:cNvSpPr txBox="1"/>
          <p:nvPr/>
        </p:nvSpPr>
        <p:spPr>
          <a:xfrm>
            <a:off x="8177530" y="2696845"/>
            <a:ext cx="2768600" cy="1383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just">
              <a:lnSpc>
                <a:spcPct val="150000"/>
              </a:lnSpc>
            </a:pPr>
            <a:r>
              <a:rPr lang="en-US" altLang="zh-CN" sz="1400" dirty="0">
                <a:solidFill>
                  <a:srgbClr val="0000FF"/>
                </a:solidFill>
              </a:rPr>
              <a:t>Item representation</a:t>
            </a:r>
            <a:r>
              <a:rPr lang="zh-CN" altLang="en-US" sz="1400" dirty="0">
                <a:solidFill>
                  <a:srgbClr val="0000FF"/>
                </a:solidFill>
              </a:rPr>
              <a:t>作为</a:t>
            </a:r>
            <a:r>
              <a:rPr lang="en-US" altLang="zh-CN" sz="1400" dirty="0">
                <a:solidFill>
                  <a:srgbClr val="0000FF"/>
                </a:solidFill>
              </a:rPr>
              <a:t>profile learning</a:t>
            </a:r>
            <a:r>
              <a:rPr lang="zh-CN" altLang="en-US" sz="1400" dirty="0">
                <a:solidFill>
                  <a:srgbClr val="0000FF"/>
                </a:solidFill>
              </a:rPr>
              <a:t>模型的输入，模型学习这些特征和用户的偏好之间关系或者模式。</a:t>
            </a:r>
            <a:endParaRPr lang="zh-CN" altLang="en-US" sz="1400" dirty="0">
              <a:solidFill>
                <a:srgbClr val="0000FF"/>
              </a:solidFill>
            </a:endParaRPr>
          </a:p>
        </p:txBody>
      </p:sp>
      <p:sp>
        <p:nvSpPr>
          <p:cNvPr id="34" name="文本框 33"/>
          <p:cNvSpPr txBox="1"/>
          <p:nvPr/>
        </p:nvSpPr>
        <p:spPr>
          <a:xfrm>
            <a:off x="4979035" y="5737225"/>
            <a:ext cx="6235065" cy="414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sz="1400" dirty="0">
                <a:solidFill>
                  <a:srgbClr val="0000FF"/>
                </a:solidFill>
              </a:rPr>
              <a:t>利用学习完成的模型来预测并排序用户最可能喜欢的物品，推荐给用户</a:t>
            </a:r>
            <a:endParaRPr lang="zh-CN" altLang="en-US" sz="1400" dirty="0">
              <a:solidFill>
                <a:srgbClr val="0000FF"/>
              </a:solidFill>
            </a:endParaRPr>
          </a:p>
        </p:txBody>
      </p:sp>
      <p:sp>
        <p:nvSpPr>
          <p:cNvPr id="31" name="灯片编号占位符 30"/>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3.3.2</a:t>
            </a:r>
            <a:r>
              <a:rPr kumimoji="1" lang="zh-CN" altLang="en-US" b="0" dirty="0">
                <a:sym typeface="+mn-ea"/>
              </a:rPr>
              <a:t>、基于内容的推荐</a:t>
            </a:r>
            <a:r>
              <a:rPr kumimoji="1" lang="en-US" altLang="zh-CN" b="0" dirty="0">
                <a:sym typeface="+mn-ea"/>
              </a:rPr>
              <a:t>——</a:t>
            </a:r>
            <a:r>
              <a:rPr kumimoji="1" lang="zh-CN" altLang="en-US" b="0" dirty="0">
                <a:sym typeface="+mn-ea"/>
              </a:rPr>
              <a:t>算法步骤</a:t>
            </a:r>
            <a:endParaRPr kumimoji="1" lang="zh-CN" altLang="en-US" b="0" dirty="0">
              <a:sym typeface="+mn-ea"/>
            </a:endParaRPr>
          </a:p>
        </p:txBody>
      </p:sp>
      <p:sp>
        <p:nvSpPr>
          <p:cNvPr id="3" name="文本占位符 2"/>
          <p:cNvSpPr>
            <a:spLocks noGrp="1"/>
          </p:cNvSpPr>
          <p:nvPr>
            <p:ph type="body" idx="1"/>
          </p:nvPr>
        </p:nvSpPr>
        <p:spPr>
          <a:xfrm>
            <a:off x="609600" y="1047750"/>
            <a:ext cx="10972800" cy="5146675"/>
          </a:xfrm>
        </p:spPr>
        <p:txBody>
          <a:bodyPr>
            <a:normAutofit fontScale="92500" lnSpcReduction="10000"/>
          </a:bodyPr>
          <a:lstStyle/>
          <a:p>
            <a:pPr marL="0" indent="0">
              <a:lnSpc>
                <a:spcPct val="150000"/>
              </a:lnSpc>
              <a:buNone/>
            </a:pPr>
            <a:r>
              <a:rPr lang="en-US" altLang="zh-CN" sz="1800" b="1" dirty="0">
                <a:solidFill>
                  <a:srgbClr val="0000FF"/>
                </a:solidFill>
              </a:rPr>
              <a:t>1 Item Representation</a:t>
            </a:r>
            <a:endParaRPr lang="en-US" altLang="zh-CN" sz="1800" b="1" dirty="0">
              <a:solidFill>
                <a:srgbClr val="0000FF"/>
              </a:solidFill>
            </a:endParaRPr>
          </a:p>
          <a:p>
            <a:pPr>
              <a:lnSpc>
                <a:spcPct val="150000"/>
              </a:lnSpc>
            </a:pPr>
            <a:r>
              <a:rPr lang="zh-CN" altLang="en-US" sz="1800" dirty="0"/>
              <a:t>真实应用中的</a:t>
            </a:r>
            <a:r>
              <a:rPr lang="en-US" altLang="zh-CN" sz="1800" dirty="0"/>
              <a:t>item</a:t>
            </a:r>
            <a:r>
              <a:rPr lang="zh-CN" altLang="en-US" sz="1800" dirty="0"/>
              <a:t>往往都会有一些可以描述它的属性。这些属性通常可以分为两种：</a:t>
            </a:r>
            <a:r>
              <a:rPr lang="en-US" altLang="zh-CN" sz="1800" dirty="0">
                <a:solidFill>
                  <a:srgbClr val="0000FF"/>
                </a:solidFill>
              </a:rPr>
              <a:t>1</a:t>
            </a:r>
            <a:r>
              <a:rPr lang="zh-CN" altLang="en-US" sz="1800" dirty="0">
                <a:solidFill>
                  <a:srgbClr val="0000FF"/>
                </a:solidFill>
              </a:rPr>
              <a:t>）结构化的（</a:t>
            </a:r>
            <a:r>
              <a:rPr lang="en-US" altLang="zh-CN" sz="1800" dirty="0">
                <a:solidFill>
                  <a:srgbClr val="0000FF"/>
                </a:solidFill>
              </a:rPr>
              <a:t>structured</a:t>
            </a:r>
            <a:r>
              <a:rPr lang="zh-CN" altLang="en-US" sz="1800" dirty="0">
                <a:solidFill>
                  <a:srgbClr val="0000FF"/>
                </a:solidFill>
              </a:rPr>
              <a:t>）属性；</a:t>
            </a:r>
            <a:r>
              <a:rPr lang="en-US" altLang="zh-CN" sz="1800" dirty="0">
                <a:solidFill>
                  <a:srgbClr val="0000FF"/>
                </a:solidFill>
              </a:rPr>
              <a:t>2</a:t>
            </a:r>
            <a:r>
              <a:rPr lang="zh-CN" altLang="en-US" sz="1800" dirty="0">
                <a:solidFill>
                  <a:srgbClr val="0000FF"/>
                </a:solidFill>
              </a:rPr>
              <a:t>）非结构化的（</a:t>
            </a:r>
            <a:r>
              <a:rPr lang="en-US" altLang="zh-CN" sz="1800" dirty="0">
                <a:solidFill>
                  <a:srgbClr val="0000FF"/>
                </a:solidFill>
              </a:rPr>
              <a:t>unstructured</a:t>
            </a:r>
            <a:r>
              <a:rPr lang="zh-CN" altLang="en-US" sz="1800" dirty="0">
                <a:solidFill>
                  <a:srgbClr val="0000FF"/>
                </a:solidFill>
              </a:rPr>
              <a:t>）属性</a:t>
            </a:r>
            <a:r>
              <a:rPr lang="zh-CN" altLang="en-US" sz="1800" dirty="0"/>
              <a:t>。所谓结构化的属性就是这个属性的意义比较明确，其取值限定在某个范围；而非结构化的属性往往其意义不太明确，取值也没什么限制，不好直接使用。比如在交友网站上，</a:t>
            </a:r>
            <a:r>
              <a:rPr lang="en-US" altLang="zh-CN" sz="1800" dirty="0"/>
              <a:t>item</a:t>
            </a:r>
            <a:r>
              <a:rPr lang="zh-CN" altLang="en-US" sz="1800" dirty="0"/>
              <a:t>就是人，一个</a:t>
            </a:r>
            <a:r>
              <a:rPr lang="en-US" altLang="zh-CN" sz="1800" dirty="0"/>
              <a:t>item</a:t>
            </a:r>
            <a:r>
              <a:rPr lang="zh-CN" altLang="en-US" sz="1800" dirty="0"/>
              <a:t>会有结构化属性如：</a:t>
            </a:r>
            <a:r>
              <a:rPr lang="zh-CN" altLang="en-US" sz="1800" dirty="0">
                <a:solidFill>
                  <a:srgbClr val="0000FF"/>
                </a:solidFill>
              </a:rPr>
              <a:t>身高、学历、籍贯</a:t>
            </a:r>
            <a:r>
              <a:rPr lang="zh-CN" altLang="en-US" sz="1800" dirty="0"/>
              <a:t>等，也会有非结构化属性（如</a:t>
            </a:r>
            <a:r>
              <a:rPr lang="en-US" altLang="zh-CN" sz="1800" dirty="0"/>
              <a:t>item</a:t>
            </a:r>
            <a:r>
              <a:rPr lang="zh-CN" altLang="en-US" sz="1800" dirty="0"/>
              <a:t>自己写的</a:t>
            </a:r>
            <a:r>
              <a:rPr lang="zh-CN" altLang="en-US" sz="1800" dirty="0">
                <a:solidFill>
                  <a:srgbClr val="0000FF"/>
                </a:solidFill>
              </a:rPr>
              <a:t>交友宣言，博客内容</a:t>
            </a:r>
            <a:r>
              <a:rPr lang="zh-CN" altLang="en-US" sz="1800" dirty="0"/>
              <a:t>等等）。对于结构化数据，我们自然可以拿来就用；但对于非结构化数据（如文章），我们往往要先把它转化为结构化数据后才能在模型里加以使用。</a:t>
            </a:r>
            <a:endParaRPr lang="en-US" altLang="zh-CN" sz="1800" dirty="0"/>
          </a:p>
          <a:p>
            <a:pPr>
              <a:lnSpc>
                <a:spcPct val="150000"/>
              </a:lnSpc>
            </a:pPr>
            <a:r>
              <a:rPr lang="zh-CN" altLang="en-US" sz="1800" dirty="0"/>
              <a:t>对于结构化的数据，我们采用下面的方法来处理：</a:t>
            </a:r>
            <a:endParaRPr lang="zh-CN" altLang="en-US" sz="1800" dirty="0"/>
          </a:p>
          <a:p>
            <a:pPr lvl="1">
              <a:lnSpc>
                <a:spcPct val="150000"/>
              </a:lnSpc>
            </a:pPr>
            <a:r>
              <a:rPr lang="zh-CN" altLang="en-US" sz="1600" dirty="0"/>
              <a:t>数值型数据：归一化、二值化</a:t>
            </a:r>
            <a:r>
              <a:rPr lang="en-US" altLang="zh-CN" sz="1600" dirty="0"/>
              <a:t>...</a:t>
            </a:r>
            <a:endParaRPr lang="zh-CN" altLang="en-US" sz="1600" dirty="0"/>
          </a:p>
          <a:p>
            <a:pPr lvl="1">
              <a:lnSpc>
                <a:spcPct val="150000"/>
              </a:lnSpc>
            </a:pPr>
            <a:r>
              <a:rPr lang="zh-CN" altLang="en-US" sz="1600" dirty="0"/>
              <a:t>离散型数据：</a:t>
            </a:r>
            <a:r>
              <a:rPr lang="en-US" altLang="zh-CN" sz="1600" dirty="0"/>
              <a:t>one-hot</a:t>
            </a:r>
            <a:r>
              <a:rPr lang="zh-CN" altLang="en-US" sz="1600" dirty="0"/>
              <a:t>向量、标签匹配</a:t>
            </a:r>
            <a:r>
              <a:rPr lang="en-US" altLang="zh-CN" sz="1600" dirty="0"/>
              <a:t>...</a:t>
            </a:r>
            <a:endParaRPr lang="zh-CN" altLang="en-US" sz="1600" dirty="0"/>
          </a:p>
          <a:p>
            <a:pPr>
              <a:lnSpc>
                <a:spcPct val="150000"/>
              </a:lnSpc>
            </a:pPr>
            <a:r>
              <a:rPr lang="zh-CN" altLang="en-US" sz="1800" dirty="0"/>
              <a:t>非结构化的数据，我们采用下面的方法处理：</a:t>
            </a:r>
            <a:endParaRPr lang="zh-CN" altLang="en-US" sz="1800" dirty="0"/>
          </a:p>
          <a:p>
            <a:pPr lvl="1">
              <a:lnSpc>
                <a:spcPct val="150000"/>
              </a:lnSpc>
            </a:pPr>
            <a:r>
              <a:rPr lang="zh-CN" altLang="en-US" sz="1600" dirty="0"/>
              <a:t>词袋法转换为特征向量；</a:t>
            </a:r>
            <a:endParaRPr lang="zh-CN" altLang="en-US" sz="1600" dirty="0"/>
          </a:p>
          <a:p>
            <a:pPr lvl="1">
              <a:lnSpc>
                <a:spcPct val="150000"/>
              </a:lnSpc>
            </a:pPr>
            <a:r>
              <a:rPr lang="en-US" altLang="zh-CN" sz="1600" dirty="0" err="1"/>
              <a:t>TF-IDF</a:t>
            </a:r>
            <a:r>
              <a:rPr lang="zh-CN" altLang="en-US" sz="1600" dirty="0" err="1"/>
              <a:t>、</a:t>
            </a:r>
            <a:r>
              <a:rPr lang="en-US" altLang="zh-CN" sz="1600" dirty="0" err="1"/>
              <a:t>Word2Vec</a:t>
            </a:r>
            <a:r>
              <a:rPr lang="zh-CN" altLang="en-US" sz="1600" dirty="0"/>
              <a:t>。</a:t>
            </a:r>
            <a:endParaRPr lang="zh-CN" altLang="en-US" sz="1600" dirty="0"/>
          </a:p>
          <a:p>
            <a:pPr>
              <a:lnSpc>
                <a:spcPct val="150000"/>
              </a:lnSpc>
            </a:pPr>
            <a:endParaRPr lang="zh-CN" altLang="en-US" sz="1800" dirty="0"/>
          </a:p>
          <a:p>
            <a:pPr>
              <a:lnSpc>
                <a:spcPct val="150000"/>
              </a:lnSpc>
            </a:pPr>
            <a:endParaRPr lang="zh-CN" altLang="en-US" b="0" dirty="0"/>
          </a:p>
          <a:p>
            <a:pPr marL="0" indent="0">
              <a:lnSpc>
                <a:spcPct val="150000"/>
              </a:lnSpc>
              <a:buNone/>
            </a:pPr>
            <a:endParaRPr lang="zh-CN" altLang="en-US" dirty="0"/>
          </a:p>
        </p:txBody>
      </p:sp>
      <p:sp>
        <p:nvSpPr>
          <p:cNvPr id="7" name="矩形 6"/>
          <p:cNvSpPr/>
          <p:nvPr/>
        </p:nvSpPr>
        <p:spPr>
          <a:xfrm>
            <a:off x="5645726" y="5480277"/>
            <a:ext cx="924784" cy="38989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5633789" y="5495150"/>
            <a:ext cx="917908" cy="369332"/>
          </a:xfrm>
          <a:prstGeom prst="rect">
            <a:avLst/>
          </a:prstGeom>
          <a:noFill/>
        </p:spPr>
        <p:txBody>
          <a:bodyPr wrap="square">
            <a:spAutoFit/>
          </a:bodyPr>
          <a:lstStyle/>
          <a:p>
            <a:r>
              <a:rPr lang="zh-CN" altLang="en-US" dirty="0">
                <a:latin typeface="黑体" panose="02010609060101010101" pitchFamily="49" charset="-122"/>
                <a:ea typeface="黑体" panose="02010609060101010101" pitchFamily="49" charset="-122"/>
              </a:rPr>
              <a:t>数据源</a:t>
            </a:r>
            <a:endParaRPr lang="zh-CN" altLang="en-US" dirty="0"/>
          </a:p>
        </p:txBody>
      </p:sp>
      <p:sp>
        <p:nvSpPr>
          <p:cNvPr id="9" name="矩形 8"/>
          <p:cNvSpPr/>
          <p:nvPr/>
        </p:nvSpPr>
        <p:spPr>
          <a:xfrm>
            <a:off x="5535680" y="4441587"/>
            <a:ext cx="1174031" cy="36933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5544165" y="4441586"/>
            <a:ext cx="1103670" cy="369332"/>
          </a:xfrm>
          <a:prstGeom prst="rect">
            <a:avLst/>
          </a:prstGeom>
          <a:noFill/>
        </p:spPr>
        <p:txBody>
          <a:bodyPr wrap="square">
            <a:spAutoFit/>
          </a:bodyPr>
          <a:lstStyle/>
          <a:p>
            <a:r>
              <a:rPr lang="zh-CN" altLang="en-US" dirty="0">
                <a:latin typeface="黑体" panose="02010609060101010101" pitchFamily="49" charset="-122"/>
                <a:ea typeface="黑体" panose="02010609060101010101" pitchFamily="49" charset="-122"/>
              </a:rPr>
              <a:t>内容分析</a:t>
            </a:r>
            <a:endParaRPr lang="zh-CN" altLang="en-US" dirty="0"/>
          </a:p>
        </p:txBody>
      </p:sp>
      <p:cxnSp>
        <p:nvCxnSpPr>
          <p:cNvPr id="11" name="直接箭头连接符 10"/>
          <p:cNvCxnSpPr>
            <a:stCxn id="7" idx="0"/>
            <a:endCxn id="10" idx="2"/>
          </p:cNvCxnSpPr>
          <p:nvPr/>
        </p:nvCxnSpPr>
        <p:spPr>
          <a:xfrm flipH="1" flipV="1">
            <a:off x="6096000" y="4810918"/>
            <a:ext cx="12118" cy="66935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矩形 21"/>
          <p:cNvSpPr/>
          <p:nvPr/>
        </p:nvSpPr>
        <p:spPr>
          <a:xfrm>
            <a:off x="7342059" y="3610176"/>
            <a:ext cx="1408644" cy="36933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a:off x="7354225" y="3596178"/>
            <a:ext cx="1822768" cy="369332"/>
          </a:xfrm>
          <a:prstGeom prst="rect">
            <a:avLst/>
          </a:prstGeom>
          <a:noFill/>
        </p:spPr>
        <p:txBody>
          <a:bodyPr wrap="square">
            <a:spAutoFit/>
          </a:bodyPr>
          <a:lstStyle/>
          <a:p>
            <a:r>
              <a:rPr lang="zh-CN" altLang="en-US" dirty="0">
                <a:latin typeface="黑体" panose="02010609060101010101" pitchFamily="49" charset="-122"/>
                <a:ea typeface="黑体" panose="02010609060101010101" pitchFamily="49" charset="-122"/>
              </a:rPr>
              <a:t>结构化数据</a:t>
            </a:r>
            <a:endParaRPr lang="zh-CN" altLang="en-US" dirty="0"/>
          </a:p>
        </p:txBody>
      </p:sp>
      <p:sp>
        <p:nvSpPr>
          <p:cNvPr id="27" name="矩形 26"/>
          <p:cNvSpPr/>
          <p:nvPr/>
        </p:nvSpPr>
        <p:spPr>
          <a:xfrm>
            <a:off x="7420938" y="5249524"/>
            <a:ext cx="1408644" cy="36933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p:cNvSpPr txBox="1"/>
          <p:nvPr/>
        </p:nvSpPr>
        <p:spPr>
          <a:xfrm>
            <a:off x="7354225" y="5240439"/>
            <a:ext cx="1822768" cy="369332"/>
          </a:xfrm>
          <a:prstGeom prst="rect">
            <a:avLst/>
          </a:prstGeom>
          <a:noFill/>
        </p:spPr>
        <p:txBody>
          <a:bodyPr wrap="square">
            <a:spAutoFit/>
          </a:bodyPr>
          <a:lstStyle/>
          <a:p>
            <a:r>
              <a:rPr lang="zh-CN" altLang="en-US" dirty="0">
                <a:latin typeface="黑体" panose="02010609060101010101" pitchFamily="49" charset="-122"/>
                <a:ea typeface="黑体" panose="02010609060101010101" pitchFamily="49" charset="-122"/>
              </a:rPr>
              <a:t>非结构化数据</a:t>
            </a:r>
            <a:endParaRPr lang="zh-CN" altLang="en-US" dirty="0"/>
          </a:p>
        </p:txBody>
      </p:sp>
      <p:sp>
        <p:nvSpPr>
          <p:cNvPr id="29" name="左大括号 28"/>
          <p:cNvSpPr/>
          <p:nvPr/>
        </p:nvSpPr>
        <p:spPr>
          <a:xfrm>
            <a:off x="6966166" y="3711852"/>
            <a:ext cx="314261" cy="1828800"/>
          </a:xfrm>
          <a:prstGeom prst="leftBrace">
            <a:avLst>
              <a:gd name="adj1" fmla="val 0"/>
              <a:gd name="adj2" fmla="val 50000"/>
            </a:avLst>
          </a:prstGeom>
          <a:noFill/>
          <a:ln w="25400" cap="flat">
            <a:solidFill>
              <a:schemeClr val="accent1"/>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30" name="左大括号 29"/>
          <p:cNvSpPr/>
          <p:nvPr/>
        </p:nvSpPr>
        <p:spPr>
          <a:xfrm>
            <a:off x="8806717" y="3278295"/>
            <a:ext cx="314261" cy="1005098"/>
          </a:xfrm>
          <a:prstGeom prst="leftBrace">
            <a:avLst/>
          </a:prstGeom>
          <a:noFill/>
          <a:ln w="25400" cap="flat">
            <a:solidFill>
              <a:schemeClr val="accent1"/>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32" name="文本框 31"/>
          <p:cNvSpPr txBox="1"/>
          <p:nvPr/>
        </p:nvSpPr>
        <p:spPr>
          <a:xfrm>
            <a:off x="9176992" y="3185071"/>
            <a:ext cx="1466235"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sz="1800" dirty="0"/>
              <a:t>数据归一化</a:t>
            </a:r>
            <a:endParaRPr lang="zh-CN" altLang="en-US" dirty="0"/>
          </a:p>
        </p:txBody>
      </p:sp>
      <p:sp>
        <p:nvSpPr>
          <p:cNvPr id="33" name="文本框 32"/>
          <p:cNvSpPr txBox="1"/>
          <p:nvPr/>
        </p:nvSpPr>
        <p:spPr>
          <a:xfrm>
            <a:off x="9176992" y="4087405"/>
            <a:ext cx="1466235"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sz="1800" dirty="0"/>
              <a:t>数据二值化</a:t>
            </a:r>
            <a:endParaRPr lang="zh-CN" altLang="en-US" dirty="0"/>
          </a:p>
        </p:txBody>
      </p:sp>
      <p:sp>
        <p:nvSpPr>
          <p:cNvPr id="34" name="文本框 33"/>
          <p:cNvSpPr txBox="1"/>
          <p:nvPr/>
        </p:nvSpPr>
        <p:spPr>
          <a:xfrm>
            <a:off x="9176992" y="4699670"/>
            <a:ext cx="1466235"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dirty="0"/>
              <a:t>词袋包</a:t>
            </a:r>
            <a:endParaRPr lang="zh-CN" altLang="en-US" dirty="0"/>
          </a:p>
        </p:txBody>
      </p:sp>
      <p:sp>
        <p:nvSpPr>
          <p:cNvPr id="35" name="文本框 34"/>
          <p:cNvSpPr txBox="1"/>
          <p:nvPr/>
        </p:nvSpPr>
        <p:spPr>
          <a:xfrm>
            <a:off x="9176992" y="5310484"/>
            <a:ext cx="1466235"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TF-IDF</a:t>
            </a:r>
            <a:endParaRPr lang="zh-CN" altLang="en-US" dirty="0"/>
          </a:p>
        </p:txBody>
      </p:sp>
      <p:sp>
        <p:nvSpPr>
          <p:cNvPr id="36" name="文本框 35"/>
          <p:cNvSpPr txBox="1"/>
          <p:nvPr/>
        </p:nvSpPr>
        <p:spPr>
          <a:xfrm>
            <a:off x="9176992" y="5931860"/>
            <a:ext cx="1466235"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err="1"/>
              <a:t>WordVec</a:t>
            </a:r>
            <a:endParaRPr lang="zh-CN" altLang="en-US" dirty="0"/>
          </a:p>
        </p:txBody>
      </p:sp>
      <p:sp>
        <p:nvSpPr>
          <p:cNvPr id="39" name="左大括号 38"/>
          <p:cNvSpPr/>
          <p:nvPr/>
        </p:nvSpPr>
        <p:spPr>
          <a:xfrm>
            <a:off x="8806717" y="4914816"/>
            <a:ext cx="314261" cy="1188804"/>
          </a:xfrm>
          <a:prstGeom prst="leftBrace">
            <a:avLst/>
          </a:prstGeom>
          <a:noFill/>
          <a:ln w="25400" cap="flat">
            <a:solidFill>
              <a:schemeClr val="accent1"/>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3.3.2</a:t>
            </a:r>
            <a:r>
              <a:rPr kumimoji="1" lang="zh-CN" altLang="en-US" b="0" dirty="0">
                <a:sym typeface="+mn-ea"/>
              </a:rPr>
              <a:t>、基于内容的推荐</a:t>
            </a:r>
            <a:r>
              <a:rPr kumimoji="1" lang="en-US" altLang="zh-CN" b="0" dirty="0">
                <a:sym typeface="+mn-ea"/>
              </a:rPr>
              <a:t>——</a:t>
            </a:r>
            <a:r>
              <a:rPr kumimoji="1" lang="zh-CN" altLang="en-US" b="0" dirty="0">
                <a:sym typeface="+mn-ea"/>
              </a:rPr>
              <a:t>算法步骤</a:t>
            </a:r>
            <a:endParaRPr kumimoji="1" lang="zh-CN" altLang="en-US" b="0" dirty="0">
              <a:sym typeface="+mn-ea"/>
            </a:endParaRPr>
          </a:p>
        </p:txBody>
      </p:sp>
      <p:sp>
        <p:nvSpPr>
          <p:cNvPr id="3" name="文本占位符 2"/>
          <p:cNvSpPr>
            <a:spLocks noGrp="1"/>
          </p:cNvSpPr>
          <p:nvPr>
            <p:ph type="body" idx="1"/>
          </p:nvPr>
        </p:nvSpPr>
        <p:spPr/>
        <p:txBody>
          <a:bodyPr>
            <a:normAutofit/>
          </a:bodyPr>
          <a:lstStyle/>
          <a:p>
            <a:pPr marL="0" indent="0">
              <a:lnSpc>
                <a:spcPct val="150000"/>
              </a:lnSpc>
              <a:buNone/>
            </a:pPr>
            <a:r>
              <a:rPr lang="en-US" altLang="zh-CN" sz="1800" b="1" dirty="0">
                <a:solidFill>
                  <a:srgbClr val="0000FF"/>
                </a:solidFill>
              </a:rPr>
              <a:t>2 Profile Learning</a:t>
            </a:r>
            <a:endParaRPr lang="en-US" altLang="zh-CN" sz="1800" b="1" dirty="0">
              <a:solidFill>
                <a:srgbClr val="0000FF"/>
              </a:solidFill>
            </a:endParaRPr>
          </a:p>
          <a:p>
            <a:pPr>
              <a:lnSpc>
                <a:spcPct val="150000"/>
              </a:lnSpc>
            </a:pPr>
            <a:r>
              <a:rPr lang="zh-CN" altLang="en-US" sz="1800" dirty="0"/>
              <a:t>假设已知用户</a:t>
            </a:r>
            <a:r>
              <a:rPr lang="en-US" altLang="zh-CN" sz="1800" dirty="0"/>
              <a:t>u</a:t>
            </a:r>
            <a:r>
              <a:rPr lang="zh-CN" altLang="en-US" sz="1800" dirty="0"/>
              <a:t>喜欢其中的一部分</a:t>
            </a:r>
            <a:r>
              <a:rPr lang="en-US" altLang="zh-CN" sz="1800" dirty="0"/>
              <a:t>item</a:t>
            </a:r>
            <a:r>
              <a:rPr lang="zh-CN" altLang="en-US" sz="1800" dirty="0"/>
              <a:t>，不喜欢其中的另外一部分。那么</a:t>
            </a:r>
            <a:r>
              <a:rPr lang="en-US" altLang="zh-CN" sz="1800" dirty="0"/>
              <a:t>Profile Learning</a:t>
            </a:r>
            <a:r>
              <a:rPr lang="zh-CN" altLang="en-US" sz="1800" dirty="0"/>
              <a:t>的过程就是通过用户</a:t>
            </a:r>
            <a:r>
              <a:rPr lang="en-US" altLang="zh-CN" sz="1800" dirty="0"/>
              <a:t>u</a:t>
            </a:r>
            <a:r>
              <a:rPr lang="zh-CN" altLang="en-US" sz="1800" dirty="0"/>
              <a:t>过去的这些喜好，构建一个</a:t>
            </a:r>
            <a:r>
              <a:rPr lang="zh-CN" altLang="en-US" sz="1800" dirty="0">
                <a:solidFill>
                  <a:srgbClr val="0000FF"/>
                </a:solidFill>
              </a:rPr>
              <a:t>判别模型</a:t>
            </a:r>
            <a:r>
              <a:rPr lang="zh-CN" altLang="en-US" sz="1800" dirty="0"/>
              <a:t>；</a:t>
            </a:r>
            <a:endParaRPr lang="zh-CN" altLang="en-US" sz="1800" dirty="0"/>
          </a:p>
          <a:p>
            <a:pPr>
              <a:lnSpc>
                <a:spcPct val="150000"/>
              </a:lnSpc>
            </a:pPr>
            <a:r>
              <a:rPr lang="zh-CN" altLang="en-US" sz="1800" dirty="0">
                <a:solidFill>
                  <a:srgbClr val="0000FF"/>
                </a:solidFill>
              </a:rPr>
              <a:t>根据这个模型</a:t>
            </a:r>
            <a:r>
              <a:rPr lang="zh-CN" altLang="en-US" sz="1800" dirty="0"/>
              <a:t>，判断用户</a:t>
            </a:r>
            <a:r>
              <a:rPr lang="en-US" altLang="zh-CN" sz="1800" dirty="0"/>
              <a:t>u</a:t>
            </a:r>
            <a:r>
              <a:rPr lang="zh-CN" altLang="en-US" sz="1800" dirty="0"/>
              <a:t>对于一个新的</a:t>
            </a:r>
            <a:r>
              <a:rPr lang="en-US" altLang="zh-CN" sz="1800" dirty="0"/>
              <a:t>item</a:t>
            </a:r>
            <a:r>
              <a:rPr lang="zh-CN" altLang="en-US" sz="1800" dirty="0"/>
              <a:t>是否会喜欢。可以看出，</a:t>
            </a:r>
            <a:r>
              <a:rPr lang="zh-CN" altLang="en-US" sz="1800" dirty="0"/>
              <a:t>这是一个典型的有监督学习问题，理论上可以使用机器学习的分类算法求解出所需要的判别模型。常用的算法有：</a:t>
            </a:r>
            <a:endParaRPr lang="zh-CN" altLang="en-US" sz="1800" dirty="0"/>
          </a:p>
          <a:p>
            <a:pPr marL="696595" lvl="1" indent="-342900">
              <a:lnSpc>
                <a:spcPct val="150000"/>
              </a:lnSpc>
              <a:buFont typeface="+mj-lt"/>
              <a:buAutoNum type="alphaLcParenR"/>
            </a:pPr>
            <a:r>
              <a:rPr lang="zh-CN" altLang="en-US" sz="1600" dirty="0"/>
              <a:t>最近邻方法</a:t>
            </a:r>
            <a:r>
              <a:rPr lang="en-US" altLang="zh-CN" sz="1600" dirty="0"/>
              <a:t>(K-Nearest Neighbor, </a:t>
            </a:r>
            <a:r>
              <a:rPr lang="en-US" altLang="zh-CN" sz="1600" dirty="0" err="1"/>
              <a:t>KNN</a:t>
            </a:r>
            <a:r>
              <a:rPr lang="en-US" altLang="zh-CN" sz="1600" dirty="0"/>
              <a:t>)</a:t>
            </a:r>
            <a:endParaRPr lang="en-US" altLang="zh-CN" sz="1600" dirty="0"/>
          </a:p>
          <a:p>
            <a:pPr marL="696595" lvl="1" indent="-342900">
              <a:lnSpc>
                <a:spcPct val="150000"/>
              </a:lnSpc>
              <a:buFont typeface="+mj-lt"/>
              <a:buAutoNum type="alphaLcParenR"/>
            </a:pPr>
            <a:r>
              <a:rPr lang="zh-CN" altLang="en-US" sz="1600" dirty="0"/>
              <a:t>决策树算法</a:t>
            </a:r>
            <a:r>
              <a:rPr lang="en-US" altLang="zh-CN" sz="1600" dirty="0"/>
              <a:t>(Decision Tree)</a:t>
            </a:r>
            <a:r>
              <a:rPr lang="zh-CN" altLang="en-US" sz="1600" dirty="0"/>
              <a:t>；</a:t>
            </a:r>
            <a:endParaRPr lang="zh-CN" altLang="en-US" sz="1600" dirty="0"/>
          </a:p>
          <a:p>
            <a:pPr marL="696595" lvl="1" indent="-342900">
              <a:lnSpc>
                <a:spcPct val="150000"/>
              </a:lnSpc>
              <a:buFont typeface="+mj-lt"/>
              <a:buAutoNum type="alphaLcParenR"/>
            </a:pPr>
            <a:r>
              <a:rPr lang="zh-CN" altLang="en-US" sz="1600" dirty="0"/>
              <a:t>线性分类算法</a:t>
            </a:r>
            <a:r>
              <a:rPr lang="en-US" altLang="zh-CN" sz="1600" dirty="0"/>
              <a:t>(Linear </a:t>
            </a:r>
            <a:r>
              <a:rPr lang="en-US" altLang="zh-CN" sz="1600" dirty="0" err="1"/>
              <a:t>Classifer</a:t>
            </a:r>
            <a:r>
              <a:rPr lang="en-US" altLang="zh-CN" sz="1600" dirty="0"/>
              <a:t>)</a:t>
            </a:r>
            <a:r>
              <a:rPr lang="zh-CN" altLang="en-US" sz="1600" dirty="0"/>
              <a:t>；</a:t>
            </a:r>
            <a:endParaRPr lang="zh-CN" altLang="en-US" sz="1600" dirty="0"/>
          </a:p>
          <a:p>
            <a:pPr marL="696595" lvl="1" indent="-342900">
              <a:lnSpc>
                <a:spcPct val="150000"/>
              </a:lnSpc>
              <a:buFont typeface="+mj-lt"/>
              <a:buAutoNum type="alphaLcParenR"/>
            </a:pPr>
            <a:r>
              <a:rPr lang="zh-CN" altLang="en-US" sz="1600" dirty="0"/>
              <a:t>朴素贝叶斯算法</a:t>
            </a:r>
            <a:r>
              <a:rPr lang="en-US" altLang="zh-CN" sz="1600" dirty="0"/>
              <a:t>(Naive Bayes)</a:t>
            </a:r>
            <a:r>
              <a:rPr lang="zh-CN" altLang="en-US" sz="1600" dirty="0"/>
              <a:t>。</a:t>
            </a:r>
            <a:endParaRPr lang="zh-CN" altLang="en-US" sz="1600" dirty="0"/>
          </a:p>
          <a:p>
            <a:pPr>
              <a:lnSpc>
                <a:spcPct val="150000"/>
              </a:lnSpc>
            </a:pPr>
            <a:r>
              <a:rPr lang="zh-CN" altLang="en-US" sz="1800" dirty="0">
                <a:solidFill>
                  <a:srgbClr val="0070C0"/>
                </a:solidFill>
              </a:rPr>
              <a:t>接下来，我们简单介绍如何利用这四种机器学习算法来实现基于内容的推荐。</a:t>
            </a:r>
            <a:endParaRPr lang="zh-CN" altLang="en-US" sz="1800" dirty="0">
              <a:solidFill>
                <a:srgbClr val="0070C0"/>
              </a:solidFill>
            </a:endParaRPr>
          </a:p>
          <a:p>
            <a:pPr>
              <a:lnSpc>
                <a:spcPct val="150000"/>
              </a:lnSpc>
            </a:pPr>
            <a:endParaRPr lang="zh-CN" altLang="en-US" b="0" dirty="0"/>
          </a:p>
          <a:p>
            <a:pPr marL="0" indent="0">
              <a:lnSpc>
                <a:spcPct val="150000"/>
              </a:lnSpc>
              <a:buNone/>
            </a:pPr>
            <a:endParaRPr lang="zh-CN" altLang="en-US" dirty="0"/>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3.3.2</a:t>
            </a:r>
            <a:r>
              <a:rPr kumimoji="1" lang="zh-CN" altLang="en-US" b="0" dirty="0">
                <a:sym typeface="+mn-ea"/>
              </a:rPr>
              <a:t>、基于内容的推荐</a:t>
            </a:r>
            <a:r>
              <a:rPr kumimoji="1" lang="en-US" altLang="zh-CN" b="0" dirty="0">
                <a:sym typeface="+mn-ea"/>
              </a:rPr>
              <a:t>——</a:t>
            </a:r>
            <a:r>
              <a:rPr kumimoji="1" lang="zh-CN" altLang="en-US" b="0" dirty="0">
                <a:sym typeface="+mn-ea"/>
              </a:rPr>
              <a:t>算法步骤</a:t>
            </a:r>
            <a:endParaRPr kumimoji="1" lang="zh-CN" altLang="en-US" b="0" dirty="0">
              <a:sym typeface="+mn-ea"/>
            </a:endParaRPr>
          </a:p>
        </p:txBody>
      </p:sp>
      <p:sp>
        <p:nvSpPr>
          <p:cNvPr id="3" name="文本占位符 2"/>
          <p:cNvSpPr>
            <a:spLocks noGrp="1"/>
          </p:cNvSpPr>
          <p:nvPr>
            <p:ph type="body" idx="1"/>
          </p:nvPr>
        </p:nvSpPr>
        <p:spPr/>
        <p:txBody>
          <a:bodyPr>
            <a:normAutofit/>
          </a:bodyPr>
          <a:lstStyle/>
          <a:p>
            <a:pPr marL="0" indent="0">
              <a:lnSpc>
                <a:spcPct val="150000"/>
              </a:lnSpc>
              <a:buNone/>
            </a:pPr>
            <a:r>
              <a:rPr lang="en-US" altLang="zh-CN" sz="1800" b="1" dirty="0">
                <a:solidFill>
                  <a:srgbClr val="0000FF"/>
                </a:solidFill>
              </a:rPr>
              <a:t>2 Profile Learning</a:t>
            </a:r>
            <a:endParaRPr lang="en-US" altLang="zh-CN" sz="1800" b="1" dirty="0">
              <a:solidFill>
                <a:srgbClr val="0000FF"/>
              </a:solidFill>
            </a:endParaRPr>
          </a:p>
          <a:p>
            <a:pPr marL="342900" indent="-342900">
              <a:lnSpc>
                <a:spcPct val="150000"/>
              </a:lnSpc>
              <a:buFont typeface="+mj-lt"/>
              <a:buAutoNum type="alphaLcParenR"/>
            </a:pPr>
            <a:r>
              <a:rPr lang="zh-CN" altLang="en-US" sz="1800" u="sng" dirty="0"/>
              <a:t>最近邻方法</a:t>
            </a:r>
            <a:r>
              <a:rPr lang="en-US" altLang="zh-CN" sz="1800" u="sng" dirty="0"/>
              <a:t>(K-Nearest Neighbor, </a:t>
            </a:r>
            <a:r>
              <a:rPr lang="en-US" altLang="zh-CN" sz="1800" u="sng" dirty="0" err="1"/>
              <a:t>KNN</a:t>
            </a:r>
            <a:r>
              <a:rPr lang="en-US" altLang="zh-CN" sz="1800" u="sng" dirty="0"/>
              <a:t>)</a:t>
            </a:r>
            <a:endParaRPr lang="en-US" altLang="zh-CN" sz="1800" u="sng" dirty="0"/>
          </a:p>
          <a:p>
            <a:pPr marL="639445" lvl="1" indent="-285750">
              <a:lnSpc>
                <a:spcPct val="150000"/>
              </a:lnSpc>
            </a:pPr>
            <a:r>
              <a:rPr lang="zh-CN" altLang="en-US" dirty="0"/>
              <a:t>对于一个新的</a:t>
            </a:r>
            <a:r>
              <a:rPr lang="en-US" altLang="zh-CN" dirty="0"/>
              <a:t>item</a:t>
            </a:r>
            <a:r>
              <a:rPr lang="zh-CN" altLang="en-US" dirty="0"/>
              <a:t>，最近邻方法首先找用户</a:t>
            </a:r>
            <a:r>
              <a:rPr lang="en-US" altLang="zh-CN" dirty="0"/>
              <a:t>u</a:t>
            </a:r>
            <a:r>
              <a:rPr lang="zh-CN" altLang="en-US" dirty="0"/>
              <a:t>已经评判过并与此新</a:t>
            </a:r>
            <a:r>
              <a:rPr lang="en-US" altLang="zh-CN" dirty="0"/>
              <a:t>item</a:t>
            </a:r>
            <a:r>
              <a:rPr lang="zh-CN" altLang="en-US" dirty="0"/>
              <a:t>最相似的</a:t>
            </a:r>
            <a:r>
              <a:rPr lang="en-US" altLang="zh-CN" dirty="0"/>
              <a:t>k</a:t>
            </a:r>
            <a:r>
              <a:rPr lang="zh-CN" altLang="en-US" dirty="0"/>
              <a:t>个</a:t>
            </a:r>
            <a:r>
              <a:rPr lang="en-US" altLang="zh-CN" dirty="0"/>
              <a:t>item</a:t>
            </a:r>
            <a:r>
              <a:rPr lang="zh-CN" altLang="en-US" dirty="0"/>
              <a:t>，然后依据用户</a:t>
            </a:r>
            <a:r>
              <a:rPr lang="en-US" altLang="zh-CN" dirty="0"/>
              <a:t>u</a:t>
            </a:r>
            <a:r>
              <a:rPr lang="zh-CN" altLang="en-US" dirty="0"/>
              <a:t>对这</a:t>
            </a:r>
            <a:r>
              <a:rPr lang="en-US" altLang="zh-CN" dirty="0"/>
              <a:t>k</a:t>
            </a:r>
            <a:r>
              <a:rPr lang="zh-CN" altLang="en-US" dirty="0"/>
              <a:t>个</a:t>
            </a:r>
            <a:r>
              <a:rPr lang="en-US" altLang="zh-CN" dirty="0"/>
              <a:t>item</a:t>
            </a:r>
            <a:r>
              <a:rPr lang="zh-CN" altLang="en-US" dirty="0"/>
              <a:t>的喜好程度来判断其对此新</a:t>
            </a:r>
            <a:r>
              <a:rPr lang="en-US" altLang="zh-CN" dirty="0"/>
              <a:t>item</a:t>
            </a:r>
            <a:r>
              <a:rPr lang="zh-CN" altLang="en-US" dirty="0"/>
              <a:t>的喜好程度。这种做法和</a:t>
            </a:r>
            <a:r>
              <a:rPr lang="en-US" altLang="zh-CN" dirty="0"/>
              <a:t>CF</a:t>
            </a:r>
            <a:r>
              <a:rPr lang="zh-CN" altLang="en-US" dirty="0"/>
              <a:t>中的</a:t>
            </a:r>
            <a:r>
              <a:rPr lang="en-US" altLang="zh-CN" dirty="0"/>
              <a:t>item-based </a:t>
            </a:r>
            <a:r>
              <a:rPr lang="en-US" altLang="zh-CN" dirty="0" err="1"/>
              <a:t>kNN</a:t>
            </a:r>
            <a:r>
              <a:rPr lang="zh-CN" altLang="en-US" dirty="0"/>
              <a:t>很相似，差别在于：这里的</a:t>
            </a:r>
            <a:r>
              <a:rPr lang="en-US" altLang="zh-CN" dirty="0"/>
              <a:t>item</a:t>
            </a:r>
            <a:r>
              <a:rPr lang="zh-CN" altLang="en-US" dirty="0"/>
              <a:t>相似度是</a:t>
            </a:r>
            <a:r>
              <a:rPr lang="zh-CN" altLang="en-US" dirty="0">
                <a:solidFill>
                  <a:srgbClr val="0000FF"/>
                </a:solidFill>
              </a:rPr>
              <a:t>根据</a:t>
            </a:r>
            <a:r>
              <a:rPr lang="en-US" altLang="zh-CN" dirty="0">
                <a:solidFill>
                  <a:srgbClr val="0000FF"/>
                </a:solidFill>
              </a:rPr>
              <a:t>item</a:t>
            </a:r>
            <a:r>
              <a:rPr lang="zh-CN" altLang="en-US" dirty="0">
                <a:solidFill>
                  <a:srgbClr val="0000FF"/>
                </a:solidFill>
              </a:rPr>
              <a:t>的属性向量</a:t>
            </a:r>
            <a:r>
              <a:rPr lang="zh-CN" altLang="en-US" dirty="0"/>
              <a:t>计算得到，而</a:t>
            </a:r>
            <a:r>
              <a:rPr lang="en-US" altLang="zh-CN" dirty="0"/>
              <a:t>CF</a:t>
            </a:r>
            <a:r>
              <a:rPr lang="zh-CN" altLang="en-US" dirty="0"/>
              <a:t>中是根据</a:t>
            </a:r>
            <a:r>
              <a:rPr lang="zh-CN" altLang="en-US" dirty="0">
                <a:solidFill>
                  <a:srgbClr val="0000FF"/>
                </a:solidFill>
              </a:rPr>
              <a:t>所有用户对</a:t>
            </a:r>
            <a:r>
              <a:rPr lang="en-US" altLang="zh-CN" dirty="0">
                <a:solidFill>
                  <a:srgbClr val="0000FF"/>
                </a:solidFill>
              </a:rPr>
              <a:t>item</a:t>
            </a:r>
            <a:r>
              <a:rPr lang="zh-CN" altLang="en-US" dirty="0">
                <a:solidFill>
                  <a:srgbClr val="0000FF"/>
                </a:solidFill>
              </a:rPr>
              <a:t>的评分</a:t>
            </a:r>
            <a:r>
              <a:rPr lang="zh-CN" altLang="en-US" dirty="0"/>
              <a:t>计算得到。</a:t>
            </a:r>
            <a:endParaRPr lang="zh-CN" altLang="en-US" dirty="0"/>
          </a:p>
          <a:p>
            <a:pPr marL="639445" lvl="1" indent="-285750">
              <a:lnSpc>
                <a:spcPct val="150000"/>
              </a:lnSpc>
            </a:pPr>
            <a:r>
              <a:rPr lang="zh-CN" altLang="en-US" dirty="0"/>
              <a:t>对于这个方法，关键是：</a:t>
            </a:r>
            <a:r>
              <a:rPr lang="zh-CN" altLang="en-US" dirty="0">
                <a:solidFill>
                  <a:srgbClr val="0000FF"/>
                </a:solidFill>
              </a:rPr>
              <a:t>如何通过</a:t>
            </a:r>
            <a:r>
              <a:rPr lang="en-US" altLang="zh-CN" dirty="0">
                <a:solidFill>
                  <a:srgbClr val="0000FF"/>
                </a:solidFill>
              </a:rPr>
              <a:t>item</a:t>
            </a:r>
            <a:r>
              <a:rPr lang="zh-CN" altLang="en-US" dirty="0">
                <a:solidFill>
                  <a:srgbClr val="0000FF"/>
                </a:solidFill>
              </a:rPr>
              <a:t>的属性向量计算</a:t>
            </a:r>
            <a:r>
              <a:rPr lang="en-US" altLang="zh-CN" dirty="0">
                <a:solidFill>
                  <a:srgbClr val="0000FF"/>
                </a:solidFill>
              </a:rPr>
              <a:t>item</a:t>
            </a:r>
            <a:r>
              <a:rPr lang="zh-CN" altLang="en-US" dirty="0">
                <a:solidFill>
                  <a:srgbClr val="0000FF"/>
                </a:solidFill>
              </a:rPr>
              <a:t>之间的两两相似度</a:t>
            </a:r>
            <a:r>
              <a:rPr lang="zh-CN" altLang="en-US" dirty="0"/>
              <a:t>。对于结构化数据，相似度计算使用欧几里得距离；而如果使用向量空间模型来表示</a:t>
            </a:r>
            <a:r>
              <a:rPr lang="en-US" altLang="zh-CN" dirty="0"/>
              <a:t>item</a:t>
            </a:r>
            <a:r>
              <a:rPr lang="zh-CN" altLang="en-US" dirty="0"/>
              <a:t>的话，则相似度计算可以使用</a:t>
            </a:r>
            <a:r>
              <a:rPr lang="en-US" altLang="zh-CN" dirty="0"/>
              <a:t>cosine</a:t>
            </a:r>
            <a:r>
              <a:rPr lang="zh-CN" altLang="en-US" dirty="0"/>
              <a:t>。</a:t>
            </a:r>
            <a:endParaRPr lang="zh-CN" altLang="en-US" dirty="0"/>
          </a:p>
          <a:p>
            <a:pPr>
              <a:lnSpc>
                <a:spcPct val="150000"/>
              </a:lnSpc>
            </a:pPr>
            <a:endParaRPr lang="zh-CN" altLang="en-US" b="0" dirty="0"/>
          </a:p>
          <a:p>
            <a:pPr marL="0" indent="0">
              <a:lnSpc>
                <a:spcPct val="150000"/>
              </a:lnSpc>
              <a:buNone/>
            </a:pPr>
            <a:endParaRPr lang="zh-CN" altLang="en-US" dirty="0"/>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3.3.2</a:t>
            </a:r>
            <a:r>
              <a:rPr kumimoji="1" lang="zh-CN" altLang="en-US" b="0" dirty="0">
                <a:sym typeface="+mn-ea"/>
              </a:rPr>
              <a:t>、基于内容的推荐</a:t>
            </a:r>
            <a:r>
              <a:rPr kumimoji="1" lang="en-US" altLang="zh-CN" b="0" dirty="0">
                <a:sym typeface="+mn-ea"/>
              </a:rPr>
              <a:t>——</a:t>
            </a:r>
            <a:r>
              <a:rPr kumimoji="1" lang="zh-CN" altLang="en-US" b="0" dirty="0">
                <a:sym typeface="+mn-ea"/>
              </a:rPr>
              <a:t>算法步骤</a:t>
            </a:r>
            <a:endParaRPr kumimoji="1" lang="zh-CN" altLang="en-US" b="0" dirty="0">
              <a:sym typeface="+mn-ea"/>
            </a:endParaRPr>
          </a:p>
        </p:txBody>
      </p:sp>
      <p:sp>
        <p:nvSpPr>
          <p:cNvPr id="3" name="文本占位符 2"/>
          <p:cNvSpPr>
            <a:spLocks noGrp="1"/>
          </p:cNvSpPr>
          <p:nvPr>
            <p:ph type="body" idx="1"/>
          </p:nvPr>
        </p:nvSpPr>
        <p:spPr/>
        <p:txBody>
          <a:bodyPr>
            <a:normAutofit/>
          </a:bodyPr>
          <a:lstStyle/>
          <a:p>
            <a:pPr marL="0" indent="0">
              <a:lnSpc>
                <a:spcPct val="150000"/>
              </a:lnSpc>
              <a:buNone/>
            </a:pPr>
            <a:r>
              <a:rPr lang="en-US" altLang="zh-CN" sz="1800" b="1" dirty="0">
                <a:solidFill>
                  <a:srgbClr val="0000FF"/>
                </a:solidFill>
              </a:rPr>
              <a:t>2 Profile Learning</a:t>
            </a:r>
            <a:endParaRPr lang="en-US" altLang="zh-CN" sz="1800" b="1" dirty="0">
              <a:solidFill>
                <a:srgbClr val="0000FF"/>
              </a:solidFill>
            </a:endParaRPr>
          </a:p>
          <a:p>
            <a:pPr marL="342900" indent="-342900">
              <a:lnSpc>
                <a:spcPct val="150000"/>
              </a:lnSpc>
              <a:buFont typeface="+mj-lt"/>
              <a:buAutoNum type="alphaLcParenR" startAt="2"/>
            </a:pPr>
            <a:r>
              <a:rPr lang="zh-CN" altLang="en-US" sz="1800" u="sng" dirty="0"/>
              <a:t>决策树算法</a:t>
            </a:r>
            <a:r>
              <a:rPr lang="en-US" altLang="zh-CN" sz="1800" u="sng" dirty="0"/>
              <a:t>(Decision Tree, DT)</a:t>
            </a:r>
            <a:r>
              <a:rPr lang="zh-CN" altLang="en-US" sz="1800" u="sng" dirty="0"/>
              <a:t>；</a:t>
            </a:r>
            <a:endParaRPr lang="zh-CN" altLang="en-US" sz="1800" u="sng" dirty="0"/>
          </a:p>
          <a:p>
            <a:pPr marL="639445" lvl="1" indent="-285750">
              <a:lnSpc>
                <a:spcPct val="150000"/>
              </a:lnSpc>
            </a:pPr>
            <a:r>
              <a:rPr lang="zh-CN" altLang="en-US" dirty="0">
                <a:solidFill>
                  <a:srgbClr val="0000FF"/>
                </a:solidFill>
              </a:rPr>
              <a:t>适应性</a:t>
            </a:r>
            <a:r>
              <a:rPr lang="zh-CN" altLang="en-US" dirty="0"/>
              <a:t>：</a:t>
            </a:r>
            <a:r>
              <a:rPr lang="zh-CN" altLang="en-US" dirty="0"/>
              <a:t>当</a:t>
            </a:r>
            <a:r>
              <a:rPr lang="en-US" altLang="zh-CN" dirty="0"/>
              <a:t>item</a:t>
            </a:r>
            <a:r>
              <a:rPr lang="zh-CN" altLang="en-US" dirty="0"/>
              <a:t>的属性较少而且是结构化属性时，决策树一般会是个好的选择。这种情况下决策树可以产生简单直观、容易让人理解的结果。</a:t>
            </a:r>
            <a:endParaRPr lang="zh-CN" altLang="en-US" dirty="0"/>
          </a:p>
          <a:p>
            <a:pPr marL="639445" lvl="1" indent="-285750">
              <a:lnSpc>
                <a:spcPct val="150000"/>
              </a:lnSpc>
            </a:pPr>
            <a:r>
              <a:rPr lang="zh-CN" altLang="en-US" dirty="0">
                <a:solidFill>
                  <a:srgbClr val="0000FF"/>
                </a:solidFill>
              </a:rPr>
              <a:t>解释性</a:t>
            </a:r>
            <a:r>
              <a:rPr lang="zh-CN" altLang="en-US" dirty="0"/>
              <a:t>：</a:t>
            </a:r>
            <a:r>
              <a:rPr lang="zh-CN" altLang="en-US" dirty="0"/>
              <a:t>我们可以把决策树的决策过程展示给用户</a:t>
            </a:r>
            <a:r>
              <a:rPr lang="en-US" altLang="zh-CN" dirty="0"/>
              <a:t>u</a:t>
            </a:r>
            <a:r>
              <a:rPr lang="zh-CN" altLang="en-US" dirty="0"/>
              <a:t>，告诉他为什么这些</a:t>
            </a:r>
            <a:r>
              <a:rPr lang="en-US" altLang="zh-CN" dirty="0"/>
              <a:t>item</a:t>
            </a:r>
            <a:r>
              <a:rPr lang="zh-CN" altLang="en-US" dirty="0"/>
              <a:t>会被推荐。但是如果</a:t>
            </a:r>
            <a:r>
              <a:rPr lang="en-US" altLang="zh-CN" dirty="0"/>
              <a:t>item</a:t>
            </a:r>
            <a:r>
              <a:rPr lang="zh-CN" altLang="en-US" dirty="0"/>
              <a:t>的属性较多，且都来源于非结构化数据（如</a:t>
            </a:r>
            <a:r>
              <a:rPr lang="en-US" altLang="zh-CN" dirty="0"/>
              <a:t>item</a:t>
            </a:r>
            <a:r>
              <a:rPr lang="zh-CN" altLang="en-US" dirty="0"/>
              <a:t>是文章），那么决策树的效果可能并不会很好。</a:t>
            </a:r>
            <a:endParaRPr lang="zh-CN" altLang="en-US" dirty="0"/>
          </a:p>
          <a:p>
            <a:pPr>
              <a:lnSpc>
                <a:spcPct val="150000"/>
              </a:lnSpc>
            </a:pPr>
            <a:endParaRPr lang="zh-CN" altLang="en-US" b="0" dirty="0"/>
          </a:p>
          <a:p>
            <a:pPr marL="0" indent="0">
              <a:lnSpc>
                <a:spcPct val="150000"/>
              </a:lnSpc>
              <a:buNone/>
            </a:pPr>
            <a:endParaRPr lang="zh-CN" altLang="en-US" dirty="0"/>
          </a:p>
        </p:txBody>
      </p:sp>
      <p:pic>
        <p:nvPicPr>
          <p:cNvPr id="11" name="图片 10"/>
          <p:cNvPicPr>
            <a:picLocks noChangeAspect="1"/>
          </p:cNvPicPr>
          <p:nvPr/>
        </p:nvPicPr>
        <p:blipFill>
          <a:blip r:embed="rId1"/>
          <a:stretch>
            <a:fillRect/>
          </a:stretch>
        </p:blipFill>
        <p:spPr>
          <a:xfrm>
            <a:off x="5129480" y="3887118"/>
            <a:ext cx="5053612" cy="2577852"/>
          </a:xfrm>
          <a:prstGeom prst="rect">
            <a:avLst/>
          </a:prstGeom>
        </p:spPr>
      </p:pic>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3.3.2</a:t>
            </a:r>
            <a:r>
              <a:rPr kumimoji="1" lang="zh-CN" altLang="en-US" b="0" dirty="0">
                <a:sym typeface="+mn-ea"/>
              </a:rPr>
              <a:t>、基于内容的推荐</a:t>
            </a:r>
            <a:r>
              <a:rPr kumimoji="1" lang="en-US" altLang="zh-CN" b="0" dirty="0">
                <a:sym typeface="+mn-ea"/>
              </a:rPr>
              <a:t>——</a:t>
            </a:r>
            <a:r>
              <a:rPr kumimoji="1" lang="zh-CN" altLang="en-US" b="0" dirty="0">
                <a:sym typeface="+mn-ea"/>
              </a:rPr>
              <a:t>算法步骤</a:t>
            </a:r>
            <a:endParaRPr kumimoji="1" lang="zh-CN" altLang="en-US" b="0" dirty="0">
              <a:sym typeface="+mn-ea"/>
            </a:endParaRPr>
          </a:p>
        </p:txBody>
      </p:sp>
      <p:sp>
        <p:nvSpPr>
          <p:cNvPr id="3" name="文本占位符 2"/>
          <p:cNvSpPr>
            <a:spLocks noGrp="1"/>
          </p:cNvSpPr>
          <p:nvPr>
            <p:ph type="body" idx="1"/>
          </p:nvPr>
        </p:nvSpPr>
        <p:spPr/>
        <p:txBody>
          <a:bodyPr>
            <a:normAutofit/>
          </a:bodyPr>
          <a:lstStyle/>
          <a:p>
            <a:pPr marL="0" indent="0">
              <a:lnSpc>
                <a:spcPct val="150000"/>
              </a:lnSpc>
              <a:buNone/>
            </a:pPr>
            <a:r>
              <a:rPr lang="en-US" altLang="zh-CN" sz="1800" b="1" dirty="0">
                <a:solidFill>
                  <a:srgbClr val="0000FF"/>
                </a:solidFill>
              </a:rPr>
              <a:t>2 Profile Learning</a:t>
            </a:r>
            <a:endParaRPr lang="en-US" altLang="zh-CN" sz="1800" b="1" dirty="0">
              <a:solidFill>
                <a:srgbClr val="0000FF"/>
              </a:solidFill>
            </a:endParaRPr>
          </a:p>
          <a:p>
            <a:pPr marL="342900" indent="-342900">
              <a:lnSpc>
                <a:spcPct val="150000"/>
              </a:lnSpc>
              <a:buFont typeface="+mj-lt"/>
              <a:buAutoNum type="alphaLcParenR" startAt="3"/>
            </a:pPr>
            <a:r>
              <a:rPr lang="zh-CN" altLang="en-US" sz="1800" u="sng" dirty="0"/>
              <a:t>线性分类算法</a:t>
            </a:r>
            <a:r>
              <a:rPr lang="en-US" altLang="zh-CN" sz="1800" u="sng" dirty="0"/>
              <a:t>(Linear </a:t>
            </a:r>
            <a:r>
              <a:rPr lang="en-US" altLang="zh-CN" sz="1800" u="sng" dirty="0" err="1"/>
              <a:t>Classifer</a:t>
            </a:r>
            <a:r>
              <a:rPr lang="en-US" altLang="zh-CN" sz="1800" u="sng" dirty="0"/>
              <a:t>, LC)</a:t>
            </a:r>
            <a:r>
              <a:rPr lang="zh-CN" altLang="en-US" sz="1800" u="sng" dirty="0"/>
              <a:t>；</a:t>
            </a:r>
            <a:endParaRPr lang="zh-CN" altLang="en-US" sz="1800" u="sng" dirty="0"/>
          </a:p>
          <a:p>
            <a:pPr marL="639445" lvl="1" indent="-285750">
              <a:lnSpc>
                <a:spcPct val="150000"/>
              </a:lnSpc>
            </a:pPr>
            <a:r>
              <a:rPr lang="zh-CN" altLang="en-US" dirty="0"/>
              <a:t>对于我们这里的二类问题，线性分类器（</a:t>
            </a:r>
            <a:r>
              <a:rPr lang="en-US" altLang="zh-CN" dirty="0"/>
              <a:t>LC</a:t>
            </a:r>
            <a:r>
              <a:rPr lang="zh-CN" altLang="en-US" dirty="0"/>
              <a:t>）尝试在高维空间找一个平面，使得这个平面尽量分开两类点。也就是说，一类点尽可能在平面的某一边，而另一类点尽可能在平面的另一边。</a:t>
            </a:r>
            <a:endParaRPr lang="en-US" altLang="zh-CN" dirty="0"/>
          </a:p>
          <a:p>
            <a:pPr marL="639445" lvl="1" indent="-285750">
              <a:lnSpc>
                <a:spcPct val="150000"/>
              </a:lnSpc>
            </a:pPr>
            <a:endParaRPr lang="zh-CN" altLang="en-US" dirty="0"/>
          </a:p>
          <a:p>
            <a:pPr marL="342900" indent="-342900">
              <a:lnSpc>
                <a:spcPct val="150000"/>
              </a:lnSpc>
              <a:buFont typeface="+mj-lt"/>
              <a:buAutoNum type="alphaLcParenR" startAt="3"/>
            </a:pPr>
            <a:r>
              <a:rPr lang="zh-CN" altLang="en-US" sz="1800" u="sng" dirty="0"/>
              <a:t>朴素贝叶斯算法</a:t>
            </a:r>
            <a:r>
              <a:rPr lang="en-US" altLang="zh-CN" sz="1800" u="sng" dirty="0"/>
              <a:t>(Naive Bayes, NB)</a:t>
            </a:r>
            <a:r>
              <a:rPr lang="zh-CN" altLang="en-US" sz="1800" u="sng" dirty="0"/>
              <a:t>；</a:t>
            </a:r>
            <a:endParaRPr lang="zh-CN" altLang="en-US" sz="1800" u="sng" dirty="0"/>
          </a:p>
          <a:p>
            <a:pPr marL="639445" lvl="1" indent="-285750">
              <a:lnSpc>
                <a:spcPct val="150000"/>
              </a:lnSpc>
            </a:pPr>
            <a:r>
              <a:rPr lang="en-US" altLang="zh-CN" dirty="0"/>
              <a:t>NB</a:t>
            </a:r>
            <a:r>
              <a:rPr lang="zh-CN" altLang="en-US" dirty="0"/>
              <a:t>经常被用来做文本分类，它假设在给定一篇文章的类别后，其中各个词出现的概率相互独立。</a:t>
            </a:r>
            <a:endParaRPr lang="zh-CN" altLang="en-US" dirty="0"/>
          </a:p>
          <a:p>
            <a:pPr marL="639445" lvl="1" indent="-285750">
              <a:lnSpc>
                <a:spcPct val="150000"/>
              </a:lnSpc>
            </a:pPr>
            <a:r>
              <a:rPr lang="zh-CN" altLang="en-US" dirty="0"/>
              <a:t>我们现在的</a:t>
            </a:r>
            <a:r>
              <a:rPr lang="en-US" altLang="zh-CN" dirty="0"/>
              <a:t>profile learning</a:t>
            </a:r>
            <a:r>
              <a:rPr lang="zh-CN" altLang="en-US" dirty="0"/>
              <a:t>问题中包括两个类别：用户</a:t>
            </a:r>
            <a:r>
              <a:rPr lang="en-US" altLang="zh-CN" dirty="0"/>
              <a:t>u</a:t>
            </a:r>
            <a:r>
              <a:rPr lang="zh-CN" altLang="en-US" dirty="0"/>
              <a:t>喜欢的</a:t>
            </a:r>
            <a:r>
              <a:rPr lang="en-US" altLang="zh-CN" dirty="0"/>
              <a:t>item</a:t>
            </a:r>
            <a:r>
              <a:rPr lang="zh-CN" altLang="en-US" dirty="0"/>
              <a:t>，以及他不喜欢的</a:t>
            </a:r>
            <a:r>
              <a:rPr lang="en-US" altLang="zh-CN" dirty="0"/>
              <a:t>item</a:t>
            </a:r>
            <a:r>
              <a:rPr lang="zh-CN" altLang="en-US" dirty="0"/>
              <a:t>。在给定一个</a:t>
            </a:r>
            <a:r>
              <a:rPr lang="en-US" altLang="zh-CN" dirty="0"/>
              <a:t>item</a:t>
            </a:r>
            <a:r>
              <a:rPr lang="zh-CN" altLang="en-US" dirty="0"/>
              <a:t>的类别后，其各个属性的取值概率互相独立。我们可以利用用户</a:t>
            </a:r>
            <a:r>
              <a:rPr lang="en-US" altLang="zh-CN" dirty="0"/>
              <a:t>u</a:t>
            </a:r>
            <a:r>
              <a:rPr lang="zh-CN" altLang="en-US" dirty="0"/>
              <a:t>的历史喜好数据训练</a:t>
            </a:r>
            <a:r>
              <a:rPr lang="en-US" altLang="zh-CN" dirty="0"/>
              <a:t>NB</a:t>
            </a:r>
            <a:r>
              <a:rPr lang="zh-CN" altLang="en-US" dirty="0"/>
              <a:t>，之后再用训练好的</a:t>
            </a:r>
            <a:r>
              <a:rPr lang="en-US" altLang="zh-CN" dirty="0"/>
              <a:t>NB</a:t>
            </a:r>
            <a:r>
              <a:rPr lang="zh-CN" altLang="en-US" dirty="0"/>
              <a:t>对给定的</a:t>
            </a:r>
            <a:r>
              <a:rPr lang="en-US" altLang="zh-CN" dirty="0"/>
              <a:t>item</a:t>
            </a:r>
            <a:r>
              <a:rPr lang="zh-CN" altLang="en-US" dirty="0"/>
              <a:t>做分类。</a:t>
            </a:r>
            <a:endParaRPr lang="zh-CN" altLang="en-US" dirty="0"/>
          </a:p>
          <a:p>
            <a:pPr>
              <a:lnSpc>
                <a:spcPct val="150000"/>
              </a:lnSpc>
            </a:pPr>
            <a:endParaRPr lang="zh-CN" altLang="en-US" b="0" dirty="0"/>
          </a:p>
          <a:p>
            <a:pPr marL="0" indent="0">
              <a:lnSpc>
                <a:spcPct val="150000"/>
              </a:lnSpc>
              <a:buNone/>
            </a:pPr>
            <a:endParaRPr lang="zh-CN" altLang="en-US" dirty="0"/>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3.3.2</a:t>
            </a:r>
            <a:r>
              <a:rPr kumimoji="1" lang="zh-CN" altLang="en-US" b="0" dirty="0">
                <a:sym typeface="+mn-ea"/>
              </a:rPr>
              <a:t>、基于内容的推荐</a:t>
            </a:r>
            <a:r>
              <a:rPr kumimoji="1" lang="en-US" altLang="zh-CN" b="0" dirty="0">
                <a:sym typeface="+mn-ea"/>
              </a:rPr>
              <a:t>——</a:t>
            </a:r>
            <a:r>
              <a:rPr kumimoji="1" lang="zh-CN" altLang="en-US" b="0" dirty="0">
                <a:sym typeface="+mn-ea"/>
              </a:rPr>
              <a:t>算法步骤</a:t>
            </a:r>
            <a:endParaRPr kumimoji="1" lang="zh-CN" altLang="en-US" b="0" dirty="0">
              <a:sym typeface="+mn-ea"/>
            </a:endParaRPr>
          </a:p>
        </p:txBody>
      </p:sp>
      <p:sp>
        <p:nvSpPr>
          <p:cNvPr id="3" name="文本占位符 2"/>
          <p:cNvSpPr>
            <a:spLocks noGrp="1"/>
          </p:cNvSpPr>
          <p:nvPr>
            <p:ph type="body" idx="1"/>
          </p:nvPr>
        </p:nvSpPr>
        <p:spPr>
          <a:xfrm>
            <a:off x="609600" y="1155033"/>
            <a:ext cx="6780415" cy="5309937"/>
          </a:xfrm>
        </p:spPr>
        <p:txBody>
          <a:bodyPr>
            <a:normAutofit/>
          </a:bodyPr>
          <a:lstStyle/>
          <a:p>
            <a:pPr marL="0" indent="0">
              <a:lnSpc>
                <a:spcPct val="150000"/>
              </a:lnSpc>
              <a:buNone/>
            </a:pPr>
            <a:r>
              <a:rPr lang="en-US" altLang="zh-CN" sz="1800" b="1" dirty="0">
                <a:solidFill>
                  <a:srgbClr val="0000FF"/>
                </a:solidFill>
              </a:rPr>
              <a:t>3 Recommendation generation</a:t>
            </a:r>
            <a:endParaRPr lang="en-US" altLang="zh-CN" sz="1800" b="1" dirty="0">
              <a:solidFill>
                <a:srgbClr val="0000FF"/>
              </a:solidFill>
            </a:endParaRPr>
          </a:p>
          <a:p>
            <a:pPr>
              <a:lnSpc>
                <a:spcPct val="150000"/>
              </a:lnSpc>
            </a:pPr>
            <a:r>
              <a:rPr lang="zh-CN" altLang="en-US" sz="1800" dirty="0"/>
              <a:t>如果上一步</a:t>
            </a:r>
            <a:r>
              <a:rPr lang="en-US" altLang="zh-CN" sz="1800" dirty="0"/>
              <a:t>Profile Learning</a:t>
            </a:r>
            <a:r>
              <a:rPr lang="zh-CN" altLang="en-US" sz="1800" dirty="0"/>
              <a:t>中使用的是分类模型（如</a:t>
            </a:r>
            <a:r>
              <a:rPr lang="en-US" altLang="zh-CN" sz="1800" dirty="0"/>
              <a:t>DT</a:t>
            </a:r>
            <a:r>
              <a:rPr lang="zh-CN" altLang="en-US" sz="1800" dirty="0"/>
              <a:t>、</a:t>
            </a:r>
            <a:r>
              <a:rPr lang="en-US" altLang="zh-CN" sz="1800" dirty="0"/>
              <a:t>LC</a:t>
            </a:r>
            <a:r>
              <a:rPr lang="zh-CN" altLang="en-US" sz="1800" dirty="0"/>
              <a:t>和</a:t>
            </a:r>
            <a:r>
              <a:rPr lang="en-US" altLang="zh-CN" sz="1800" dirty="0"/>
              <a:t>NB</a:t>
            </a:r>
            <a:r>
              <a:rPr lang="zh-CN" altLang="en-US" sz="1800" dirty="0"/>
              <a:t>），那么我们只要把模型预测的用户最可能感兴趣的</a:t>
            </a:r>
            <a:r>
              <a:rPr lang="en-US" altLang="zh-CN" sz="1800" dirty="0"/>
              <a:t>n</a:t>
            </a:r>
            <a:r>
              <a:rPr lang="zh-CN" altLang="en-US" sz="1800" dirty="0"/>
              <a:t>个</a:t>
            </a:r>
            <a:r>
              <a:rPr lang="en-US" altLang="zh-CN" sz="1800" dirty="0"/>
              <a:t>item</a:t>
            </a:r>
            <a:r>
              <a:rPr lang="zh-CN" altLang="en-US" sz="1800" dirty="0"/>
              <a:t>作为推荐返回给用户即可。</a:t>
            </a:r>
            <a:endParaRPr lang="zh-CN" altLang="en-US" sz="1800" dirty="0"/>
          </a:p>
          <a:p>
            <a:pPr>
              <a:lnSpc>
                <a:spcPct val="150000"/>
              </a:lnSpc>
            </a:pPr>
            <a:r>
              <a:rPr lang="zh-CN" altLang="en-US" sz="1800" dirty="0"/>
              <a:t>如果</a:t>
            </a:r>
            <a:r>
              <a:rPr lang="en-US" altLang="zh-CN" sz="1800" dirty="0"/>
              <a:t>Profile Learning</a:t>
            </a:r>
            <a:r>
              <a:rPr lang="zh-CN" altLang="en-US" sz="1800" dirty="0"/>
              <a:t>中使用的直接学习用户属性的方法，那么我们只要把与用户属性最相关的</a:t>
            </a:r>
            <a:r>
              <a:rPr lang="en-US" altLang="zh-CN" sz="1800" dirty="0"/>
              <a:t>n</a:t>
            </a:r>
            <a:r>
              <a:rPr lang="zh-CN" altLang="en-US" sz="1800" dirty="0"/>
              <a:t>个</a:t>
            </a:r>
            <a:r>
              <a:rPr lang="en-US" altLang="zh-CN" sz="1800" dirty="0"/>
              <a:t>item</a:t>
            </a:r>
            <a:r>
              <a:rPr lang="zh-CN" altLang="en-US" sz="1800" dirty="0"/>
              <a:t>作为推荐返回给用户即可。其中的用户属性与</a:t>
            </a:r>
            <a:r>
              <a:rPr lang="en-US" altLang="zh-CN" sz="1800" dirty="0"/>
              <a:t>item</a:t>
            </a:r>
            <a:r>
              <a:rPr lang="zh-CN" altLang="en-US" sz="1800" dirty="0"/>
              <a:t>属性的相关性可以使用如</a:t>
            </a:r>
            <a:r>
              <a:rPr lang="en-US" altLang="zh-CN" sz="1800" dirty="0"/>
              <a:t>cosine</a:t>
            </a:r>
            <a:r>
              <a:rPr lang="zh-CN" altLang="en-US" sz="1800" dirty="0"/>
              <a:t>等相似度度量获得。</a:t>
            </a:r>
            <a:endParaRPr lang="zh-CN" altLang="en-US" sz="1800" dirty="0"/>
          </a:p>
          <a:p>
            <a:pPr>
              <a:lnSpc>
                <a:spcPct val="150000"/>
              </a:lnSpc>
            </a:pPr>
            <a:endParaRPr lang="zh-CN" altLang="en-US" b="0" dirty="0"/>
          </a:p>
          <a:p>
            <a:pPr marL="0" indent="0">
              <a:lnSpc>
                <a:spcPct val="150000"/>
              </a:lnSpc>
              <a:buNone/>
            </a:pPr>
            <a:endParaRPr lang="zh-CN" altLang="en-US" dirty="0"/>
          </a:p>
        </p:txBody>
      </p:sp>
      <p:pic>
        <p:nvPicPr>
          <p:cNvPr id="4" name="图片 3"/>
          <p:cNvPicPr>
            <a:picLocks noChangeAspect="1"/>
          </p:cNvPicPr>
          <p:nvPr/>
        </p:nvPicPr>
        <p:blipFill>
          <a:blip r:embed="rId1"/>
          <a:stretch>
            <a:fillRect/>
          </a:stretch>
        </p:blipFill>
        <p:spPr>
          <a:xfrm>
            <a:off x="8105816" y="1781192"/>
            <a:ext cx="3428571" cy="4409524"/>
          </a:xfrm>
          <a:prstGeom prst="rect">
            <a:avLst/>
          </a:prstGeom>
        </p:spPr>
      </p:pic>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3.3.2</a:t>
            </a:r>
            <a:r>
              <a:rPr kumimoji="1" lang="zh-CN" altLang="en-US" b="0" dirty="0">
                <a:sym typeface="+mn-ea"/>
              </a:rPr>
              <a:t>、基于内容的推荐</a:t>
            </a:r>
            <a:r>
              <a:rPr kumimoji="1" lang="en-US" altLang="zh-CN" b="0" dirty="0">
                <a:sym typeface="+mn-ea"/>
              </a:rPr>
              <a:t>——</a:t>
            </a:r>
            <a:r>
              <a:rPr kumimoji="1" lang="zh-CN" altLang="en-US" b="0" dirty="0">
                <a:sym typeface="+mn-ea"/>
              </a:rPr>
              <a:t>算法特点</a:t>
            </a:r>
            <a:endParaRPr kumimoji="1" lang="zh-CN" altLang="en-US" b="0" dirty="0">
              <a:sym typeface="+mn-ea"/>
            </a:endParaRPr>
          </a:p>
        </p:txBody>
      </p:sp>
      <p:sp>
        <p:nvSpPr>
          <p:cNvPr id="3" name="文本占位符 2"/>
          <p:cNvSpPr>
            <a:spLocks noGrp="1"/>
          </p:cNvSpPr>
          <p:nvPr>
            <p:ph type="body" idx="1"/>
          </p:nvPr>
        </p:nvSpPr>
        <p:spPr/>
        <p:txBody>
          <a:bodyPr>
            <a:normAutofit/>
          </a:bodyPr>
          <a:lstStyle/>
          <a:p>
            <a:pPr marL="0" indent="0" algn="just">
              <a:lnSpc>
                <a:spcPct val="150000"/>
              </a:lnSpc>
              <a:buNone/>
            </a:pPr>
            <a:r>
              <a:rPr lang="zh-CN" altLang="en-US" sz="1800" b="1" dirty="0"/>
              <a:t>基于内容的推荐</a:t>
            </a:r>
            <a:r>
              <a:rPr lang="zh-CN" altLang="en-US" sz="1800" b="1" dirty="0"/>
              <a:t>优点：</a:t>
            </a:r>
            <a:endParaRPr lang="zh-CN" altLang="en-US" sz="1800" b="1" dirty="0"/>
          </a:p>
          <a:p>
            <a:pPr marL="0" indent="0" algn="just">
              <a:lnSpc>
                <a:spcPct val="150000"/>
              </a:lnSpc>
              <a:buNone/>
            </a:pPr>
            <a:r>
              <a:rPr lang="en-US" altLang="zh-CN" sz="1800" dirty="0">
                <a:solidFill>
                  <a:srgbClr val="0000FF"/>
                </a:solidFill>
              </a:rPr>
              <a:t>1</a:t>
            </a:r>
            <a:r>
              <a:rPr lang="zh-CN" altLang="en-US" sz="1800" dirty="0">
                <a:solidFill>
                  <a:srgbClr val="0000FF"/>
                </a:solidFill>
              </a:rPr>
              <a:t>）</a:t>
            </a:r>
            <a:r>
              <a:rPr lang="zh-CN" altLang="en-US" sz="1800" dirty="0">
                <a:solidFill>
                  <a:srgbClr val="0000FF"/>
                </a:solidFill>
              </a:rPr>
              <a:t>用户之间的独立性</a:t>
            </a:r>
            <a:r>
              <a:rPr lang="zh-CN" altLang="en-US" sz="1800" dirty="0"/>
              <a:t>（</a:t>
            </a:r>
            <a:r>
              <a:rPr lang="en-US" altLang="zh-CN" sz="1800" dirty="0"/>
              <a:t>User Independence</a:t>
            </a:r>
            <a:r>
              <a:rPr lang="zh-CN" altLang="en-US" sz="1800" dirty="0"/>
              <a:t>）：既然每个用户的</a:t>
            </a:r>
            <a:r>
              <a:rPr lang="en-US" altLang="zh-CN" sz="1800" dirty="0"/>
              <a:t>profile</a:t>
            </a:r>
            <a:r>
              <a:rPr lang="zh-CN" altLang="en-US" sz="1800" dirty="0"/>
              <a:t>都是依据他本身对</a:t>
            </a:r>
            <a:r>
              <a:rPr lang="en-US" altLang="zh-CN" sz="1800" dirty="0"/>
              <a:t>item</a:t>
            </a:r>
            <a:r>
              <a:rPr lang="zh-CN" altLang="en-US" sz="1800" dirty="0"/>
              <a:t>的喜好获得的，自然就与他人的行为无关。而</a:t>
            </a:r>
            <a:r>
              <a:rPr lang="en-US" altLang="zh-CN" sz="1800" dirty="0"/>
              <a:t>CF</a:t>
            </a:r>
            <a:r>
              <a:rPr lang="zh-CN" altLang="en-US" sz="1800" dirty="0"/>
              <a:t>刚好相反，</a:t>
            </a:r>
            <a:r>
              <a:rPr lang="en-US" altLang="zh-CN" sz="1800" dirty="0"/>
              <a:t>CF</a:t>
            </a:r>
            <a:r>
              <a:rPr lang="zh-CN" altLang="en-US" sz="1800" dirty="0"/>
              <a:t>需要利用很多其他人的数据。</a:t>
            </a:r>
            <a:endParaRPr lang="zh-CN" altLang="en-US" sz="1800" dirty="0"/>
          </a:p>
          <a:p>
            <a:pPr marL="0" indent="0" algn="just">
              <a:lnSpc>
                <a:spcPct val="150000"/>
              </a:lnSpc>
              <a:buNone/>
            </a:pPr>
            <a:r>
              <a:rPr lang="en-US" altLang="zh-CN" sz="1800" dirty="0">
                <a:solidFill>
                  <a:srgbClr val="0000FF"/>
                </a:solidFill>
              </a:rPr>
              <a:t>2</a:t>
            </a:r>
            <a:r>
              <a:rPr lang="zh-CN" altLang="en-US" sz="1800" dirty="0">
                <a:solidFill>
                  <a:srgbClr val="0000FF"/>
                </a:solidFill>
              </a:rPr>
              <a:t>）</a:t>
            </a:r>
            <a:r>
              <a:rPr lang="zh-CN" altLang="en-US" sz="1800" dirty="0">
                <a:solidFill>
                  <a:srgbClr val="0000FF"/>
                </a:solidFill>
              </a:rPr>
              <a:t>好的可解释性</a:t>
            </a:r>
            <a:r>
              <a:rPr lang="zh-CN" altLang="en-US" sz="1800" dirty="0"/>
              <a:t>（</a:t>
            </a:r>
            <a:r>
              <a:rPr lang="en-US" altLang="zh-CN" sz="1800" dirty="0"/>
              <a:t>Transparency</a:t>
            </a:r>
            <a:r>
              <a:rPr lang="zh-CN" altLang="en-US" sz="1800" dirty="0"/>
              <a:t>）：如果需要向用户解释为什么推荐了这些产品给他，你只要告诉他这些产品有某些属性跟你的品味很匹配等等。</a:t>
            </a:r>
            <a:endParaRPr lang="zh-CN" altLang="en-US" sz="1800" dirty="0"/>
          </a:p>
          <a:p>
            <a:pPr marL="0" indent="0" algn="just">
              <a:lnSpc>
                <a:spcPct val="150000"/>
              </a:lnSpc>
              <a:buNone/>
            </a:pPr>
            <a:r>
              <a:rPr lang="en-US" altLang="zh-CN" sz="1800" dirty="0">
                <a:solidFill>
                  <a:srgbClr val="0000FF"/>
                </a:solidFill>
              </a:rPr>
              <a:t>3</a:t>
            </a:r>
            <a:r>
              <a:rPr lang="zh-CN" altLang="en-US" sz="1800" dirty="0">
                <a:solidFill>
                  <a:srgbClr val="0000FF"/>
                </a:solidFill>
              </a:rPr>
              <a:t>）新的</a:t>
            </a:r>
            <a:r>
              <a:rPr lang="en-US" altLang="zh-CN" sz="1800" dirty="0">
                <a:solidFill>
                  <a:srgbClr val="0000FF"/>
                </a:solidFill>
              </a:rPr>
              <a:t>item</a:t>
            </a:r>
            <a:r>
              <a:rPr lang="zh-CN" altLang="en-US" sz="1800" dirty="0">
                <a:solidFill>
                  <a:srgbClr val="0000FF"/>
                </a:solidFill>
              </a:rPr>
              <a:t>可以立刻得到推荐</a:t>
            </a:r>
            <a:r>
              <a:rPr lang="zh-CN" altLang="en-US" sz="1800" dirty="0"/>
              <a:t>（</a:t>
            </a:r>
            <a:r>
              <a:rPr lang="en-US" altLang="zh-CN" sz="1800" dirty="0"/>
              <a:t>New Item Problem</a:t>
            </a:r>
            <a:r>
              <a:rPr lang="zh-CN" altLang="en-US" sz="1800" dirty="0"/>
              <a:t>）：只要一个新</a:t>
            </a:r>
            <a:r>
              <a:rPr lang="en-US" altLang="zh-CN" sz="1800" dirty="0"/>
              <a:t>item</a:t>
            </a:r>
            <a:r>
              <a:rPr lang="zh-CN" altLang="en-US" sz="1800" dirty="0"/>
              <a:t>加进</a:t>
            </a:r>
            <a:r>
              <a:rPr lang="en-US" altLang="zh-CN" sz="1800" dirty="0"/>
              <a:t>item</a:t>
            </a:r>
            <a:r>
              <a:rPr lang="zh-CN" altLang="en-US" sz="1800" dirty="0"/>
              <a:t>库，它就马上可以被推荐，被推荐的机会和老的</a:t>
            </a:r>
            <a:r>
              <a:rPr lang="en-US" altLang="zh-CN" sz="1800" dirty="0"/>
              <a:t>item</a:t>
            </a:r>
            <a:r>
              <a:rPr lang="zh-CN" altLang="en-US" sz="1800" dirty="0"/>
              <a:t>是一致的。而</a:t>
            </a:r>
            <a:r>
              <a:rPr lang="en-US" altLang="zh-CN" sz="1800" dirty="0"/>
              <a:t>CF</a:t>
            </a:r>
            <a:r>
              <a:rPr lang="zh-CN" altLang="en-US" sz="1800" dirty="0"/>
              <a:t>对于新</a:t>
            </a:r>
            <a:r>
              <a:rPr lang="en-US" altLang="zh-CN" sz="1800" dirty="0"/>
              <a:t>item</a:t>
            </a:r>
            <a:r>
              <a:rPr lang="zh-CN" altLang="en-US" sz="1800" dirty="0"/>
              <a:t>比较无奈，只有新</a:t>
            </a:r>
            <a:r>
              <a:rPr lang="en-US" altLang="zh-CN" sz="1800" dirty="0"/>
              <a:t>item</a:t>
            </a:r>
            <a:r>
              <a:rPr lang="zh-CN" altLang="en-US" sz="1800" dirty="0"/>
              <a:t>积攒了一定的用户交互之后</a:t>
            </a:r>
            <a:r>
              <a:rPr lang="zh-CN" altLang="en-US" sz="1800" dirty="0"/>
              <a:t>（或打过分），它才可能被推荐给其他用户。</a:t>
            </a:r>
            <a:endParaRPr lang="zh-CN" altLang="en-US" b="0" dirty="0"/>
          </a:p>
          <a:p>
            <a:pPr marL="0" indent="0" algn="just">
              <a:lnSpc>
                <a:spcPct val="150000"/>
              </a:lnSpc>
              <a:buNone/>
            </a:pPr>
            <a:endParaRPr lang="zh-CN" altLang="en-US" dirty="0"/>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50000"/>
              </a:lnSpc>
            </a:pPr>
            <a:r>
              <a:rPr kumimoji="1" lang="en-US" altLang="zh-CN" b="0" dirty="0" smtClean="0">
                <a:sym typeface="+mn-ea"/>
              </a:rPr>
              <a:t>3.1.1</a:t>
            </a:r>
            <a:r>
              <a:rPr kumimoji="1" lang="zh-CN" altLang="en-US" b="0" dirty="0">
                <a:sym typeface="+mn-ea"/>
              </a:rPr>
              <a:t>、推荐算法的分类</a:t>
            </a:r>
            <a:endParaRPr kumimoji="1" lang="zh-CN" altLang="en-US" b="0" dirty="0">
              <a:sym typeface="+mn-ea"/>
            </a:endParaRPr>
          </a:p>
        </p:txBody>
      </p:sp>
      <p:sp>
        <p:nvSpPr>
          <p:cNvPr id="3" name="文本占位符 2"/>
          <p:cNvSpPr>
            <a:spLocks noGrp="1"/>
          </p:cNvSpPr>
          <p:nvPr>
            <p:ph type="body" idx="1"/>
          </p:nvPr>
        </p:nvSpPr>
        <p:spPr/>
        <p:txBody>
          <a:bodyPr>
            <a:normAutofit/>
          </a:bodyPr>
          <a:lstStyle/>
          <a:p>
            <a:pPr marL="0" indent="0">
              <a:lnSpc>
                <a:spcPct val="150000"/>
              </a:lnSpc>
              <a:buNone/>
            </a:pPr>
            <a:r>
              <a:rPr lang="zh-CN" altLang="en-US" dirty="0"/>
              <a:t>推荐算法可以根据不同的标准，进行不同的分类：</a:t>
            </a:r>
            <a:endParaRPr lang="zh-CN" altLang="en-US" b="0" dirty="0"/>
          </a:p>
          <a:p>
            <a:pPr>
              <a:lnSpc>
                <a:spcPct val="150000"/>
              </a:lnSpc>
            </a:pPr>
            <a:r>
              <a:rPr lang="zh-CN" altLang="en-US" sz="1800" dirty="0"/>
              <a:t>按照</a:t>
            </a:r>
            <a:r>
              <a:rPr lang="zh-CN" altLang="en-US" sz="1800" dirty="0">
                <a:solidFill>
                  <a:srgbClr val="0000FF"/>
                </a:solidFill>
              </a:rPr>
              <a:t>是否可以给用户提供个性化推荐</a:t>
            </a:r>
            <a:r>
              <a:rPr lang="zh-CN" altLang="en-US" sz="1800" dirty="0"/>
              <a:t>，可以分为：非个性化推荐算法、个性化推荐算法。</a:t>
            </a:r>
            <a:endParaRPr lang="zh-CN" altLang="en-US" sz="1800" dirty="0"/>
          </a:p>
          <a:p>
            <a:pPr>
              <a:lnSpc>
                <a:spcPct val="150000"/>
              </a:lnSpc>
            </a:pPr>
            <a:r>
              <a:rPr lang="en-US" altLang="zh-CN" sz="1800" dirty="0"/>
              <a:t>1</a:t>
            </a:r>
            <a:r>
              <a:rPr lang="zh-CN" altLang="en-US" sz="1800" dirty="0"/>
              <a:t>）非个性化推荐算法的主要代表：基于流行度的推荐算法，该类算法给所有用户的推荐是无差别的；</a:t>
            </a:r>
            <a:endParaRPr lang="zh-CN" altLang="en-US" sz="1800" dirty="0"/>
          </a:p>
          <a:p>
            <a:pPr>
              <a:lnSpc>
                <a:spcPct val="150000"/>
              </a:lnSpc>
            </a:pPr>
            <a:r>
              <a:rPr lang="en-US" altLang="zh-CN" sz="1800" dirty="0"/>
              <a:t>2</a:t>
            </a:r>
            <a:r>
              <a:rPr lang="zh-CN" altLang="en-US" sz="1800" dirty="0"/>
              <a:t>）个性化推荐算法是推荐算法的主流算法，可以根据不同的用户喜好推荐不同的物品。</a:t>
            </a:r>
            <a:endParaRPr lang="zh-CN" altLang="en-US" sz="1800" dirty="0"/>
          </a:p>
          <a:p>
            <a:pPr>
              <a:lnSpc>
                <a:spcPct val="150000"/>
              </a:lnSpc>
            </a:pPr>
            <a:endParaRPr lang="zh-CN" altLang="en-US" sz="1800" dirty="0"/>
          </a:p>
        </p:txBody>
      </p:sp>
      <p:pic>
        <p:nvPicPr>
          <p:cNvPr id="4" name="图片 3"/>
          <p:cNvPicPr>
            <a:picLocks noChangeAspect="1"/>
          </p:cNvPicPr>
          <p:nvPr/>
        </p:nvPicPr>
        <p:blipFill>
          <a:blip r:embed="rId1"/>
          <a:stretch>
            <a:fillRect/>
          </a:stretch>
        </p:blipFill>
        <p:spPr>
          <a:xfrm>
            <a:off x="1950499" y="3429000"/>
            <a:ext cx="7542857" cy="2085714"/>
          </a:xfrm>
          <a:prstGeom prst="rect">
            <a:avLst/>
          </a:prstGeom>
        </p:spPr>
      </p:pic>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3.3.2</a:t>
            </a:r>
            <a:r>
              <a:rPr kumimoji="1" lang="zh-CN" altLang="en-US" b="0" dirty="0">
                <a:sym typeface="+mn-ea"/>
              </a:rPr>
              <a:t>、基于内容的推荐</a:t>
            </a:r>
            <a:r>
              <a:rPr kumimoji="1" lang="en-US" altLang="zh-CN" b="0" dirty="0">
                <a:sym typeface="+mn-ea"/>
              </a:rPr>
              <a:t>——</a:t>
            </a:r>
            <a:r>
              <a:rPr kumimoji="1" lang="zh-CN" altLang="en-US" b="0" dirty="0">
                <a:sym typeface="+mn-ea"/>
              </a:rPr>
              <a:t>算法特点</a:t>
            </a:r>
            <a:endParaRPr kumimoji="1" lang="zh-CN" altLang="en-US" b="0" dirty="0">
              <a:sym typeface="+mn-ea"/>
            </a:endParaRPr>
          </a:p>
        </p:txBody>
      </p:sp>
      <p:sp>
        <p:nvSpPr>
          <p:cNvPr id="3" name="文本占位符 2"/>
          <p:cNvSpPr>
            <a:spLocks noGrp="1"/>
          </p:cNvSpPr>
          <p:nvPr>
            <p:ph type="body" idx="1"/>
          </p:nvPr>
        </p:nvSpPr>
        <p:spPr/>
        <p:txBody>
          <a:bodyPr>
            <a:normAutofit lnSpcReduction="10000"/>
          </a:bodyPr>
          <a:lstStyle/>
          <a:p>
            <a:pPr marL="0" indent="0" eaLnBrk="1" fontAlgn="auto" hangingPunct="1">
              <a:lnSpc>
                <a:spcPct val="150000"/>
              </a:lnSpc>
              <a:spcAft>
                <a:spcPts val="600"/>
              </a:spcAft>
              <a:buNone/>
            </a:pPr>
            <a:r>
              <a:rPr lang="zh-CN" altLang="en-US" sz="1800" b="1" dirty="0"/>
              <a:t>基于内容的推荐</a:t>
            </a:r>
            <a:r>
              <a:rPr lang="zh-CN" altLang="en-US" sz="1800" b="1" dirty="0"/>
              <a:t>缺点：</a:t>
            </a:r>
            <a:endParaRPr lang="zh-CN" altLang="en-US" sz="1800" b="1" dirty="0"/>
          </a:p>
          <a:p>
            <a:pPr marL="0" indent="0" eaLnBrk="1" fontAlgn="auto" hangingPunct="1">
              <a:lnSpc>
                <a:spcPct val="150000"/>
              </a:lnSpc>
              <a:spcAft>
                <a:spcPts val="600"/>
              </a:spcAft>
              <a:buNone/>
            </a:pPr>
            <a:r>
              <a:rPr lang="en-US" altLang="zh-CN" sz="1800" dirty="0">
                <a:solidFill>
                  <a:srgbClr val="0000FF"/>
                </a:solidFill>
              </a:rPr>
              <a:t>item</a:t>
            </a:r>
            <a:r>
              <a:rPr lang="zh-CN" altLang="en-US" sz="1800" dirty="0">
                <a:solidFill>
                  <a:srgbClr val="0000FF"/>
                </a:solidFill>
              </a:rPr>
              <a:t>的特征抽取一般很难</a:t>
            </a:r>
            <a:r>
              <a:rPr lang="zh-CN" altLang="en-US" sz="1800" dirty="0"/>
              <a:t>（</a:t>
            </a:r>
            <a:r>
              <a:rPr lang="en-US" altLang="zh-CN" sz="1800" dirty="0"/>
              <a:t>Limited Content Analysis</a:t>
            </a:r>
            <a:r>
              <a:rPr lang="zh-CN" altLang="en-US" sz="1800" dirty="0"/>
              <a:t>）：在所有实际情况中我们抽取的</a:t>
            </a:r>
            <a:r>
              <a:rPr lang="en-US" altLang="zh-CN" sz="1800" dirty="0"/>
              <a:t>item</a:t>
            </a:r>
            <a:r>
              <a:rPr lang="zh-CN" altLang="en-US" sz="1800" dirty="0"/>
              <a:t>特征都仅能代表</a:t>
            </a:r>
            <a:r>
              <a:rPr lang="en-US" altLang="zh-CN" sz="1800" dirty="0"/>
              <a:t>item</a:t>
            </a:r>
            <a:r>
              <a:rPr lang="zh-CN" altLang="en-US" sz="1800" dirty="0"/>
              <a:t>的一些方面，不可能代表</a:t>
            </a:r>
            <a:r>
              <a:rPr lang="en-US" altLang="zh-CN" sz="1800" dirty="0"/>
              <a:t>item</a:t>
            </a:r>
            <a:r>
              <a:rPr lang="zh-CN" altLang="en-US" sz="1800" dirty="0"/>
              <a:t>的所有方面。这样带来的一个问题：</a:t>
            </a:r>
            <a:r>
              <a:rPr lang="zh-CN" altLang="en-US" sz="1800" dirty="0">
                <a:solidFill>
                  <a:srgbClr val="0000FF"/>
                </a:solidFill>
              </a:rPr>
              <a:t>可能从两个</a:t>
            </a:r>
            <a:r>
              <a:rPr lang="en-US" altLang="zh-CN" sz="1800" dirty="0">
                <a:solidFill>
                  <a:srgbClr val="0000FF"/>
                </a:solidFill>
              </a:rPr>
              <a:t>item</a:t>
            </a:r>
            <a:r>
              <a:rPr lang="zh-CN" altLang="en-US" sz="1800" dirty="0">
                <a:solidFill>
                  <a:srgbClr val="0000FF"/>
                </a:solidFill>
              </a:rPr>
              <a:t>抽取出来的特征完全相同</a:t>
            </a:r>
            <a:r>
              <a:rPr lang="zh-CN" altLang="en-US" sz="1800" dirty="0"/>
              <a:t>，这种情况下</a:t>
            </a:r>
            <a:r>
              <a:rPr lang="en-US" altLang="zh-CN" sz="1800" dirty="0"/>
              <a:t>CB</a:t>
            </a:r>
            <a:r>
              <a:rPr lang="zh-CN" altLang="en-US" sz="1800" dirty="0"/>
              <a:t>就完全无法区分这两个</a:t>
            </a:r>
            <a:r>
              <a:rPr lang="en-US" altLang="zh-CN" sz="1800" dirty="0"/>
              <a:t>item</a:t>
            </a:r>
            <a:r>
              <a:rPr lang="zh-CN" altLang="en-US" sz="1800" dirty="0"/>
              <a:t>了。比如如果只能从电影里抽取出演员、导演，那么两部有相同演员和导演的电影对于</a:t>
            </a:r>
            <a:r>
              <a:rPr lang="en-US" altLang="zh-CN" sz="1800" dirty="0"/>
              <a:t>CB</a:t>
            </a:r>
            <a:r>
              <a:rPr lang="zh-CN" altLang="en-US" sz="1800" dirty="0"/>
              <a:t>来说就完全不可区分了。</a:t>
            </a:r>
            <a:endParaRPr lang="zh-CN" altLang="en-US" sz="1800" dirty="0"/>
          </a:p>
          <a:p>
            <a:pPr marL="0" indent="0" eaLnBrk="1" fontAlgn="auto" hangingPunct="1">
              <a:lnSpc>
                <a:spcPct val="150000"/>
              </a:lnSpc>
              <a:spcAft>
                <a:spcPts val="600"/>
              </a:spcAft>
              <a:buNone/>
            </a:pPr>
            <a:r>
              <a:rPr lang="zh-CN" altLang="en-US" sz="1800" dirty="0">
                <a:solidFill>
                  <a:srgbClr val="0000FF"/>
                </a:solidFill>
              </a:rPr>
              <a:t>无法挖掘出用户的潜在兴趣</a:t>
            </a:r>
            <a:r>
              <a:rPr lang="zh-CN" altLang="en-US" sz="1800" dirty="0"/>
              <a:t>（</a:t>
            </a:r>
            <a:r>
              <a:rPr lang="en-US" altLang="zh-CN" sz="1800" dirty="0"/>
              <a:t>Over-specialization</a:t>
            </a:r>
            <a:r>
              <a:rPr lang="zh-CN" altLang="en-US" sz="1800" dirty="0"/>
              <a:t>）：既然</a:t>
            </a:r>
            <a:r>
              <a:rPr lang="en-US" altLang="zh-CN" sz="1800" dirty="0"/>
              <a:t>CB</a:t>
            </a:r>
            <a:r>
              <a:rPr lang="zh-CN" altLang="en-US" sz="1800" dirty="0"/>
              <a:t>的推荐只依赖于用户过去对某些</a:t>
            </a:r>
            <a:r>
              <a:rPr lang="en-US" altLang="zh-CN" sz="1800" dirty="0"/>
              <a:t>item</a:t>
            </a:r>
            <a:r>
              <a:rPr lang="zh-CN" altLang="en-US" sz="1800" dirty="0"/>
              <a:t>的喜好，它产生的推荐也都会和用户过去喜欢的</a:t>
            </a:r>
            <a:r>
              <a:rPr lang="en-US" altLang="zh-CN" sz="1800" dirty="0"/>
              <a:t>item</a:t>
            </a:r>
            <a:r>
              <a:rPr lang="zh-CN" altLang="en-US" sz="1800" dirty="0"/>
              <a:t>相似。如果一个人以前只看与体育有关的文章，那</a:t>
            </a:r>
            <a:r>
              <a:rPr lang="en-US" altLang="zh-CN" sz="1800" dirty="0"/>
              <a:t>CB</a:t>
            </a:r>
            <a:r>
              <a:rPr lang="zh-CN" altLang="en-US" sz="1800" dirty="0"/>
              <a:t>只会给他推荐更多与体育相关的文章，不会知道用户可能还喜欢数码（</a:t>
            </a:r>
            <a:r>
              <a:rPr lang="zh-CN" altLang="en-US" sz="1800" u="sng" dirty="0"/>
              <a:t>协同过滤推荐算法可以做到这一点</a:t>
            </a:r>
            <a:r>
              <a:rPr lang="zh-CN" altLang="en-US" sz="1800" dirty="0"/>
              <a:t>）。</a:t>
            </a:r>
            <a:endParaRPr lang="zh-CN" altLang="en-US" sz="1800" dirty="0"/>
          </a:p>
          <a:p>
            <a:pPr marL="0" indent="0" eaLnBrk="1" fontAlgn="auto" hangingPunct="1">
              <a:lnSpc>
                <a:spcPct val="150000"/>
              </a:lnSpc>
              <a:spcAft>
                <a:spcPts val="600"/>
              </a:spcAft>
              <a:buNone/>
            </a:pPr>
            <a:r>
              <a:rPr lang="zh-CN" altLang="en-US" sz="1800" dirty="0">
                <a:solidFill>
                  <a:srgbClr val="0000FF"/>
                </a:solidFill>
              </a:rPr>
              <a:t>无法为新用户产生推荐</a:t>
            </a:r>
            <a:r>
              <a:rPr lang="zh-CN" altLang="en-US" sz="1800" dirty="0"/>
              <a:t>（</a:t>
            </a:r>
            <a:r>
              <a:rPr lang="en-US" altLang="zh-CN" sz="1800" dirty="0"/>
              <a:t>New User Problem</a:t>
            </a:r>
            <a:r>
              <a:rPr lang="zh-CN" altLang="en-US" sz="1800" dirty="0"/>
              <a:t>）：新用户没有喜好历史，自然无法获得他的</a:t>
            </a:r>
            <a:r>
              <a:rPr lang="en-US" altLang="zh-CN" sz="1800" dirty="0"/>
              <a:t>profile</a:t>
            </a:r>
            <a:r>
              <a:rPr lang="zh-CN" altLang="en-US" sz="1800" dirty="0"/>
              <a:t>，所以也就无法为他产生推荐了。</a:t>
            </a:r>
            <a:r>
              <a:rPr lang="zh-CN" altLang="en-US" sz="1800" u="sng" dirty="0"/>
              <a:t>当然，这个问题协同过滤推荐算法也有</a:t>
            </a:r>
            <a:r>
              <a:rPr lang="zh-CN" altLang="en-US" sz="1800" dirty="0"/>
              <a:t>。</a:t>
            </a:r>
            <a:endParaRPr lang="zh-CN" altLang="en-US" sz="1800" dirty="0"/>
          </a:p>
          <a:p>
            <a:pPr marL="0" indent="0" eaLnBrk="1" fontAlgn="auto" hangingPunct="1">
              <a:lnSpc>
                <a:spcPct val="150000"/>
              </a:lnSpc>
              <a:spcAft>
                <a:spcPts val="600"/>
              </a:spcAft>
              <a:buNone/>
            </a:pPr>
            <a:endParaRPr lang="zh-CN" altLang="en-US" b="0" dirty="0"/>
          </a:p>
          <a:p>
            <a:pPr marL="0" indent="0">
              <a:lnSpc>
                <a:spcPct val="150000"/>
              </a:lnSpc>
              <a:buNone/>
            </a:pPr>
            <a:endParaRPr lang="zh-CN" altLang="en-US" dirty="0"/>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smtClean="0">
                <a:sym typeface="+mn-ea"/>
              </a:rPr>
              <a:t>3.3.2</a:t>
            </a:r>
            <a:r>
              <a:rPr kumimoji="1" lang="zh-CN" altLang="en-US" b="0" dirty="0">
                <a:sym typeface="+mn-ea"/>
              </a:rPr>
              <a:t>、基于内容的推荐</a:t>
            </a:r>
            <a:r>
              <a:rPr kumimoji="1" lang="en-US" altLang="zh-CN" b="0" dirty="0">
                <a:sym typeface="+mn-ea"/>
              </a:rPr>
              <a:t>——</a:t>
            </a:r>
            <a:r>
              <a:rPr kumimoji="1" lang="zh-CN" altLang="en-US" b="0" dirty="0">
                <a:sym typeface="+mn-ea"/>
              </a:rPr>
              <a:t>算法案例</a:t>
            </a:r>
            <a:endParaRPr kumimoji="1" lang="zh-CN" altLang="en-US" b="0" dirty="0">
              <a:sym typeface="+mn-ea"/>
            </a:endParaRPr>
          </a:p>
        </p:txBody>
      </p:sp>
      <p:sp>
        <p:nvSpPr>
          <p:cNvPr id="3" name="文本占位符 2"/>
          <p:cNvSpPr>
            <a:spLocks noGrp="1"/>
          </p:cNvSpPr>
          <p:nvPr>
            <p:ph type="body" idx="1"/>
          </p:nvPr>
        </p:nvSpPr>
        <p:spPr/>
        <p:txBody>
          <a:bodyPr>
            <a:normAutofit fontScale="90000"/>
          </a:bodyPr>
          <a:lstStyle/>
          <a:p>
            <a:pPr marL="0" indent="0">
              <a:lnSpc>
                <a:spcPct val="150000"/>
              </a:lnSpc>
              <a:buNone/>
            </a:pPr>
            <a:r>
              <a:rPr lang="zh-CN" altLang="en-US" b="0" dirty="0"/>
              <a:t>案例：</a:t>
            </a:r>
            <a:r>
              <a:rPr lang="zh-CN" altLang="en-US" b="0" u="sng" dirty="0"/>
              <a:t>使用线性回归方法</a:t>
            </a:r>
            <a:r>
              <a:rPr lang="zh-CN" altLang="en-US" b="0" dirty="0"/>
              <a:t>实现基于内容的推荐：</a:t>
            </a:r>
            <a:endParaRPr lang="zh-CN" altLang="en-US" b="0" dirty="0"/>
          </a:p>
          <a:p>
            <a:pPr marL="0" indent="0">
              <a:lnSpc>
                <a:spcPct val="150000"/>
              </a:lnSpc>
              <a:buNone/>
            </a:pPr>
            <a:r>
              <a:rPr lang="zh-CN" altLang="en-US" b="0" dirty="0"/>
              <a:t>该部分试图使用一个简单的案例来介绍如何构建一个基于内容的推荐模型，由于线性回归的简单性，因此被用来作为</a:t>
            </a:r>
            <a:r>
              <a:rPr lang="en-US" altLang="zh-CN" b="0" dirty="0"/>
              <a:t>profile learning</a:t>
            </a:r>
            <a:r>
              <a:rPr lang="zh-CN" altLang="en-US" b="0" dirty="0"/>
              <a:t>部分的模型。下面我们按照前面提到的三个部分来详细介绍该案例的处理过程。</a:t>
            </a:r>
            <a:endParaRPr lang="zh-CN" altLang="en-US" b="0" dirty="0"/>
          </a:p>
          <a:p>
            <a:pPr marL="0" indent="0">
              <a:lnSpc>
                <a:spcPct val="150000"/>
              </a:lnSpc>
              <a:buNone/>
            </a:pPr>
            <a:r>
              <a:rPr lang="en-US" altLang="zh-CN" dirty="0"/>
              <a:t>1</a:t>
            </a:r>
            <a:r>
              <a:rPr lang="zh-CN" altLang="en-US" dirty="0"/>
              <a:t>）</a:t>
            </a:r>
            <a:r>
              <a:rPr lang="zh-CN" altLang="en-US" dirty="0"/>
              <a:t>数据源中有</a:t>
            </a:r>
            <a:r>
              <a:rPr lang="en-US" altLang="zh-CN" dirty="0"/>
              <a:t>5</a:t>
            </a:r>
            <a:r>
              <a:rPr lang="zh-CN" altLang="en-US" dirty="0"/>
              <a:t>部电影及其对应的属性特征（简单起见，我们仅仅考虑两个属性特征：产地</a:t>
            </a:r>
            <a:r>
              <a:rPr lang="en-US" altLang="zh-CN" dirty="0"/>
              <a:t>+</a:t>
            </a:r>
            <a:r>
              <a:rPr lang="zh-CN" altLang="en-US" dirty="0"/>
              <a:t>题材，注意在真实场景中需要大量的训练样本才能学习得到拟合效果好的模型，本案例仅作为教学说明使用）如下：</a:t>
            </a:r>
            <a:endParaRPr lang="zh-CN" altLang="en-US" dirty="0"/>
          </a:p>
          <a:p>
            <a:pPr marL="0" indent="0">
              <a:lnSpc>
                <a:spcPct val="150000"/>
              </a:lnSpc>
              <a:buNone/>
            </a:pPr>
            <a:r>
              <a:rPr lang="zh-CN" altLang="en-US" dirty="0"/>
              <a:t>《声之形》：日本，【</a:t>
            </a:r>
            <a:r>
              <a:rPr lang="zh-CN" altLang="en-US">
                <a:sym typeface="+mn-ea"/>
              </a:rPr>
              <a:t>爱情</a:t>
            </a:r>
            <a:r>
              <a:rPr lang="zh-CN" altLang="en-US" dirty="0"/>
              <a:t>】</a:t>
            </a:r>
            <a:endParaRPr lang="zh-CN" altLang="en-US" dirty="0"/>
          </a:p>
          <a:p>
            <a:pPr marL="0" indent="0">
              <a:lnSpc>
                <a:spcPct val="150000"/>
              </a:lnSpc>
              <a:buNone/>
            </a:pPr>
            <a:r>
              <a:rPr lang="zh-CN" altLang="en-US" dirty="0"/>
              <a:t>《哪吒之魔童降世》：中国，【动作，科幻】</a:t>
            </a:r>
            <a:endParaRPr lang="zh-CN" altLang="en-US" dirty="0"/>
          </a:p>
          <a:p>
            <a:pPr marL="0" indent="0">
              <a:lnSpc>
                <a:spcPct val="150000"/>
              </a:lnSpc>
              <a:buNone/>
            </a:pPr>
            <a:r>
              <a:rPr lang="zh-CN" altLang="en-US" dirty="0"/>
              <a:t>《僵尸</a:t>
            </a:r>
            <a:r>
              <a:rPr lang="en-US" altLang="zh-CN" dirty="0"/>
              <a:t>2016</a:t>
            </a:r>
            <a:r>
              <a:rPr lang="zh-CN" altLang="en-US" dirty="0"/>
              <a:t>》：中国，【动作，恐怖】</a:t>
            </a:r>
            <a:endParaRPr lang="zh-CN" altLang="en-US" dirty="0"/>
          </a:p>
          <a:p>
            <a:pPr marL="0" indent="0">
              <a:lnSpc>
                <a:spcPct val="150000"/>
              </a:lnSpc>
              <a:buNone/>
            </a:pPr>
            <a:r>
              <a:rPr lang="zh-CN" altLang="en-US" dirty="0"/>
              <a:t>《山村老尸》：中国，【恐怖】</a:t>
            </a:r>
            <a:endParaRPr lang="zh-CN" altLang="en-US" dirty="0"/>
          </a:p>
          <a:p>
            <a:pPr marL="0" indent="0">
              <a:lnSpc>
                <a:spcPct val="150000"/>
              </a:lnSpc>
              <a:buNone/>
            </a:pPr>
            <a:r>
              <a:rPr lang="zh-CN" altLang="en-US" dirty="0"/>
              <a:t>《千与千寻》：日本，【爱情，科幻】</a:t>
            </a:r>
            <a:endParaRPr lang="zh-CN" altLang="en-US" dirty="0"/>
          </a:p>
        </p:txBody>
      </p:sp>
      <p:pic>
        <p:nvPicPr>
          <p:cNvPr id="4" name="图片 3"/>
          <p:cNvPicPr>
            <a:picLocks noChangeAspect="1"/>
          </p:cNvPicPr>
          <p:nvPr/>
        </p:nvPicPr>
        <p:blipFill>
          <a:blip r:embed="rId1"/>
          <a:stretch>
            <a:fillRect/>
          </a:stretch>
        </p:blipFill>
        <p:spPr>
          <a:xfrm>
            <a:off x="5977255" y="3897630"/>
            <a:ext cx="1459865" cy="2361565"/>
          </a:xfrm>
          <a:prstGeom prst="rect">
            <a:avLst/>
          </a:prstGeom>
        </p:spPr>
      </p:pic>
      <p:pic>
        <p:nvPicPr>
          <p:cNvPr id="5" name="图片 4"/>
          <p:cNvPicPr>
            <a:picLocks noChangeAspect="1"/>
          </p:cNvPicPr>
          <p:nvPr/>
        </p:nvPicPr>
        <p:blipFill>
          <a:blip r:embed="rId2"/>
          <a:stretch>
            <a:fillRect/>
          </a:stretch>
        </p:blipFill>
        <p:spPr>
          <a:xfrm>
            <a:off x="7705725" y="3897630"/>
            <a:ext cx="1657350" cy="2424430"/>
          </a:xfrm>
          <a:prstGeom prst="rect">
            <a:avLst/>
          </a:prstGeom>
        </p:spPr>
      </p:pic>
      <p:pic>
        <p:nvPicPr>
          <p:cNvPr id="6" name="图片 5"/>
          <p:cNvPicPr>
            <a:picLocks noChangeAspect="1"/>
          </p:cNvPicPr>
          <p:nvPr/>
        </p:nvPicPr>
        <p:blipFill>
          <a:blip r:embed="rId3"/>
          <a:stretch>
            <a:fillRect/>
          </a:stretch>
        </p:blipFill>
        <p:spPr>
          <a:xfrm>
            <a:off x="9664700" y="3897630"/>
            <a:ext cx="1628775" cy="2280920"/>
          </a:xfrm>
          <a:prstGeom prst="rect">
            <a:avLst/>
          </a:prstGeom>
        </p:spPr>
      </p:pic>
      <p:pic>
        <p:nvPicPr>
          <p:cNvPr id="7" name="图片 6"/>
          <p:cNvPicPr>
            <a:picLocks noChangeAspect="1"/>
          </p:cNvPicPr>
          <p:nvPr/>
        </p:nvPicPr>
        <p:blipFill>
          <a:blip r:embed="rId1"/>
          <a:stretch>
            <a:fillRect/>
          </a:stretch>
        </p:blipFill>
        <p:spPr>
          <a:xfrm>
            <a:off x="5977255" y="3693795"/>
            <a:ext cx="1459865" cy="2361565"/>
          </a:xfrm>
          <a:prstGeom prst="rect">
            <a:avLst/>
          </a:prstGeom>
        </p:spPr>
      </p:pic>
      <p:pic>
        <p:nvPicPr>
          <p:cNvPr id="8" name="图片 7"/>
          <p:cNvPicPr>
            <a:picLocks noChangeAspect="1"/>
          </p:cNvPicPr>
          <p:nvPr/>
        </p:nvPicPr>
        <p:blipFill>
          <a:blip r:embed="rId2"/>
          <a:stretch>
            <a:fillRect/>
          </a:stretch>
        </p:blipFill>
        <p:spPr>
          <a:xfrm>
            <a:off x="7705725" y="3693795"/>
            <a:ext cx="1657350" cy="2424430"/>
          </a:xfrm>
          <a:prstGeom prst="rect">
            <a:avLst/>
          </a:prstGeom>
        </p:spPr>
      </p:pic>
      <p:pic>
        <p:nvPicPr>
          <p:cNvPr id="9" name="图片 8"/>
          <p:cNvPicPr>
            <a:picLocks noChangeAspect="1"/>
          </p:cNvPicPr>
          <p:nvPr/>
        </p:nvPicPr>
        <p:blipFill>
          <a:blip r:embed="rId3"/>
          <a:stretch>
            <a:fillRect/>
          </a:stretch>
        </p:blipFill>
        <p:spPr>
          <a:xfrm>
            <a:off x="9657715" y="3693795"/>
            <a:ext cx="1670685" cy="2339340"/>
          </a:xfrm>
          <a:prstGeom prst="rect">
            <a:avLst/>
          </a:prstGeom>
        </p:spPr>
      </p:pic>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smtClean="0">
                <a:sym typeface="+mn-ea"/>
              </a:rPr>
              <a:t>3.3.2</a:t>
            </a:r>
            <a:r>
              <a:rPr kumimoji="1" lang="zh-CN" altLang="en-US" b="0" dirty="0">
                <a:sym typeface="+mn-ea"/>
              </a:rPr>
              <a:t>、基于内容的推荐</a:t>
            </a:r>
            <a:r>
              <a:rPr kumimoji="1" lang="en-US" altLang="zh-CN" b="0" dirty="0">
                <a:sym typeface="+mn-ea"/>
              </a:rPr>
              <a:t>——</a:t>
            </a:r>
            <a:r>
              <a:rPr kumimoji="1" lang="zh-CN" altLang="en-US" b="0" dirty="0">
                <a:sym typeface="+mn-ea"/>
              </a:rPr>
              <a:t>算法案例</a:t>
            </a:r>
            <a:endParaRPr kumimoji="1" lang="zh-CN" altLang="en-US" b="0" dirty="0">
              <a:sym typeface="+mn-ea"/>
            </a:endParaRPr>
          </a:p>
        </p:txBody>
      </p:sp>
      <p:sp>
        <p:nvSpPr>
          <p:cNvPr id="3" name="文本占位符 2"/>
          <p:cNvSpPr>
            <a:spLocks noGrp="1"/>
          </p:cNvSpPr>
          <p:nvPr>
            <p:ph type="body" idx="1"/>
          </p:nvPr>
        </p:nvSpPr>
        <p:spPr>
          <a:xfrm>
            <a:off x="609600" y="3763645"/>
            <a:ext cx="10972800" cy="2030730"/>
          </a:xfrm>
        </p:spPr>
        <p:txBody>
          <a:bodyPr>
            <a:noAutofit/>
          </a:bodyPr>
          <a:lstStyle/>
          <a:p>
            <a:pPr marL="0" indent="0">
              <a:lnSpc>
                <a:spcPct val="150000"/>
              </a:lnSpc>
              <a:buNone/>
            </a:pPr>
            <a:r>
              <a:rPr lang="en-US" altLang="zh-CN" sz="1600" dirty="0">
                <a:solidFill>
                  <a:srgbClr val="0000FF"/>
                </a:solidFill>
              </a:rPr>
              <a:t>1 item representation</a:t>
            </a:r>
            <a:endParaRPr lang="en-US" altLang="zh-CN" sz="1600" dirty="0">
              <a:solidFill>
                <a:srgbClr val="0000FF"/>
              </a:solidFill>
            </a:endParaRPr>
          </a:p>
          <a:p>
            <a:pPr marL="0" indent="0">
              <a:lnSpc>
                <a:spcPct val="150000"/>
              </a:lnSpc>
              <a:buNone/>
            </a:pPr>
            <a:r>
              <a:rPr lang="zh-CN" altLang="en-US" sz="1600" dirty="0"/>
              <a:t>显然产地和题材都属于结构化数据，我们使用</a:t>
            </a:r>
            <a:r>
              <a:rPr lang="en-US" altLang="zh-CN" sz="1600" dirty="0"/>
              <a:t>one-hot</a:t>
            </a:r>
            <a:r>
              <a:rPr lang="zh-CN" altLang="en-US" sz="1600" dirty="0"/>
              <a:t>向量分别表示他们：</a:t>
            </a:r>
            <a:endParaRPr lang="zh-CN" altLang="en-US" sz="1600" dirty="0"/>
          </a:p>
          <a:p>
            <a:pPr marL="0" indent="0">
              <a:lnSpc>
                <a:spcPct val="150000"/>
              </a:lnSpc>
              <a:buNone/>
            </a:pPr>
            <a:r>
              <a:rPr lang="en-US" altLang="zh-CN" sz="1600" dirty="0"/>
              <a:t>1</a:t>
            </a:r>
            <a:r>
              <a:rPr lang="zh-CN" altLang="en-US" sz="1600" dirty="0"/>
              <a:t>）对于产地特征，数据中只有【中国，日本】，所以我们使用二维向量来表示，中国使用</a:t>
            </a:r>
            <a:r>
              <a:rPr lang="en-US" altLang="zh-CN" sz="1600" dirty="0"/>
              <a:t>[1,0]</a:t>
            </a:r>
            <a:r>
              <a:rPr lang="zh-CN" altLang="en-US" sz="1600" dirty="0"/>
              <a:t>表示，日本使用</a:t>
            </a:r>
            <a:r>
              <a:rPr lang="en-US" altLang="zh-CN" sz="1600" dirty="0"/>
              <a:t>[0,1]</a:t>
            </a:r>
            <a:r>
              <a:rPr lang="zh-CN" altLang="en-US" sz="1600" dirty="0"/>
              <a:t>表示；</a:t>
            </a:r>
            <a:endParaRPr lang="zh-CN" altLang="en-US" sz="1600" dirty="0"/>
          </a:p>
          <a:p>
            <a:pPr marL="0" indent="0">
              <a:lnSpc>
                <a:spcPct val="150000"/>
              </a:lnSpc>
              <a:buNone/>
            </a:pPr>
            <a:r>
              <a:rPr lang="en-US" altLang="zh-CN" sz="1600" dirty="0"/>
              <a:t>2</a:t>
            </a:r>
            <a:r>
              <a:rPr lang="zh-CN" altLang="en-US" sz="1600" dirty="0"/>
              <a:t>）对于题材特征，数据源中有</a:t>
            </a:r>
            <a:r>
              <a:rPr lang="en-US" altLang="zh-CN" sz="1600" dirty="0"/>
              <a:t>4</a:t>
            </a:r>
            <a:r>
              <a:rPr lang="zh-CN" altLang="en-US" sz="1600" dirty="0"/>
              <a:t>种题材【爱情，动作，科幻，恐怖】，我们使用</a:t>
            </a:r>
            <a:r>
              <a:rPr lang="en-US" altLang="zh-CN" sz="1600" dirty="0"/>
              <a:t>4</a:t>
            </a:r>
            <a:r>
              <a:rPr lang="zh-CN" altLang="en-US" sz="1600" dirty="0"/>
              <a:t>维的向量来表示，爱情使用</a:t>
            </a:r>
            <a:r>
              <a:rPr lang="en-US" altLang="zh-CN" sz="1600" dirty="0"/>
              <a:t>[1,0,0,0]</a:t>
            </a:r>
            <a:r>
              <a:rPr lang="zh-CN" altLang="en-US" sz="1600" dirty="0"/>
              <a:t>表示，动作</a:t>
            </a:r>
            <a:r>
              <a:rPr lang="en-US" altLang="zh-CN" sz="1600" dirty="0"/>
              <a:t>+</a:t>
            </a:r>
            <a:r>
              <a:rPr lang="zh-CN" altLang="en-US" sz="1600" dirty="0"/>
              <a:t>科幻使用</a:t>
            </a:r>
            <a:r>
              <a:rPr lang="en-US" altLang="zh-CN" sz="1600" dirty="0"/>
              <a:t>[0,1,1,0]</a:t>
            </a:r>
            <a:r>
              <a:rPr lang="zh-CN" altLang="en-US" sz="1600" dirty="0"/>
              <a:t>表示；</a:t>
            </a:r>
            <a:endParaRPr lang="zh-CN" altLang="en-US" sz="1600" dirty="0"/>
          </a:p>
          <a:p>
            <a:pPr marL="0" indent="0">
              <a:lnSpc>
                <a:spcPct val="150000"/>
              </a:lnSpc>
              <a:buNone/>
            </a:pPr>
            <a:endParaRPr lang="zh-CN" altLang="en-US" sz="1600" dirty="0"/>
          </a:p>
          <a:p>
            <a:pPr marL="0" indent="0">
              <a:lnSpc>
                <a:spcPct val="150000"/>
              </a:lnSpc>
              <a:buNone/>
            </a:pPr>
            <a:endParaRPr lang="zh-CN" altLang="en-US" sz="1600" dirty="0"/>
          </a:p>
        </p:txBody>
      </p:sp>
      <p:graphicFrame>
        <p:nvGraphicFramePr>
          <p:cNvPr id="4" name="表格 3"/>
          <p:cNvGraphicFramePr/>
          <p:nvPr>
            <p:custDataLst>
              <p:tags r:id="rId1"/>
            </p:custDataLst>
          </p:nvPr>
        </p:nvGraphicFramePr>
        <p:xfrm>
          <a:off x="1540510" y="1266190"/>
          <a:ext cx="8532495" cy="2286000"/>
        </p:xfrm>
        <a:graphic>
          <a:graphicData uri="http://schemas.openxmlformats.org/drawingml/2006/table">
            <a:tbl>
              <a:tblPr firstRow="1" bandRow="1">
                <a:tableStyleId>{5940675A-B579-460E-94D1-54222C63F5DA}</a:tableStyleId>
              </a:tblPr>
              <a:tblGrid>
                <a:gridCol w="2844165"/>
                <a:gridCol w="2844165"/>
                <a:gridCol w="2844165"/>
              </a:tblGrid>
              <a:tr h="381000">
                <a:tc>
                  <a:txBody>
                    <a:bodyPr/>
                    <a:lstStyle/>
                    <a:p>
                      <a:pPr>
                        <a:buNone/>
                      </a:pPr>
                      <a:r>
                        <a:rPr lang="zh-CN" altLang="en-US" sz="1800" b="1"/>
                        <a:t>电影名（物品</a:t>
                      </a:r>
                      <a:r>
                        <a:rPr lang="en-US" altLang="zh-CN" sz="1800" b="1"/>
                        <a:t>item</a:t>
                      </a:r>
                      <a:r>
                        <a:rPr lang="zh-CN" altLang="en-US" sz="1800" b="1"/>
                        <a:t>）</a:t>
                      </a:r>
                      <a:endParaRPr lang="zh-CN" altLang="en-US" sz="1800" b="1"/>
                    </a:p>
                  </a:txBody>
                  <a:tcPr/>
                </a:tc>
                <a:tc>
                  <a:txBody>
                    <a:bodyPr/>
                    <a:lstStyle/>
                    <a:p>
                      <a:pPr>
                        <a:buNone/>
                      </a:pPr>
                      <a:r>
                        <a:rPr lang="zh-CN" altLang="en-US" sz="1800" b="1"/>
                        <a:t>产地</a:t>
                      </a:r>
                      <a:endParaRPr lang="zh-CN" altLang="en-US" sz="1800" b="1"/>
                    </a:p>
                  </a:txBody>
                  <a:tcPr/>
                </a:tc>
                <a:tc>
                  <a:txBody>
                    <a:bodyPr/>
                    <a:lstStyle/>
                    <a:p>
                      <a:pPr>
                        <a:buNone/>
                      </a:pPr>
                      <a:r>
                        <a:rPr lang="zh-CN" altLang="en-US" sz="1800" b="1"/>
                        <a:t>题材</a:t>
                      </a:r>
                      <a:endParaRPr lang="zh-CN" altLang="en-US" sz="1800" b="1"/>
                    </a:p>
                  </a:txBody>
                  <a:tcPr/>
                </a:tc>
              </a:tr>
              <a:tr h="381000">
                <a:tc>
                  <a:txBody>
                    <a:bodyPr/>
                    <a:lstStyle/>
                    <a:p>
                      <a:pPr>
                        <a:buNone/>
                      </a:pPr>
                      <a:r>
                        <a:rPr lang="zh-CN" altLang="en-US" sz="1800" dirty="0">
                          <a:sym typeface="+mn-ea"/>
                        </a:rPr>
                        <a:t>《声之形》</a:t>
                      </a:r>
                      <a:endParaRPr lang="zh-CN" altLang="en-US" sz="1800" dirty="0">
                        <a:sym typeface="+mn-ea"/>
                      </a:endParaRPr>
                    </a:p>
                  </a:txBody>
                  <a:tcPr/>
                </a:tc>
                <a:tc>
                  <a:txBody>
                    <a:bodyPr/>
                    <a:lstStyle/>
                    <a:p>
                      <a:pPr>
                        <a:buNone/>
                      </a:pPr>
                      <a:r>
                        <a:rPr lang="zh-CN" altLang="en-US" sz="1800" dirty="0">
                          <a:sym typeface="+mn-ea"/>
                        </a:rPr>
                        <a:t>日本</a:t>
                      </a:r>
                      <a:endParaRPr lang="zh-CN" altLang="en-US" sz="1800" dirty="0">
                        <a:sym typeface="+mn-ea"/>
                      </a:endParaRPr>
                    </a:p>
                  </a:txBody>
                  <a:tcPr/>
                </a:tc>
                <a:tc>
                  <a:txBody>
                    <a:bodyPr/>
                    <a:lstStyle/>
                    <a:p>
                      <a:pPr>
                        <a:buNone/>
                      </a:pPr>
                      <a:r>
                        <a:rPr lang="zh-CN" altLang="en-US" sz="1800"/>
                        <a:t>爱情</a:t>
                      </a:r>
                      <a:endParaRPr lang="zh-CN" altLang="en-US" sz="1800"/>
                    </a:p>
                  </a:txBody>
                  <a:tcPr/>
                </a:tc>
              </a:tr>
              <a:tr h="381000">
                <a:tc>
                  <a:txBody>
                    <a:bodyPr/>
                    <a:lstStyle/>
                    <a:p>
                      <a:pPr>
                        <a:buNone/>
                      </a:pPr>
                      <a:r>
                        <a:rPr lang="zh-CN" altLang="en-US" sz="1800" dirty="0">
                          <a:sym typeface="+mn-ea"/>
                        </a:rPr>
                        <a:t>《哪吒之魔童降世》</a:t>
                      </a:r>
                      <a:endParaRPr lang="zh-CN" altLang="en-US" sz="1800" dirty="0">
                        <a:sym typeface="+mn-ea"/>
                      </a:endParaRPr>
                    </a:p>
                  </a:txBody>
                  <a:tcPr/>
                </a:tc>
                <a:tc>
                  <a:txBody>
                    <a:bodyPr/>
                    <a:lstStyle/>
                    <a:p>
                      <a:pPr>
                        <a:buNone/>
                      </a:pPr>
                      <a:r>
                        <a:rPr lang="zh-CN" altLang="en-US" sz="1800"/>
                        <a:t>中国</a:t>
                      </a:r>
                      <a:endParaRPr lang="zh-CN" altLang="en-US" sz="1800"/>
                    </a:p>
                  </a:txBody>
                  <a:tcPr/>
                </a:tc>
                <a:tc>
                  <a:txBody>
                    <a:bodyPr/>
                    <a:lstStyle/>
                    <a:p>
                      <a:pPr>
                        <a:buNone/>
                      </a:pPr>
                      <a:r>
                        <a:rPr lang="zh-CN" altLang="en-US" sz="1800"/>
                        <a:t>动作</a:t>
                      </a:r>
                      <a:r>
                        <a:rPr lang="en-US" altLang="zh-CN" sz="1800"/>
                        <a:t>+</a:t>
                      </a:r>
                      <a:r>
                        <a:rPr lang="zh-CN" altLang="en-US" sz="1800"/>
                        <a:t>科幻</a:t>
                      </a:r>
                      <a:endParaRPr lang="zh-CN" altLang="en-US" sz="1800"/>
                    </a:p>
                  </a:txBody>
                  <a:tcPr/>
                </a:tc>
              </a:tr>
              <a:tr h="381000">
                <a:tc>
                  <a:txBody>
                    <a:bodyPr/>
                    <a:lstStyle/>
                    <a:p>
                      <a:pPr>
                        <a:buNone/>
                      </a:pPr>
                      <a:r>
                        <a:rPr lang="zh-CN" altLang="en-US" sz="1800" dirty="0">
                          <a:sym typeface="+mn-ea"/>
                        </a:rPr>
                        <a:t>《僵尸</a:t>
                      </a:r>
                      <a:r>
                        <a:rPr lang="en-US" altLang="zh-CN" sz="1800" dirty="0">
                          <a:sym typeface="+mn-ea"/>
                        </a:rPr>
                        <a:t>2016</a:t>
                      </a:r>
                      <a:r>
                        <a:rPr lang="zh-CN" altLang="en-US" sz="1800" dirty="0">
                          <a:sym typeface="+mn-ea"/>
                        </a:rPr>
                        <a:t>》</a:t>
                      </a:r>
                      <a:endParaRPr lang="zh-CN" altLang="en-US" sz="1800" dirty="0">
                        <a:sym typeface="+mn-ea"/>
                      </a:endParaRPr>
                    </a:p>
                  </a:txBody>
                  <a:tcPr/>
                </a:tc>
                <a:tc>
                  <a:txBody>
                    <a:bodyPr/>
                    <a:lstStyle/>
                    <a:p>
                      <a:pPr>
                        <a:buNone/>
                      </a:pPr>
                      <a:r>
                        <a:rPr lang="zh-CN" altLang="en-US" sz="1800"/>
                        <a:t>中国</a:t>
                      </a:r>
                      <a:endParaRPr lang="zh-CN" altLang="en-US" sz="1800"/>
                    </a:p>
                  </a:txBody>
                  <a:tcPr/>
                </a:tc>
                <a:tc>
                  <a:txBody>
                    <a:bodyPr/>
                    <a:lstStyle/>
                    <a:p>
                      <a:pPr>
                        <a:buNone/>
                      </a:pPr>
                      <a:r>
                        <a:rPr lang="zh-CN" altLang="en-US" sz="1800"/>
                        <a:t>动作</a:t>
                      </a:r>
                      <a:r>
                        <a:rPr lang="en-US" altLang="zh-CN" sz="1800"/>
                        <a:t>+</a:t>
                      </a:r>
                      <a:r>
                        <a:rPr lang="zh-CN" altLang="en-US" sz="1800"/>
                        <a:t>恐怖</a:t>
                      </a:r>
                      <a:endParaRPr lang="zh-CN" altLang="en-US" sz="1800"/>
                    </a:p>
                  </a:txBody>
                  <a:tcPr/>
                </a:tc>
              </a:tr>
              <a:tr h="381000">
                <a:tc>
                  <a:txBody>
                    <a:bodyPr/>
                    <a:lstStyle/>
                    <a:p>
                      <a:pPr>
                        <a:buNone/>
                      </a:pPr>
                      <a:r>
                        <a:rPr lang="zh-CN" altLang="en-US" sz="1800" dirty="0">
                          <a:sym typeface="+mn-ea"/>
                        </a:rPr>
                        <a:t>《山村老尸》</a:t>
                      </a:r>
                      <a:endParaRPr lang="zh-CN" altLang="en-US" sz="1800" dirty="0">
                        <a:sym typeface="+mn-ea"/>
                      </a:endParaRPr>
                    </a:p>
                  </a:txBody>
                  <a:tcPr/>
                </a:tc>
                <a:tc>
                  <a:txBody>
                    <a:bodyPr/>
                    <a:lstStyle/>
                    <a:p>
                      <a:pPr>
                        <a:buNone/>
                      </a:pPr>
                      <a:r>
                        <a:rPr lang="zh-CN" altLang="en-US" sz="1800"/>
                        <a:t>中国</a:t>
                      </a:r>
                      <a:endParaRPr lang="zh-CN" altLang="en-US" sz="1800"/>
                    </a:p>
                  </a:txBody>
                  <a:tcPr/>
                </a:tc>
                <a:tc>
                  <a:txBody>
                    <a:bodyPr/>
                    <a:lstStyle/>
                    <a:p>
                      <a:pPr>
                        <a:buNone/>
                      </a:pPr>
                      <a:r>
                        <a:rPr lang="zh-CN" altLang="en-US" sz="1800"/>
                        <a:t>恐怖</a:t>
                      </a:r>
                      <a:endParaRPr lang="zh-CN" altLang="en-US" sz="1800"/>
                    </a:p>
                  </a:txBody>
                  <a:tcPr/>
                </a:tc>
              </a:tr>
              <a:tr h="381000">
                <a:tc>
                  <a:txBody>
                    <a:bodyPr/>
                    <a:lstStyle/>
                    <a:p>
                      <a:pPr>
                        <a:buNone/>
                      </a:pPr>
                      <a:r>
                        <a:rPr lang="zh-CN" altLang="en-US" sz="1800" dirty="0">
                          <a:sym typeface="+mn-ea"/>
                        </a:rPr>
                        <a:t>《千与千寻》</a:t>
                      </a:r>
                      <a:endParaRPr lang="zh-CN" altLang="en-US" sz="1800" dirty="0">
                        <a:sym typeface="+mn-ea"/>
                      </a:endParaRPr>
                    </a:p>
                  </a:txBody>
                  <a:tcPr/>
                </a:tc>
                <a:tc>
                  <a:txBody>
                    <a:bodyPr/>
                    <a:lstStyle/>
                    <a:p>
                      <a:pPr>
                        <a:buNone/>
                      </a:pPr>
                      <a:r>
                        <a:rPr lang="zh-CN" altLang="en-US" sz="1800" dirty="0">
                          <a:sym typeface="+mn-ea"/>
                        </a:rPr>
                        <a:t>日本</a:t>
                      </a:r>
                      <a:endParaRPr lang="zh-CN" altLang="en-US" sz="1800" dirty="0">
                        <a:sym typeface="+mn-ea"/>
                      </a:endParaRPr>
                    </a:p>
                  </a:txBody>
                  <a:tcPr/>
                </a:tc>
                <a:tc>
                  <a:txBody>
                    <a:bodyPr/>
                    <a:lstStyle/>
                    <a:p>
                      <a:pPr>
                        <a:buNone/>
                      </a:pPr>
                      <a:r>
                        <a:rPr lang="zh-CN" altLang="en-US" sz="1800"/>
                        <a:t>爱情</a:t>
                      </a:r>
                      <a:r>
                        <a:rPr lang="en-US" altLang="zh-CN" sz="1800"/>
                        <a:t>+</a:t>
                      </a:r>
                      <a:r>
                        <a:rPr lang="zh-CN" altLang="en-US" sz="1800"/>
                        <a:t>科幻</a:t>
                      </a:r>
                      <a:endParaRPr lang="zh-CN" altLang="en-US" sz="1800"/>
                    </a:p>
                  </a:txBody>
                  <a:tcPr/>
                </a:tc>
              </a:tr>
            </a:tbl>
          </a:graphicData>
        </a:graphic>
      </p:graphicFrame>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smtClean="0">
                <a:sym typeface="+mn-ea"/>
              </a:rPr>
              <a:t>3.3.2</a:t>
            </a:r>
            <a:r>
              <a:rPr kumimoji="1" lang="zh-CN" altLang="en-US" b="0" dirty="0">
                <a:sym typeface="+mn-ea"/>
              </a:rPr>
              <a:t>、基于内容的推荐</a:t>
            </a:r>
            <a:r>
              <a:rPr kumimoji="1" lang="en-US" altLang="zh-CN" b="0" dirty="0">
                <a:sym typeface="+mn-ea"/>
              </a:rPr>
              <a:t>——</a:t>
            </a:r>
            <a:r>
              <a:rPr kumimoji="1" lang="zh-CN" altLang="en-US" b="0" dirty="0">
                <a:sym typeface="+mn-ea"/>
              </a:rPr>
              <a:t>算法案例</a:t>
            </a:r>
            <a:endParaRPr kumimoji="1" lang="zh-CN" altLang="en-US" b="0" dirty="0">
              <a:sym typeface="+mn-ea"/>
            </a:endParaRPr>
          </a:p>
        </p:txBody>
      </p:sp>
      <p:sp>
        <p:nvSpPr>
          <p:cNvPr id="3" name="文本占位符 2"/>
          <p:cNvSpPr>
            <a:spLocks noGrp="1"/>
          </p:cNvSpPr>
          <p:nvPr>
            <p:ph type="body" idx="1"/>
          </p:nvPr>
        </p:nvSpPr>
        <p:spPr>
          <a:xfrm>
            <a:off x="609600" y="3763645"/>
            <a:ext cx="10972800" cy="2371090"/>
          </a:xfrm>
        </p:spPr>
        <p:txBody>
          <a:bodyPr>
            <a:normAutofit/>
          </a:bodyPr>
          <a:lstStyle/>
          <a:p>
            <a:pPr marL="0" indent="0">
              <a:lnSpc>
                <a:spcPct val="150000"/>
              </a:lnSpc>
              <a:buNone/>
            </a:pPr>
            <a:r>
              <a:rPr lang="en-US" altLang="zh-CN" dirty="0">
                <a:solidFill>
                  <a:srgbClr val="0000FF"/>
                </a:solidFill>
              </a:rPr>
              <a:t>1 item representation</a:t>
            </a:r>
            <a:endParaRPr lang="en-US" altLang="zh-CN" dirty="0">
              <a:solidFill>
                <a:srgbClr val="0000FF"/>
              </a:solidFill>
            </a:endParaRPr>
          </a:p>
          <a:p>
            <a:pPr marL="0" indent="0">
              <a:lnSpc>
                <a:spcPct val="150000"/>
              </a:lnSpc>
              <a:buNone/>
            </a:pPr>
            <a:r>
              <a:rPr lang="zh-CN" altLang="en-US" dirty="0"/>
              <a:t>上述表格表示经过处理后的</a:t>
            </a:r>
            <a:r>
              <a:rPr lang="en-US" altLang="zh-CN" dirty="0"/>
              <a:t>item representation</a:t>
            </a:r>
            <a:r>
              <a:rPr lang="zh-CN" altLang="en-US" dirty="0"/>
              <a:t>，具体来说，《声之形》可以使用向量</a:t>
            </a:r>
            <a:r>
              <a:rPr lang="en-US" altLang="zh-CN" dirty="0"/>
              <a:t>[0,1,1,0,0,0]</a:t>
            </a:r>
            <a:r>
              <a:rPr lang="zh-CN" altLang="en-US" dirty="0"/>
              <a:t>来表示。接下来，我们使用线性回归的方法来学习用户对这些内容特征的喜好。</a:t>
            </a:r>
            <a:endParaRPr lang="zh-CN" altLang="en-US" dirty="0"/>
          </a:p>
          <a:p>
            <a:pPr marL="0" indent="0">
              <a:lnSpc>
                <a:spcPct val="150000"/>
              </a:lnSpc>
              <a:buNone/>
            </a:pPr>
            <a:endParaRPr lang="zh-CN" altLang="en-US" dirty="0"/>
          </a:p>
          <a:p>
            <a:pPr marL="0" indent="0">
              <a:lnSpc>
                <a:spcPct val="150000"/>
              </a:lnSpc>
              <a:buNone/>
            </a:pPr>
            <a:endParaRPr lang="zh-CN" altLang="en-US" dirty="0"/>
          </a:p>
          <a:p>
            <a:pPr marL="0" indent="0">
              <a:lnSpc>
                <a:spcPct val="150000"/>
              </a:lnSpc>
              <a:buNone/>
            </a:pPr>
            <a:endParaRPr lang="zh-CN" altLang="en-US" dirty="0"/>
          </a:p>
          <a:p>
            <a:pPr marL="0" indent="0">
              <a:lnSpc>
                <a:spcPct val="150000"/>
              </a:lnSpc>
              <a:buNone/>
            </a:pPr>
            <a:endParaRPr lang="zh-CN" altLang="en-US" dirty="0"/>
          </a:p>
          <a:p>
            <a:pPr marL="0" indent="0">
              <a:lnSpc>
                <a:spcPct val="150000"/>
              </a:lnSpc>
              <a:buNone/>
            </a:pPr>
            <a:endParaRPr lang="zh-CN" altLang="en-US" dirty="0"/>
          </a:p>
        </p:txBody>
      </p:sp>
      <p:graphicFrame>
        <p:nvGraphicFramePr>
          <p:cNvPr id="4" name="表格 3"/>
          <p:cNvGraphicFramePr/>
          <p:nvPr>
            <p:custDataLst>
              <p:tags r:id="rId1"/>
            </p:custDataLst>
          </p:nvPr>
        </p:nvGraphicFramePr>
        <p:xfrm>
          <a:off x="2448560" y="1281430"/>
          <a:ext cx="5919470" cy="2286000"/>
        </p:xfrm>
        <a:graphic>
          <a:graphicData uri="http://schemas.openxmlformats.org/drawingml/2006/table">
            <a:tbl>
              <a:tblPr firstRow="1" bandRow="1">
                <a:tableStyleId>{5940675A-B579-460E-94D1-54222C63F5DA}</a:tableStyleId>
              </a:tblPr>
              <a:tblGrid>
                <a:gridCol w="2331085"/>
                <a:gridCol w="1516380"/>
                <a:gridCol w="2072005"/>
              </a:tblGrid>
              <a:tr h="381000">
                <a:tc>
                  <a:txBody>
                    <a:bodyPr/>
                    <a:lstStyle/>
                    <a:p>
                      <a:pPr>
                        <a:buNone/>
                      </a:pPr>
                      <a:r>
                        <a:rPr lang="zh-CN" altLang="en-US" sz="1800" b="1"/>
                        <a:t>电影名（物品</a:t>
                      </a:r>
                      <a:r>
                        <a:rPr lang="en-US" altLang="zh-CN" sz="1800" b="1"/>
                        <a:t>item</a:t>
                      </a:r>
                      <a:r>
                        <a:rPr lang="zh-CN" altLang="en-US" sz="1800" b="1"/>
                        <a:t>）</a:t>
                      </a:r>
                      <a:endParaRPr lang="zh-CN" altLang="en-US" sz="1800" b="1"/>
                    </a:p>
                  </a:txBody>
                  <a:tcPr/>
                </a:tc>
                <a:tc>
                  <a:txBody>
                    <a:bodyPr/>
                    <a:lstStyle/>
                    <a:p>
                      <a:pPr>
                        <a:buNone/>
                      </a:pPr>
                      <a:r>
                        <a:rPr lang="zh-CN" altLang="en-US" sz="1800" b="1"/>
                        <a:t>产地</a:t>
                      </a:r>
                      <a:endParaRPr lang="zh-CN" altLang="en-US" sz="1800" b="1"/>
                    </a:p>
                  </a:txBody>
                  <a:tcPr/>
                </a:tc>
                <a:tc>
                  <a:txBody>
                    <a:bodyPr/>
                    <a:lstStyle/>
                    <a:p>
                      <a:pPr>
                        <a:buNone/>
                      </a:pPr>
                      <a:r>
                        <a:rPr lang="zh-CN" altLang="en-US" sz="1800" b="1"/>
                        <a:t>题材</a:t>
                      </a:r>
                      <a:endParaRPr lang="zh-CN" altLang="en-US" sz="1800" b="1"/>
                    </a:p>
                  </a:txBody>
                  <a:tcPr/>
                </a:tc>
              </a:tr>
              <a:tr h="381000">
                <a:tc>
                  <a:txBody>
                    <a:bodyPr/>
                    <a:lstStyle/>
                    <a:p>
                      <a:pPr>
                        <a:buNone/>
                      </a:pPr>
                      <a:r>
                        <a:rPr lang="zh-CN" altLang="en-US" sz="1800" dirty="0">
                          <a:sym typeface="+mn-ea"/>
                        </a:rPr>
                        <a:t>《声之形》</a:t>
                      </a:r>
                      <a:endParaRPr lang="zh-CN" altLang="en-US" sz="1800" dirty="0">
                        <a:sym typeface="+mn-ea"/>
                      </a:endParaRPr>
                    </a:p>
                  </a:txBody>
                  <a:tcPr/>
                </a:tc>
                <a:tc>
                  <a:txBody>
                    <a:bodyPr/>
                    <a:lstStyle/>
                    <a:p>
                      <a:pPr>
                        <a:buNone/>
                      </a:pPr>
                      <a:r>
                        <a:rPr lang="en-US" altLang="zh-CN" sz="1800" dirty="0">
                          <a:sym typeface="+mn-ea"/>
                        </a:rPr>
                        <a:t>[0,1]</a:t>
                      </a:r>
                      <a:endParaRPr lang="en-US" altLang="zh-CN" sz="1800" dirty="0">
                        <a:sym typeface="+mn-ea"/>
                      </a:endParaRPr>
                    </a:p>
                  </a:txBody>
                  <a:tcPr/>
                </a:tc>
                <a:tc>
                  <a:txBody>
                    <a:bodyPr/>
                    <a:lstStyle/>
                    <a:p>
                      <a:pPr>
                        <a:buNone/>
                      </a:pPr>
                      <a:r>
                        <a:rPr lang="en-US" altLang="zh-CN" sz="1800"/>
                        <a:t>[1,0,0,0]</a:t>
                      </a:r>
                      <a:endParaRPr lang="en-US" altLang="zh-CN" sz="1800"/>
                    </a:p>
                  </a:txBody>
                  <a:tcPr/>
                </a:tc>
              </a:tr>
              <a:tr h="381000">
                <a:tc>
                  <a:txBody>
                    <a:bodyPr/>
                    <a:lstStyle/>
                    <a:p>
                      <a:pPr>
                        <a:buNone/>
                      </a:pPr>
                      <a:r>
                        <a:rPr lang="zh-CN" altLang="en-US" sz="1800" dirty="0">
                          <a:sym typeface="+mn-ea"/>
                        </a:rPr>
                        <a:t>《哪吒之魔童降世》</a:t>
                      </a:r>
                      <a:endParaRPr lang="zh-CN" altLang="en-US" sz="1800" dirty="0">
                        <a:sym typeface="+mn-ea"/>
                      </a:endParaRPr>
                    </a:p>
                  </a:txBody>
                  <a:tcPr/>
                </a:tc>
                <a:tc>
                  <a:txBody>
                    <a:bodyPr/>
                    <a:lstStyle/>
                    <a:p>
                      <a:pPr>
                        <a:buNone/>
                      </a:pPr>
                      <a:r>
                        <a:rPr lang="en-US" altLang="zh-CN" sz="1800" dirty="0">
                          <a:sym typeface="+mn-ea"/>
                        </a:rPr>
                        <a:t>[1,0]</a:t>
                      </a:r>
                      <a:endParaRPr lang="zh-CN" altLang="en-US" sz="1800"/>
                    </a:p>
                  </a:txBody>
                  <a:tcPr/>
                </a:tc>
                <a:tc>
                  <a:txBody>
                    <a:bodyPr/>
                    <a:lstStyle/>
                    <a:p>
                      <a:pPr>
                        <a:buNone/>
                      </a:pPr>
                      <a:r>
                        <a:rPr lang="en-US" sz="1800"/>
                        <a:t>[0,1,1,0]</a:t>
                      </a:r>
                      <a:endParaRPr lang="en-US" sz="1800"/>
                    </a:p>
                  </a:txBody>
                  <a:tcPr/>
                </a:tc>
              </a:tr>
              <a:tr h="381000">
                <a:tc>
                  <a:txBody>
                    <a:bodyPr/>
                    <a:lstStyle/>
                    <a:p>
                      <a:pPr>
                        <a:buNone/>
                      </a:pPr>
                      <a:r>
                        <a:rPr lang="zh-CN" altLang="en-US" sz="1800" dirty="0">
                          <a:sym typeface="+mn-ea"/>
                        </a:rPr>
                        <a:t>《僵尸</a:t>
                      </a:r>
                      <a:r>
                        <a:rPr lang="en-US" altLang="zh-CN" sz="1800" dirty="0">
                          <a:sym typeface="+mn-ea"/>
                        </a:rPr>
                        <a:t>2016</a:t>
                      </a:r>
                      <a:r>
                        <a:rPr lang="zh-CN" altLang="en-US" sz="1800" dirty="0">
                          <a:sym typeface="+mn-ea"/>
                        </a:rPr>
                        <a:t>》</a:t>
                      </a:r>
                      <a:endParaRPr lang="zh-CN" altLang="en-US" sz="1800" dirty="0">
                        <a:sym typeface="+mn-ea"/>
                      </a:endParaRPr>
                    </a:p>
                  </a:txBody>
                  <a:tcPr/>
                </a:tc>
                <a:tc>
                  <a:txBody>
                    <a:bodyPr/>
                    <a:lstStyle/>
                    <a:p>
                      <a:pPr>
                        <a:buNone/>
                      </a:pPr>
                      <a:r>
                        <a:rPr lang="en-US" altLang="zh-CN" sz="1800" dirty="0">
                          <a:sym typeface="+mn-ea"/>
                        </a:rPr>
                        <a:t>[1,0]</a:t>
                      </a:r>
                      <a:endParaRPr lang="zh-CN" altLang="en-US" sz="1800"/>
                    </a:p>
                  </a:txBody>
                  <a:tcPr/>
                </a:tc>
                <a:tc>
                  <a:txBody>
                    <a:bodyPr/>
                    <a:lstStyle/>
                    <a:p>
                      <a:pPr>
                        <a:buNone/>
                      </a:pPr>
                      <a:r>
                        <a:rPr lang="en-US" sz="1800"/>
                        <a:t>[0,1,0,1]</a:t>
                      </a:r>
                      <a:endParaRPr lang="en-US" sz="1800"/>
                    </a:p>
                  </a:txBody>
                  <a:tcPr/>
                </a:tc>
              </a:tr>
              <a:tr h="381000">
                <a:tc>
                  <a:txBody>
                    <a:bodyPr/>
                    <a:lstStyle/>
                    <a:p>
                      <a:pPr>
                        <a:buNone/>
                      </a:pPr>
                      <a:r>
                        <a:rPr lang="zh-CN" altLang="en-US" sz="1800" dirty="0">
                          <a:sym typeface="+mn-ea"/>
                        </a:rPr>
                        <a:t>《山村老尸》</a:t>
                      </a:r>
                      <a:endParaRPr lang="zh-CN" altLang="en-US" sz="1800" dirty="0">
                        <a:sym typeface="+mn-ea"/>
                      </a:endParaRPr>
                    </a:p>
                  </a:txBody>
                  <a:tcPr/>
                </a:tc>
                <a:tc>
                  <a:txBody>
                    <a:bodyPr/>
                    <a:lstStyle/>
                    <a:p>
                      <a:pPr>
                        <a:buNone/>
                      </a:pPr>
                      <a:r>
                        <a:rPr lang="en-US" altLang="zh-CN" sz="1800" dirty="0">
                          <a:sym typeface="+mn-ea"/>
                        </a:rPr>
                        <a:t>[1,0]</a:t>
                      </a:r>
                      <a:endParaRPr lang="zh-CN" altLang="en-US" sz="1800"/>
                    </a:p>
                  </a:txBody>
                  <a:tcPr/>
                </a:tc>
                <a:tc>
                  <a:txBody>
                    <a:bodyPr/>
                    <a:lstStyle/>
                    <a:p>
                      <a:pPr>
                        <a:buNone/>
                      </a:pPr>
                      <a:r>
                        <a:rPr lang="en-US" altLang="zh-CN" sz="1800"/>
                        <a:t>[0,0,0,1]</a:t>
                      </a:r>
                      <a:endParaRPr lang="en-US" altLang="zh-CN" sz="1800"/>
                    </a:p>
                  </a:txBody>
                  <a:tcPr/>
                </a:tc>
              </a:tr>
              <a:tr h="381000">
                <a:tc>
                  <a:txBody>
                    <a:bodyPr/>
                    <a:lstStyle/>
                    <a:p>
                      <a:pPr>
                        <a:buNone/>
                      </a:pPr>
                      <a:r>
                        <a:rPr lang="zh-CN" altLang="en-US" sz="1800" dirty="0">
                          <a:sym typeface="+mn-ea"/>
                        </a:rPr>
                        <a:t>《千与千寻》</a:t>
                      </a:r>
                      <a:endParaRPr lang="zh-CN" altLang="en-US" sz="1800" dirty="0">
                        <a:sym typeface="+mn-ea"/>
                      </a:endParaRPr>
                    </a:p>
                  </a:txBody>
                  <a:tcPr/>
                </a:tc>
                <a:tc>
                  <a:txBody>
                    <a:bodyPr/>
                    <a:lstStyle/>
                    <a:p>
                      <a:pPr>
                        <a:buNone/>
                      </a:pPr>
                      <a:r>
                        <a:rPr lang="en-US" altLang="zh-CN" sz="1800" dirty="0">
                          <a:sym typeface="+mn-ea"/>
                        </a:rPr>
                        <a:t>[0,1]</a:t>
                      </a:r>
                      <a:endParaRPr lang="zh-CN" altLang="en-US" sz="1800" dirty="0">
                        <a:sym typeface="+mn-ea"/>
                      </a:endParaRPr>
                    </a:p>
                  </a:txBody>
                  <a:tcPr/>
                </a:tc>
                <a:tc>
                  <a:txBody>
                    <a:bodyPr/>
                    <a:lstStyle/>
                    <a:p>
                      <a:pPr>
                        <a:buNone/>
                      </a:pPr>
                      <a:r>
                        <a:rPr lang="en-US" altLang="zh-CN" sz="1800">
                          <a:sym typeface="+mn-ea"/>
                        </a:rPr>
                        <a:t>[1,0,1,0]</a:t>
                      </a:r>
                      <a:endParaRPr lang="zh-CN" altLang="en-US" sz="1800"/>
                    </a:p>
                  </a:txBody>
                  <a:tcPr/>
                </a:tc>
              </a:tr>
            </a:tbl>
          </a:graphicData>
        </a:graphic>
      </p:graphicFrame>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smtClean="0">
                <a:sym typeface="+mn-ea"/>
              </a:rPr>
              <a:t>3.3.2</a:t>
            </a:r>
            <a:r>
              <a:rPr kumimoji="1" lang="zh-CN" altLang="en-US" b="0" dirty="0">
                <a:sym typeface="+mn-ea"/>
              </a:rPr>
              <a:t>、基于内容的推荐</a:t>
            </a:r>
            <a:r>
              <a:rPr kumimoji="1" lang="en-US" altLang="zh-CN" b="0" dirty="0">
                <a:sym typeface="+mn-ea"/>
              </a:rPr>
              <a:t>——</a:t>
            </a:r>
            <a:r>
              <a:rPr kumimoji="1" lang="zh-CN" altLang="en-US" b="0" dirty="0">
                <a:sym typeface="+mn-ea"/>
              </a:rPr>
              <a:t>算法案例</a:t>
            </a:r>
            <a:endParaRPr kumimoji="1" lang="zh-CN" altLang="en-US" b="0" dirty="0">
              <a:sym typeface="+mn-ea"/>
            </a:endParaRPr>
          </a:p>
        </p:txBody>
      </p:sp>
      <p:sp>
        <p:nvSpPr>
          <p:cNvPr id="3" name="文本占位符 2"/>
          <p:cNvSpPr>
            <a:spLocks noGrp="1"/>
          </p:cNvSpPr>
          <p:nvPr>
            <p:ph type="body" idx="1"/>
          </p:nvPr>
        </p:nvSpPr>
        <p:spPr/>
        <p:txBody>
          <a:bodyPr>
            <a:normAutofit fontScale="85000" lnSpcReduction="10000"/>
          </a:bodyPr>
          <a:lstStyle/>
          <a:p>
            <a:pPr marL="0" indent="0">
              <a:lnSpc>
                <a:spcPct val="150000"/>
              </a:lnSpc>
              <a:buNone/>
            </a:pPr>
            <a:r>
              <a:rPr lang="en-US" altLang="zh-CN" b="0" dirty="0">
                <a:solidFill>
                  <a:srgbClr val="0000FF"/>
                </a:solidFill>
              </a:rPr>
              <a:t>2 Profile Learning</a:t>
            </a:r>
            <a:endParaRPr lang="zh-CN" altLang="en-US" b="0" dirty="0">
              <a:solidFill>
                <a:srgbClr val="0000FF"/>
              </a:solidFill>
            </a:endParaRPr>
          </a:p>
          <a:p>
            <a:pPr marL="0" indent="0">
              <a:lnSpc>
                <a:spcPct val="150000"/>
              </a:lnSpc>
              <a:buNone/>
            </a:pPr>
            <a:r>
              <a:rPr lang="zh-CN" altLang="en-US" dirty="0">
                <a:solidFill>
                  <a:srgbClr val="0000FF"/>
                </a:solidFill>
              </a:rPr>
              <a:t>已知</a:t>
            </a:r>
            <a:r>
              <a:rPr lang="zh-CN" altLang="en-US" dirty="0"/>
              <a:t>：小明看过《声之形》并打分</a:t>
            </a:r>
            <a:r>
              <a:rPr lang="en-US" altLang="zh-CN" dirty="0"/>
              <a:t>4</a:t>
            </a:r>
            <a:r>
              <a:rPr lang="zh-CN" altLang="en-US" dirty="0"/>
              <a:t>分，还看过《千与千寻》打分</a:t>
            </a:r>
            <a:r>
              <a:rPr lang="en-US" altLang="zh-CN" dirty="0"/>
              <a:t>5</a:t>
            </a:r>
            <a:r>
              <a:rPr lang="zh-CN" altLang="en-US" dirty="0"/>
              <a:t>分，看过《山村老尸》并打分</a:t>
            </a:r>
            <a:r>
              <a:rPr lang="en-US" altLang="zh-CN" dirty="0"/>
              <a:t>2</a:t>
            </a:r>
            <a:r>
              <a:rPr lang="zh-CN" altLang="en-US" dirty="0"/>
              <a:t>分。</a:t>
            </a:r>
            <a:endParaRPr lang="zh-CN" altLang="en-US" dirty="0"/>
          </a:p>
          <a:p>
            <a:pPr marL="0" indent="0">
              <a:lnSpc>
                <a:spcPct val="150000"/>
              </a:lnSpc>
              <a:buNone/>
            </a:pPr>
            <a:r>
              <a:rPr lang="zh-CN" altLang="en-US" dirty="0">
                <a:solidFill>
                  <a:srgbClr val="0000FF"/>
                </a:solidFill>
              </a:rPr>
              <a:t>任务</a:t>
            </a:r>
            <a:r>
              <a:rPr lang="zh-CN" altLang="en-US" dirty="0"/>
              <a:t>：预测小明对</a:t>
            </a:r>
            <a:r>
              <a:rPr lang="zh-CN" altLang="en-US" dirty="0">
                <a:sym typeface="+mn-ea"/>
              </a:rPr>
              <a:t>《哪吒之魔童降世》和《僵尸</a:t>
            </a:r>
            <a:r>
              <a:rPr lang="en-US" altLang="zh-CN" dirty="0">
                <a:sym typeface="+mn-ea"/>
              </a:rPr>
              <a:t>2016</a:t>
            </a:r>
            <a:r>
              <a:rPr lang="zh-CN" altLang="en-US" dirty="0">
                <a:sym typeface="+mn-ea"/>
              </a:rPr>
              <a:t>》的评分。</a:t>
            </a:r>
            <a:endParaRPr lang="zh-CN" altLang="en-US" dirty="0">
              <a:sym typeface="+mn-ea"/>
            </a:endParaRPr>
          </a:p>
          <a:p>
            <a:pPr marL="0" indent="0">
              <a:lnSpc>
                <a:spcPct val="150000"/>
              </a:lnSpc>
              <a:buNone/>
            </a:pPr>
            <a:r>
              <a:rPr lang="zh-CN" altLang="en-US" dirty="0"/>
              <a:t>我们将上述三条交互记录作为线性回归模型的输入：</a:t>
            </a:r>
            <a:endParaRPr lang="zh-CN" altLang="en-US" dirty="0"/>
          </a:p>
          <a:p>
            <a:pPr marL="0" indent="0">
              <a:lnSpc>
                <a:spcPct val="150000"/>
              </a:lnSpc>
              <a:buNone/>
            </a:pPr>
            <a:r>
              <a:rPr lang="zh-CN" altLang="en-US" dirty="0">
                <a:sym typeface="+mn-ea"/>
              </a:rPr>
              <a:t>《声之形》 </a:t>
            </a:r>
            <a:r>
              <a:rPr lang="en-US" altLang="zh-CN" dirty="0">
                <a:sym typeface="+mn-ea"/>
              </a:rPr>
              <a:t>X = [0,1,1,0,0,0]  Y=5</a:t>
            </a:r>
            <a:endParaRPr lang="zh-CN" altLang="en-US" dirty="0">
              <a:sym typeface="+mn-ea"/>
            </a:endParaRPr>
          </a:p>
          <a:p>
            <a:pPr marL="0" indent="0">
              <a:lnSpc>
                <a:spcPct val="150000"/>
              </a:lnSpc>
              <a:buNone/>
            </a:pPr>
            <a:r>
              <a:rPr lang="zh-CN" altLang="en-US" dirty="0">
                <a:sym typeface="+mn-ea"/>
              </a:rPr>
              <a:t>《千与千寻》</a:t>
            </a:r>
            <a:r>
              <a:rPr lang="en-US" altLang="zh-CN" dirty="0">
                <a:sym typeface="+mn-ea"/>
              </a:rPr>
              <a:t>X=[0,1,1,0,1,0]  Y=4</a:t>
            </a:r>
            <a:endParaRPr lang="zh-CN" altLang="en-US" dirty="0">
              <a:sym typeface="+mn-ea"/>
            </a:endParaRPr>
          </a:p>
          <a:p>
            <a:pPr marL="0" indent="0">
              <a:lnSpc>
                <a:spcPct val="150000"/>
              </a:lnSpc>
              <a:buNone/>
            </a:pPr>
            <a:r>
              <a:rPr lang="zh-CN" altLang="en-US" dirty="0">
                <a:sym typeface="+mn-ea"/>
              </a:rPr>
              <a:t>《山村老尸》</a:t>
            </a:r>
            <a:r>
              <a:rPr lang="en-US" altLang="zh-CN" dirty="0">
                <a:sym typeface="+mn-ea"/>
              </a:rPr>
              <a:t>X=[1,0,0,0,0,1]  Y=2</a:t>
            </a:r>
            <a:endParaRPr lang="en-US" altLang="zh-CN" dirty="0">
              <a:sym typeface="+mn-ea"/>
            </a:endParaRPr>
          </a:p>
          <a:p>
            <a:pPr marL="0" indent="0">
              <a:lnSpc>
                <a:spcPct val="150000"/>
              </a:lnSpc>
              <a:buNone/>
            </a:pPr>
            <a:r>
              <a:rPr lang="zh-CN" altLang="en-US" dirty="0">
                <a:solidFill>
                  <a:srgbClr val="0000FF"/>
                </a:solidFill>
                <a:sym typeface="+mn-ea"/>
              </a:rPr>
              <a:t>线性回归模型公式</a:t>
            </a:r>
            <a:r>
              <a:rPr lang="zh-CN" altLang="en-US" dirty="0">
                <a:sym typeface="+mn-ea"/>
              </a:rPr>
              <a:t>：</a:t>
            </a:r>
            <a:endParaRPr lang="zh-CN" altLang="en-US" dirty="0">
              <a:sym typeface="+mn-ea"/>
            </a:endParaRPr>
          </a:p>
          <a:p>
            <a:pPr marL="0" indent="0">
              <a:lnSpc>
                <a:spcPct val="150000"/>
              </a:lnSpc>
              <a:buNone/>
            </a:pPr>
            <a:endParaRPr lang="zh-CN" altLang="en-US" dirty="0">
              <a:sym typeface="+mn-ea"/>
            </a:endParaRPr>
          </a:p>
          <a:p>
            <a:pPr marL="0" indent="0">
              <a:lnSpc>
                <a:spcPct val="150000"/>
              </a:lnSpc>
              <a:buNone/>
            </a:pPr>
            <a:r>
              <a:rPr lang="zh-CN" altLang="en-US" dirty="0">
                <a:sym typeface="+mn-ea"/>
              </a:rPr>
              <a:t>由于输入</a:t>
            </a:r>
            <a:r>
              <a:rPr lang="en-US" altLang="zh-CN" dirty="0">
                <a:sym typeface="+mn-ea"/>
              </a:rPr>
              <a:t>X</a:t>
            </a:r>
            <a:r>
              <a:rPr lang="zh-CN" altLang="en-US" dirty="0">
                <a:sym typeface="+mn-ea"/>
              </a:rPr>
              <a:t>是</a:t>
            </a:r>
            <a:r>
              <a:rPr lang="en-US" altLang="zh-CN" dirty="0">
                <a:sym typeface="+mn-ea"/>
              </a:rPr>
              <a:t>1*6</a:t>
            </a:r>
            <a:r>
              <a:rPr lang="zh-CN" altLang="en-US" dirty="0">
                <a:sym typeface="+mn-ea"/>
              </a:rPr>
              <a:t>维的向量，所以权重向量</a:t>
            </a:r>
            <a:r>
              <a:rPr lang="en-US" altLang="zh-CN" dirty="0">
                <a:sym typeface="+mn-ea"/>
              </a:rPr>
              <a:t>W</a:t>
            </a:r>
            <a:r>
              <a:rPr lang="zh-CN" altLang="en-US" dirty="0">
                <a:sym typeface="+mn-ea"/>
              </a:rPr>
              <a:t>设置为</a:t>
            </a:r>
            <a:r>
              <a:rPr lang="en-US" altLang="zh-CN" dirty="0">
                <a:sym typeface="+mn-ea"/>
              </a:rPr>
              <a:t>6*1</a:t>
            </a:r>
            <a:r>
              <a:rPr lang="zh-CN" altLang="en-US" dirty="0">
                <a:sym typeface="+mn-ea"/>
              </a:rPr>
              <a:t>维，每一个维度表示用户对当前维度特征的喜好程度；</a:t>
            </a:r>
            <a:endParaRPr lang="zh-CN" altLang="en-US" dirty="0">
              <a:sym typeface="+mn-ea"/>
            </a:endParaRPr>
          </a:p>
          <a:p>
            <a:pPr marL="0" indent="0">
              <a:lnSpc>
                <a:spcPct val="150000"/>
              </a:lnSpc>
              <a:buNone/>
            </a:pPr>
            <a:r>
              <a:rPr lang="en-US" altLang="zh-CN" dirty="0">
                <a:sym typeface="+mn-ea"/>
              </a:rPr>
              <a:t>f</a:t>
            </a:r>
            <a:r>
              <a:rPr lang="zh-CN" altLang="en-US" dirty="0">
                <a:sym typeface="+mn-ea"/>
              </a:rPr>
              <a:t>（</a:t>
            </a:r>
            <a:r>
              <a:rPr lang="en-US" altLang="zh-CN" dirty="0">
                <a:sym typeface="+mn-ea"/>
              </a:rPr>
              <a:t>x</a:t>
            </a:r>
            <a:r>
              <a:rPr lang="zh-CN" altLang="en-US" dirty="0">
                <a:sym typeface="+mn-ea"/>
              </a:rPr>
              <a:t>）要尽量拟合用户具体的评分</a:t>
            </a:r>
            <a:r>
              <a:rPr lang="en-US" altLang="zh-CN" dirty="0">
                <a:sym typeface="+mn-ea"/>
              </a:rPr>
              <a:t>Y</a:t>
            </a:r>
            <a:r>
              <a:rPr lang="zh-CN" altLang="en-US" dirty="0">
                <a:sym typeface="+mn-ea"/>
              </a:rPr>
              <a:t>，使用反向传播算法来优化模型并更新</a:t>
            </a:r>
            <a:r>
              <a:rPr lang="en-US" altLang="zh-CN" dirty="0">
                <a:sym typeface="+mn-ea"/>
              </a:rPr>
              <a:t>W</a:t>
            </a:r>
            <a:r>
              <a:rPr lang="zh-CN" altLang="en-US" dirty="0">
                <a:sym typeface="+mn-ea"/>
              </a:rPr>
              <a:t>。</a:t>
            </a:r>
            <a:endParaRPr lang="zh-CN" altLang="en-US" dirty="0">
              <a:sym typeface="+mn-ea"/>
            </a:endParaRPr>
          </a:p>
        </p:txBody>
      </p:sp>
      <p:pic>
        <p:nvPicPr>
          <p:cNvPr id="5" name="图片 4"/>
          <p:cNvPicPr>
            <a:picLocks noChangeAspect="1"/>
          </p:cNvPicPr>
          <p:nvPr/>
        </p:nvPicPr>
        <p:blipFill>
          <a:blip r:embed="rId1"/>
          <a:stretch>
            <a:fillRect/>
          </a:stretch>
        </p:blipFill>
        <p:spPr>
          <a:xfrm>
            <a:off x="4395989" y="4291495"/>
            <a:ext cx="1439546" cy="466040"/>
          </a:xfrm>
          <a:prstGeom prst="rect">
            <a:avLst/>
          </a:prstGeom>
        </p:spPr>
      </p:pic>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smtClean="0">
                <a:sym typeface="+mn-ea"/>
              </a:rPr>
              <a:t>3.3.2</a:t>
            </a:r>
            <a:r>
              <a:rPr kumimoji="1" lang="zh-CN" altLang="en-US" b="0" dirty="0">
                <a:sym typeface="+mn-ea"/>
              </a:rPr>
              <a:t>、基于内容的推荐</a:t>
            </a:r>
            <a:r>
              <a:rPr kumimoji="1" lang="en-US" altLang="zh-CN" b="0" dirty="0">
                <a:sym typeface="+mn-ea"/>
              </a:rPr>
              <a:t>——</a:t>
            </a:r>
            <a:r>
              <a:rPr kumimoji="1" lang="zh-CN" altLang="en-US" b="0" dirty="0">
                <a:sym typeface="+mn-ea"/>
              </a:rPr>
              <a:t>算法案例</a:t>
            </a:r>
            <a:endParaRPr kumimoji="1" lang="zh-CN" altLang="en-US" b="0" dirty="0">
              <a:sym typeface="+mn-ea"/>
            </a:endParaRPr>
          </a:p>
        </p:txBody>
      </p:sp>
      <p:sp>
        <p:nvSpPr>
          <p:cNvPr id="3" name="文本占位符 2"/>
          <p:cNvSpPr>
            <a:spLocks noGrp="1"/>
          </p:cNvSpPr>
          <p:nvPr>
            <p:ph type="body" idx="1"/>
          </p:nvPr>
        </p:nvSpPr>
        <p:spPr/>
        <p:txBody>
          <a:bodyPr>
            <a:normAutofit fontScale="85000" lnSpcReduction="10000"/>
          </a:bodyPr>
          <a:lstStyle/>
          <a:p>
            <a:pPr marL="0" indent="0">
              <a:lnSpc>
                <a:spcPct val="150000"/>
              </a:lnSpc>
              <a:buNone/>
            </a:pPr>
            <a:r>
              <a:rPr lang="en-US" altLang="zh-CN" b="0" dirty="0">
                <a:solidFill>
                  <a:srgbClr val="0000FF"/>
                </a:solidFill>
              </a:rPr>
              <a:t>3 Recommendation Generation</a:t>
            </a:r>
            <a:endParaRPr lang="zh-CN" altLang="en-US" b="0" dirty="0">
              <a:solidFill>
                <a:srgbClr val="0000FF"/>
              </a:solidFill>
            </a:endParaRPr>
          </a:p>
          <a:p>
            <a:pPr marL="0" indent="0">
              <a:lnSpc>
                <a:spcPct val="150000"/>
              </a:lnSpc>
              <a:buNone/>
            </a:pPr>
            <a:r>
              <a:rPr lang="zh-CN" dirty="0"/>
              <a:t>假设我们经过模型的训练得到了</a:t>
            </a:r>
            <a:r>
              <a:rPr lang="en-US" altLang="zh-CN" dirty="0"/>
              <a:t>W</a:t>
            </a:r>
            <a:r>
              <a:rPr lang="zh-CN" altLang="en-US" dirty="0"/>
              <a:t>向量，</a:t>
            </a:r>
            <a:r>
              <a:rPr lang="en-US" altLang="zh-CN" dirty="0"/>
              <a:t>W=[1.5, 2, 2, 1, 1, 0.5]</a:t>
            </a:r>
            <a:endParaRPr lang="zh-CN" altLang="en-US" dirty="0">
              <a:sym typeface="+mn-ea"/>
            </a:endParaRPr>
          </a:p>
          <a:p>
            <a:pPr marL="0" indent="0">
              <a:lnSpc>
                <a:spcPct val="150000"/>
              </a:lnSpc>
              <a:buNone/>
            </a:pPr>
            <a:r>
              <a:rPr lang="zh-CN" altLang="en-US" dirty="0">
                <a:sym typeface="+mn-ea"/>
              </a:rPr>
              <a:t>我们就可以利用学习好的</a:t>
            </a:r>
            <a:r>
              <a:rPr lang="en-US" altLang="zh-CN" dirty="0">
                <a:sym typeface="+mn-ea"/>
              </a:rPr>
              <a:t>W</a:t>
            </a:r>
            <a:r>
              <a:rPr lang="zh-CN" altLang="en-US" dirty="0">
                <a:sym typeface="+mn-ea"/>
              </a:rPr>
              <a:t>来预测小明对</a:t>
            </a:r>
            <a:r>
              <a:rPr lang="zh-CN" altLang="en-US">
                <a:sym typeface="+mn-ea"/>
              </a:rPr>
              <a:t>《哪吒之魔童降世》和《僵尸</a:t>
            </a:r>
            <a:r>
              <a:rPr lang="en-US" altLang="zh-CN">
                <a:sym typeface="+mn-ea"/>
              </a:rPr>
              <a:t>2016</a:t>
            </a:r>
            <a:r>
              <a:rPr lang="zh-CN" altLang="en-US">
                <a:sym typeface="+mn-ea"/>
              </a:rPr>
              <a:t>》的评分了。</a:t>
            </a:r>
            <a:endParaRPr lang="zh-CN" altLang="en-US">
              <a:sym typeface="+mn-ea"/>
            </a:endParaRPr>
          </a:p>
          <a:p>
            <a:pPr marL="0" indent="0">
              <a:lnSpc>
                <a:spcPct val="150000"/>
              </a:lnSpc>
              <a:buNone/>
            </a:pPr>
            <a:r>
              <a:rPr lang="zh-CN" altLang="en-US">
                <a:sym typeface="+mn-ea"/>
              </a:rPr>
              <a:t>《哪吒之魔童降世》</a:t>
            </a:r>
            <a:endParaRPr lang="zh-CN" altLang="en-US">
              <a:sym typeface="+mn-ea"/>
            </a:endParaRPr>
          </a:p>
          <a:p>
            <a:pPr marL="0" indent="0">
              <a:lnSpc>
                <a:spcPct val="150000"/>
              </a:lnSpc>
              <a:buNone/>
            </a:pPr>
            <a:r>
              <a:rPr lang="en-US" altLang="zh-CN">
                <a:sym typeface="+mn-ea"/>
              </a:rPr>
              <a:t>	</a:t>
            </a:r>
            <a:r>
              <a:rPr lang="zh-CN" altLang="en-US">
                <a:sym typeface="+mn-ea"/>
              </a:rPr>
              <a:t>预测评分为 </a:t>
            </a:r>
            <a:r>
              <a:rPr lang="en-US" altLang="zh-CN">
                <a:sym typeface="+mn-ea"/>
              </a:rPr>
              <a:t>W * X = [1.5, 2, 2, 1, 1, 0.5] * </a:t>
            </a:r>
            <a:r>
              <a:rPr lang="en-US" altLang="zh-CN">
                <a:solidFill>
                  <a:srgbClr val="0000FF"/>
                </a:solidFill>
                <a:sym typeface="+mn-ea"/>
              </a:rPr>
              <a:t>[1, 0, 0, 1, 1, 0]</a:t>
            </a:r>
            <a:r>
              <a:rPr lang="en-US" altLang="zh-CN">
                <a:sym typeface="+mn-ea"/>
              </a:rPr>
              <a:t> = 3.5</a:t>
            </a:r>
            <a:endParaRPr lang="en-US" altLang="zh-CN">
              <a:sym typeface="+mn-ea"/>
            </a:endParaRPr>
          </a:p>
          <a:p>
            <a:pPr marL="0" indent="0">
              <a:lnSpc>
                <a:spcPct val="150000"/>
              </a:lnSpc>
              <a:buNone/>
            </a:pPr>
            <a:r>
              <a:rPr lang="en-US" altLang="zh-CN">
                <a:sym typeface="+mn-ea"/>
              </a:rPr>
              <a:t>	</a:t>
            </a:r>
            <a:r>
              <a:rPr lang="zh-CN" altLang="en-US">
                <a:sym typeface="+mn-ea"/>
              </a:rPr>
              <a:t>这里的</a:t>
            </a:r>
            <a:r>
              <a:rPr lang="en-US" altLang="zh-CN">
                <a:sym typeface="+mn-ea"/>
              </a:rPr>
              <a:t>X</a:t>
            </a:r>
            <a:r>
              <a:rPr lang="zh-CN" altLang="en-US">
                <a:sym typeface="+mn-ea"/>
              </a:rPr>
              <a:t>是《哪吒之魔童降世》的向量特征表示</a:t>
            </a:r>
            <a:endParaRPr lang="zh-CN" altLang="en-US">
              <a:sym typeface="+mn-ea"/>
            </a:endParaRPr>
          </a:p>
          <a:p>
            <a:pPr marL="0" indent="0">
              <a:lnSpc>
                <a:spcPct val="150000"/>
              </a:lnSpc>
              <a:buNone/>
            </a:pPr>
            <a:r>
              <a:rPr lang="zh-CN" altLang="en-US" dirty="0">
                <a:sym typeface="+mn-ea"/>
              </a:rPr>
              <a:t>《僵尸</a:t>
            </a:r>
            <a:r>
              <a:rPr lang="en-US" altLang="zh-CN" dirty="0">
                <a:sym typeface="+mn-ea"/>
              </a:rPr>
              <a:t>2016</a:t>
            </a:r>
            <a:r>
              <a:rPr lang="zh-CN" altLang="en-US" dirty="0">
                <a:sym typeface="+mn-ea"/>
              </a:rPr>
              <a:t>》</a:t>
            </a:r>
            <a:endParaRPr lang="zh-CN" altLang="en-US" dirty="0">
              <a:sym typeface="+mn-ea"/>
            </a:endParaRPr>
          </a:p>
          <a:p>
            <a:pPr marL="0" indent="0">
              <a:lnSpc>
                <a:spcPct val="150000"/>
              </a:lnSpc>
              <a:buNone/>
            </a:pPr>
            <a:r>
              <a:rPr lang="en-US" altLang="zh-CN">
                <a:sym typeface="+mn-ea"/>
              </a:rPr>
              <a:t>	</a:t>
            </a:r>
            <a:r>
              <a:rPr lang="zh-CN" altLang="en-US">
                <a:sym typeface="+mn-ea"/>
              </a:rPr>
              <a:t>预测评分为 </a:t>
            </a:r>
            <a:r>
              <a:rPr lang="en-US" altLang="zh-CN">
                <a:sym typeface="+mn-ea"/>
              </a:rPr>
              <a:t>W * X =[1.5, 2, 2, 1, 1, 0.5] </a:t>
            </a:r>
            <a:r>
              <a:rPr lang="en-US" altLang="zh-CN" dirty="0">
                <a:sym typeface="+mn-ea"/>
              </a:rPr>
              <a:t>* </a:t>
            </a:r>
            <a:r>
              <a:rPr lang="en-US" altLang="zh-CN" dirty="0">
                <a:solidFill>
                  <a:srgbClr val="0000FF"/>
                </a:solidFill>
                <a:sym typeface="+mn-ea"/>
              </a:rPr>
              <a:t>[1, 0, 0, 1, 0, 1]</a:t>
            </a:r>
            <a:r>
              <a:rPr lang="en-US" altLang="zh-CN" dirty="0">
                <a:sym typeface="+mn-ea"/>
              </a:rPr>
              <a:t> = 3</a:t>
            </a:r>
            <a:endParaRPr lang="en-US" altLang="zh-CN" dirty="0">
              <a:sym typeface="+mn-ea"/>
            </a:endParaRPr>
          </a:p>
          <a:p>
            <a:pPr marL="0" indent="0">
              <a:lnSpc>
                <a:spcPct val="150000"/>
              </a:lnSpc>
              <a:buNone/>
            </a:pPr>
            <a:r>
              <a:rPr lang="zh-CN" altLang="en-US">
                <a:sym typeface="+mn-ea"/>
              </a:rPr>
              <a:t>这里的</a:t>
            </a:r>
            <a:r>
              <a:rPr lang="en-US" altLang="zh-CN">
                <a:sym typeface="+mn-ea"/>
              </a:rPr>
              <a:t>X</a:t>
            </a:r>
            <a:r>
              <a:rPr lang="zh-CN" altLang="en-US">
                <a:sym typeface="+mn-ea"/>
              </a:rPr>
              <a:t>是《僵尸</a:t>
            </a:r>
            <a:r>
              <a:rPr lang="en-US" altLang="zh-CN">
                <a:sym typeface="+mn-ea"/>
              </a:rPr>
              <a:t>2016</a:t>
            </a:r>
            <a:r>
              <a:rPr lang="zh-CN" altLang="en-US">
                <a:sym typeface="+mn-ea"/>
              </a:rPr>
              <a:t>》的向量特征表示</a:t>
            </a:r>
            <a:endParaRPr lang="zh-CN" altLang="en-US">
              <a:sym typeface="+mn-ea"/>
            </a:endParaRPr>
          </a:p>
          <a:p>
            <a:pPr marL="0" indent="0">
              <a:lnSpc>
                <a:spcPct val="150000"/>
              </a:lnSpc>
              <a:buNone/>
            </a:pPr>
            <a:endParaRPr lang="en-US" altLang="zh-CN" dirty="0">
              <a:sym typeface="+mn-ea"/>
            </a:endParaRPr>
          </a:p>
          <a:p>
            <a:pPr marL="0" indent="0">
              <a:lnSpc>
                <a:spcPct val="150000"/>
              </a:lnSpc>
              <a:buNone/>
            </a:pPr>
            <a:r>
              <a:rPr lang="zh-CN" altLang="en-US" dirty="0">
                <a:sym typeface="+mn-ea"/>
              </a:rPr>
              <a:t>由此我们可以得出结论，小明会更喜欢</a:t>
            </a:r>
            <a:r>
              <a:rPr lang="zh-CN" altLang="en-US">
                <a:sym typeface="+mn-ea"/>
              </a:rPr>
              <a:t>《哪吒之魔童降世》，所以我们将这部电影推荐给小明。</a:t>
            </a:r>
            <a:endParaRPr lang="zh-CN" altLang="en-US" dirty="0">
              <a:sym typeface="+mn-ea"/>
            </a:endParaRPr>
          </a:p>
        </p:txBody>
      </p:sp>
      <p:pic>
        <p:nvPicPr>
          <p:cNvPr id="4" name="图片 3"/>
          <p:cNvPicPr>
            <a:picLocks noChangeAspect="1"/>
          </p:cNvPicPr>
          <p:nvPr/>
        </p:nvPicPr>
        <p:blipFill>
          <a:blip r:embed="rId1"/>
          <a:stretch>
            <a:fillRect/>
          </a:stretch>
        </p:blipFill>
        <p:spPr>
          <a:xfrm>
            <a:off x="7957820" y="3162935"/>
            <a:ext cx="3945255" cy="1569720"/>
          </a:xfrm>
          <a:prstGeom prst="rect">
            <a:avLst/>
          </a:prstGeom>
        </p:spPr>
      </p:pic>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3.3.3</a:t>
            </a:r>
            <a:r>
              <a:rPr kumimoji="1" lang="zh-CN" altLang="en-US" b="0" dirty="0">
                <a:sym typeface="+mn-ea"/>
              </a:rPr>
              <a:t>、标签推荐系统</a:t>
            </a:r>
            <a:endParaRPr kumimoji="1" lang="zh-CN" altLang="en-US" b="0" dirty="0">
              <a:sym typeface="+mn-ea"/>
            </a:endParaRPr>
          </a:p>
        </p:txBody>
      </p:sp>
      <p:sp>
        <p:nvSpPr>
          <p:cNvPr id="3" name="文本占位符 2"/>
          <p:cNvSpPr>
            <a:spLocks noGrp="1"/>
          </p:cNvSpPr>
          <p:nvPr>
            <p:ph type="body" idx="1"/>
          </p:nvPr>
        </p:nvSpPr>
        <p:spPr/>
        <p:txBody>
          <a:bodyPr>
            <a:normAutofit lnSpcReduction="10000"/>
          </a:bodyPr>
          <a:lstStyle/>
          <a:p>
            <a:pPr>
              <a:lnSpc>
                <a:spcPct val="150000"/>
              </a:lnSpc>
            </a:pPr>
            <a:r>
              <a:rPr lang="zh-CN" altLang="en-US" sz="1600" dirty="0"/>
              <a:t>标签推荐系统是一种</a:t>
            </a:r>
            <a:r>
              <a:rPr lang="zh-CN" altLang="en-US" sz="1600" dirty="0">
                <a:solidFill>
                  <a:srgbClr val="0000FF"/>
                </a:solidFill>
              </a:rPr>
              <a:t>具体的基于内容的推荐算法</a:t>
            </a:r>
            <a:r>
              <a:rPr lang="zh-CN" altLang="en-US" sz="1600" dirty="0"/>
              <a:t>，本部分主要研究如何利用标签给用户进行个性化推荐。</a:t>
            </a:r>
            <a:endParaRPr lang="en-US" altLang="zh-CN" sz="1600" dirty="0"/>
          </a:p>
          <a:p>
            <a:pPr>
              <a:lnSpc>
                <a:spcPct val="150000"/>
              </a:lnSpc>
            </a:pPr>
            <a:r>
              <a:rPr lang="zh-CN" altLang="en-US" sz="1600" dirty="0"/>
              <a:t>根据维基百科的定义，标签是一种</a:t>
            </a:r>
            <a:r>
              <a:rPr lang="zh-CN" altLang="en-US" sz="1600" dirty="0">
                <a:solidFill>
                  <a:srgbClr val="0000FF"/>
                </a:solidFill>
              </a:rPr>
              <a:t>无层次化结构的、用来描述信息的关键词</a:t>
            </a:r>
            <a:r>
              <a:rPr lang="zh-CN" altLang="en-US" sz="1600" dirty="0"/>
              <a:t>，它可以用来</a:t>
            </a:r>
            <a:r>
              <a:rPr lang="zh-CN" altLang="en-US" sz="1600" dirty="0">
                <a:solidFill>
                  <a:srgbClr val="0000FF"/>
                </a:solidFill>
              </a:rPr>
              <a:t>描述物品的语义</a:t>
            </a:r>
            <a:r>
              <a:rPr lang="zh-CN" altLang="en-US" sz="1600" dirty="0"/>
              <a:t>。根据给物品打标签的人的不同，标签应用一般分为两种：</a:t>
            </a:r>
            <a:r>
              <a:rPr lang="en-US" altLang="zh-CN" sz="1600" dirty="0"/>
              <a:t>1</a:t>
            </a:r>
            <a:r>
              <a:rPr lang="zh-CN" altLang="en-US" sz="1600" dirty="0"/>
              <a:t>）作者或者专家对物品打标签；</a:t>
            </a:r>
            <a:r>
              <a:rPr lang="en-US" altLang="zh-CN" sz="1600" dirty="0"/>
              <a:t>2</a:t>
            </a:r>
            <a:r>
              <a:rPr lang="zh-CN" altLang="en-US" sz="1600" dirty="0"/>
              <a:t>）普通用户对物品打标签，也就是</a:t>
            </a:r>
            <a:r>
              <a:rPr lang="en-US" altLang="zh-CN" sz="1600" dirty="0" err="1">
                <a:solidFill>
                  <a:srgbClr val="0000FF"/>
                </a:solidFill>
              </a:rPr>
              <a:t>UGC</a:t>
            </a:r>
            <a:r>
              <a:rPr lang="zh-CN" altLang="en-US" sz="1600" dirty="0">
                <a:solidFill>
                  <a:srgbClr val="0000FF"/>
                </a:solidFill>
              </a:rPr>
              <a:t>（</a:t>
            </a:r>
            <a:r>
              <a:rPr lang="en-US" altLang="zh-CN" sz="1600" dirty="0">
                <a:solidFill>
                  <a:srgbClr val="0000FF"/>
                </a:solidFill>
              </a:rPr>
              <a:t>User Generated Content</a:t>
            </a:r>
            <a:r>
              <a:rPr lang="zh-CN" altLang="en-US" sz="1600" dirty="0">
                <a:solidFill>
                  <a:srgbClr val="0000FF"/>
                </a:solidFill>
              </a:rPr>
              <a:t>，用户生成的内容）</a:t>
            </a:r>
            <a:r>
              <a:rPr lang="zh-CN" altLang="en-US" sz="1600" dirty="0"/>
              <a:t>的标签应用。</a:t>
            </a:r>
            <a:endParaRPr lang="en-US" altLang="zh-CN" sz="1600" dirty="0"/>
          </a:p>
          <a:p>
            <a:pPr>
              <a:lnSpc>
                <a:spcPct val="150000"/>
              </a:lnSpc>
            </a:pPr>
            <a:r>
              <a:rPr lang="en-US" altLang="zh-CN" sz="1600" dirty="0" err="1"/>
              <a:t>UGC</a:t>
            </a:r>
            <a:r>
              <a:rPr lang="zh-CN" altLang="en-US" sz="1600" dirty="0"/>
              <a:t>的标签系统是一种表示</a:t>
            </a:r>
            <a:r>
              <a:rPr lang="zh-CN" altLang="en-US" sz="1600" dirty="0">
                <a:solidFill>
                  <a:srgbClr val="0000FF"/>
                </a:solidFill>
              </a:rPr>
              <a:t>用户兴趣、物品语义</a:t>
            </a:r>
            <a:r>
              <a:rPr lang="zh-CN" altLang="en-US" sz="1600" dirty="0"/>
              <a:t>的重要方式。当一个用户对一个物品打上一个标签，这个标签一方面</a:t>
            </a:r>
            <a:r>
              <a:rPr lang="zh-CN" altLang="en-US" sz="1600" dirty="0">
                <a:solidFill>
                  <a:srgbClr val="0070C0"/>
                </a:solidFill>
              </a:rPr>
              <a:t>描述了用户的兴趣</a:t>
            </a:r>
            <a:r>
              <a:rPr lang="zh-CN" altLang="en-US" sz="1600" dirty="0"/>
              <a:t>，另一方面则</a:t>
            </a:r>
            <a:r>
              <a:rPr lang="zh-CN" altLang="en-US" sz="1600" dirty="0">
                <a:solidFill>
                  <a:srgbClr val="0070C0"/>
                </a:solidFill>
              </a:rPr>
              <a:t>表示了物品的语义</a:t>
            </a:r>
            <a:r>
              <a:rPr lang="zh-CN" altLang="en-US" sz="1600" dirty="0"/>
              <a:t>，从而将用户和物品联系了起来。</a:t>
            </a:r>
            <a:endParaRPr lang="zh-CN" altLang="en-US" sz="1600" dirty="0"/>
          </a:p>
          <a:p>
            <a:pPr>
              <a:lnSpc>
                <a:spcPct val="150000"/>
              </a:lnSpc>
            </a:pPr>
            <a:r>
              <a:rPr lang="en-US" altLang="zh-CN" sz="1600" dirty="0" err="1"/>
              <a:t>UGC</a:t>
            </a:r>
            <a:r>
              <a:rPr lang="zh-CN" altLang="en-US" sz="1600" dirty="0"/>
              <a:t>标签系统是很多</a:t>
            </a:r>
            <a:r>
              <a:rPr lang="en-US" altLang="zh-CN" sz="1600" dirty="0"/>
              <a:t>Web</a:t>
            </a:r>
            <a:r>
              <a:rPr lang="zh-CN" altLang="en-US" sz="1600" dirty="0"/>
              <a:t>网站的必要组成部分，使用</a:t>
            </a:r>
            <a:r>
              <a:rPr lang="en-US" altLang="zh-CN" sz="1600" dirty="0" err="1"/>
              <a:t>UGC</a:t>
            </a:r>
            <a:r>
              <a:rPr lang="zh-CN" altLang="en-US" sz="1600" dirty="0"/>
              <a:t>标签系统的代表网站主要有：</a:t>
            </a:r>
            <a:endParaRPr lang="zh-CN" altLang="en-US" sz="1600" dirty="0"/>
          </a:p>
          <a:p>
            <a:pPr lvl="1">
              <a:lnSpc>
                <a:spcPct val="150000"/>
              </a:lnSpc>
            </a:pPr>
            <a:r>
              <a:rPr lang="zh-CN" altLang="en-US" sz="1600" dirty="0"/>
              <a:t>网页标签网站</a:t>
            </a:r>
            <a:r>
              <a:rPr lang="en-US" altLang="zh-CN" sz="1600" dirty="0"/>
              <a:t>Delicious</a:t>
            </a:r>
            <a:endParaRPr lang="en-US" altLang="zh-CN" sz="1600" dirty="0"/>
          </a:p>
          <a:p>
            <a:pPr lvl="1">
              <a:lnSpc>
                <a:spcPct val="150000"/>
              </a:lnSpc>
            </a:pPr>
            <a:r>
              <a:rPr lang="zh-CN" altLang="en-US" sz="1600" dirty="0"/>
              <a:t>论文书签网站</a:t>
            </a:r>
            <a:r>
              <a:rPr lang="en-US" altLang="zh-CN" sz="1600" dirty="0"/>
              <a:t>CiteULike</a:t>
            </a:r>
            <a:endParaRPr lang="en-US" altLang="zh-CN" sz="1600" dirty="0"/>
          </a:p>
          <a:p>
            <a:pPr lvl="1">
              <a:lnSpc>
                <a:spcPct val="150000"/>
              </a:lnSpc>
            </a:pPr>
            <a:r>
              <a:rPr lang="zh-CN" altLang="en-US" sz="1600" dirty="0"/>
              <a:t>音乐网站</a:t>
            </a:r>
            <a:r>
              <a:rPr lang="en-US" altLang="zh-CN" sz="1600" dirty="0"/>
              <a:t>Last.fm</a:t>
            </a:r>
            <a:endParaRPr lang="en-US" altLang="zh-CN" sz="1600" dirty="0"/>
          </a:p>
          <a:p>
            <a:pPr lvl="1">
              <a:lnSpc>
                <a:spcPct val="150000"/>
              </a:lnSpc>
            </a:pPr>
            <a:r>
              <a:rPr lang="zh-CN" altLang="en-US" sz="1600" dirty="0"/>
              <a:t>视频网站</a:t>
            </a:r>
            <a:r>
              <a:rPr lang="en-US" altLang="zh-CN" sz="1600" dirty="0"/>
              <a:t>Hulu</a:t>
            </a:r>
            <a:endParaRPr lang="en-US" altLang="zh-CN" sz="1600" dirty="0"/>
          </a:p>
          <a:p>
            <a:pPr lvl="1">
              <a:lnSpc>
                <a:spcPct val="150000"/>
              </a:lnSpc>
            </a:pPr>
            <a:r>
              <a:rPr lang="zh-CN" altLang="en-US" sz="1600" dirty="0"/>
              <a:t>书和电影评论网站豆瓣等</a:t>
            </a:r>
            <a:endParaRPr lang="zh-CN" altLang="en-US" sz="1600" dirty="0"/>
          </a:p>
          <a:p>
            <a:pPr>
              <a:lnSpc>
                <a:spcPct val="150000"/>
              </a:lnSpc>
            </a:pPr>
            <a:endParaRPr lang="zh-CN" altLang="en-US" sz="1600" b="0" dirty="0"/>
          </a:p>
          <a:p>
            <a:pPr marL="0" indent="0">
              <a:lnSpc>
                <a:spcPct val="150000"/>
              </a:lnSpc>
              <a:buNone/>
            </a:pPr>
            <a:endParaRPr lang="zh-CN" altLang="en-US" sz="1600" b="0" dirty="0"/>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3.3.4</a:t>
            </a:r>
            <a:r>
              <a:rPr kumimoji="1" lang="zh-CN" altLang="en-US" b="0" dirty="0">
                <a:sym typeface="+mn-ea"/>
              </a:rPr>
              <a:t>、</a:t>
            </a:r>
            <a:r>
              <a:rPr kumimoji="1" lang="en-US" altLang="zh-CN" b="0" dirty="0" err="1">
                <a:sym typeface="+mn-ea"/>
              </a:rPr>
              <a:t>UGC</a:t>
            </a:r>
            <a:r>
              <a:rPr kumimoji="1" lang="zh-CN" altLang="en-US" b="0" dirty="0">
                <a:sym typeface="+mn-ea"/>
              </a:rPr>
              <a:t>标签系统的代表应用</a:t>
            </a:r>
            <a:r>
              <a:rPr kumimoji="1" lang="en-US" altLang="zh-CN" b="0" dirty="0">
                <a:sym typeface="+mn-ea"/>
              </a:rPr>
              <a:t>——Delicious</a:t>
            </a:r>
            <a:endParaRPr kumimoji="1" lang="zh-CN" altLang="en-US" b="0" dirty="0">
              <a:sym typeface="+mn-ea"/>
            </a:endParaRPr>
          </a:p>
        </p:txBody>
      </p:sp>
      <p:sp>
        <p:nvSpPr>
          <p:cNvPr id="3" name="文本占位符 2"/>
          <p:cNvSpPr>
            <a:spLocks noGrp="1"/>
          </p:cNvSpPr>
          <p:nvPr>
            <p:ph type="body" idx="1"/>
          </p:nvPr>
        </p:nvSpPr>
        <p:spPr/>
        <p:txBody>
          <a:bodyPr>
            <a:normAutofit/>
          </a:bodyPr>
          <a:lstStyle/>
          <a:p>
            <a:pPr>
              <a:lnSpc>
                <a:spcPct val="150000"/>
              </a:lnSpc>
            </a:pPr>
            <a:r>
              <a:rPr lang="en-US" altLang="zh-CN" sz="1800" dirty="0" err="1"/>
              <a:t>Delicous</a:t>
            </a:r>
            <a:r>
              <a:rPr lang="zh-CN" altLang="en-US" sz="1800" dirty="0"/>
              <a:t>可以算是标签系统里的开山鼻祖，它允许用户给互联网上的每个网页打标签，从而通过标签重新组织整个互联网。</a:t>
            </a:r>
            <a:endParaRPr lang="en-US" altLang="zh-CN" sz="1800" dirty="0"/>
          </a:p>
          <a:p>
            <a:pPr>
              <a:lnSpc>
                <a:spcPct val="150000"/>
              </a:lnSpc>
            </a:pPr>
            <a:endParaRPr lang="zh-CN" altLang="en-US" sz="1800"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en-US" sz="1800" dirty="0"/>
              <a:t>如果我们在</a:t>
            </a:r>
            <a:r>
              <a:rPr lang="en-US" altLang="zh-CN" sz="1800" dirty="0"/>
              <a:t>Delicious</a:t>
            </a:r>
            <a:r>
              <a:rPr lang="zh-CN" altLang="en-US" sz="1800" dirty="0"/>
              <a:t>查看“豆瓣电台”这个网页，可以查看到这个网页被用户打的最多的标签，可以看到这些标签确实从各个角度准确地描述了“豆瓣电台”这个物品。</a:t>
            </a:r>
            <a:endParaRPr lang="zh-CN" altLang="en-US" sz="1800" dirty="0"/>
          </a:p>
          <a:p>
            <a:pPr>
              <a:lnSpc>
                <a:spcPct val="150000"/>
              </a:lnSpc>
            </a:pPr>
            <a:endParaRPr lang="en-US" altLang="zh-CN" dirty="0"/>
          </a:p>
        </p:txBody>
      </p:sp>
      <p:pic>
        <p:nvPicPr>
          <p:cNvPr id="4" name="图片 3"/>
          <p:cNvPicPr>
            <a:picLocks noChangeAspect="1"/>
          </p:cNvPicPr>
          <p:nvPr/>
        </p:nvPicPr>
        <p:blipFill>
          <a:blip r:embed="rId1"/>
          <a:stretch>
            <a:fillRect/>
          </a:stretch>
        </p:blipFill>
        <p:spPr>
          <a:xfrm>
            <a:off x="3233661" y="1886990"/>
            <a:ext cx="5142860" cy="2090210"/>
          </a:xfrm>
          <a:prstGeom prst="rect">
            <a:avLst/>
          </a:prstGeom>
        </p:spPr>
      </p:pic>
      <p:pic>
        <p:nvPicPr>
          <p:cNvPr id="5" name="图片 4"/>
          <p:cNvPicPr>
            <a:picLocks noChangeAspect="1"/>
          </p:cNvPicPr>
          <p:nvPr/>
        </p:nvPicPr>
        <p:blipFill rotWithShape="1">
          <a:blip r:embed="rId2"/>
          <a:srcRect t="10767"/>
          <a:stretch>
            <a:fillRect/>
          </a:stretch>
        </p:blipFill>
        <p:spPr>
          <a:xfrm>
            <a:off x="2576902" y="5036754"/>
            <a:ext cx="8213018" cy="940412"/>
          </a:xfrm>
          <a:prstGeom prst="rect">
            <a:avLst/>
          </a:prstGeom>
        </p:spPr>
      </p:pic>
      <p:sp>
        <p:nvSpPr>
          <p:cNvPr id="8" name="文本框 7"/>
          <p:cNvSpPr txBox="1"/>
          <p:nvPr/>
        </p:nvSpPr>
        <p:spPr>
          <a:xfrm>
            <a:off x="2339866" y="6652153"/>
            <a:ext cx="22992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050" dirty="0"/>
              <a:t>实例</a:t>
            </a:r>
            <a:r>
              <a:rPr kumimoji="0" lang="zh-CN" altLang="en-US" sz="1050" b="0" i="0" u="none" strike="noStrike" cap="none" spc="0" normalizeH="0" baseline="0" dirty="0" smtClean="0">
                <a:ln>
                  <a:noFill/>
                </a:ln>
                <a:solidFill>
                  <a:srgbClr val="000000"/>
                </a:solidFill>
                <a:effectLst/>
                <a:uFillTx/>
                <a:latin typeface="Calibri" panose="020F0502020204030204"/>
                <a:ea typeface="Calibri" panose="020F0502020204030204"/>
                <a:cs typeface="Calibri" panose="020F0502020204030204"/>
                <a:sym typeface="Calibri" panose="020F0502020204030204"/>
              </a:rPr>
              <a:t>来自</a:t>
            </a:r>
            <a:r>
              <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于项亮</a:t>
            </a:r>
            <a:r>
              <a:rPr kumimoji="0" lang="en-US" altLang="zh-CN"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a:t>
            </a:r>
            <a:r>
              <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推荐系统实践</a:t>
            </a:r>
            <a:r>
              <a:rPr kumimoji="0" lang="en-US" altLang="zh-CN"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a:t>
            </a:r>
            <a:endPar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6" name="灯片编号占位符 5"/>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3.3.4</a:t>
            </a:r>
            <a:r>
              <a:rPr kumimoji="1" lang="zh-CN" altLang="en-US" b="0" dirty="0">
                <a:sym typeface="+mn-ea"/>
              </a:rPr>
              <a:t>、</a:t>
            </a:r>
            <a:r>
              <a:rPr kumimoji="1" lang="en-US" altLang="zh-CN" b="0" dirty="0" err="1">
                <a:sym typeface="+mn-ea"/>
              </a:rPr>
              <a:t>UGC</a:t>
            </a:r>
            <a:r>
              <a:rPr kumimoji="1" lang="zh-CN" altLang="en-US" b="0" dirty="0">
                <a:sym typeface="+mn-ea"/>
              </a:rPr>
              <a:t>标签系统的代表应用</a:t>
            </a:r>
            <a:r>
              <a:rPr kumimoji="1" lang="en-US" altLang="zh-CN" b="0" dirty="0">
                <a:sym typeface="+mn-ea"/>
              </a:rPr>
              <a:t>——CiteULike</a:t>
            </a:r>
            <a:endParaRPr kumimoji="1" lang="zh-CN" altLang="en-US" b="0" dirty="0">
              <a:sym typeface="+mn-ea"/>
            </a:endParaRPr>
          </a:p>
        </p:txBody>
      </p:sp>
      <p:sp>
        <p:nvSpPr>
          <p:cNvPr id="3" name="文本占位符 2"/>
          <p:cNvSpPr>
            <a:spLocks noGrp="1"/>
          </p:cNvSpPr>
          <p:nvPr>
            <p:ph type="body" idx="1"/>
          </p:nvPr>
        </p:nvSpPr>
        <p:spPr/>
        <p:txBody>
          <a:bodyPr>
            <a:normAutofit/>
          </a:bodyPr>
          <a:lstStyle/>
          <a:p>
            <a:pPr>
              <a:lnSpc>
                <a:spcPct val="150000"/>
              </a:lnSpc>
            </a:pPr>
            <a:r>
              <a:rPr lang="en-US" altLang="zh-CN" sz="1800" dirty="0"/>
              <a:t>CiteULike</a:t>
            </a:r>
            <a:r>
              <a:rPr lang="zh-CN" altLang="en-US" sz="1800" dirty="0"/>
              <a:t>是一个著名的论文书签网站（论文分享</a:t>
            </a:r>
            <a:r>
              <a:rPr lang="zh-CN" altLang="en-US" sz="1800" dirty="0"/>
              <a:t>），允许研究人员</a:t>
            </a:r>
            <a:r>
              <a:rPr lang="zh-CN" altLang="en-US" sz="1800" dirty="0">
                <a:solidFill>
                  <a:srgbClr val="0000FF"/>
                </a:solidFill>
              </a:rPr>
              <a:t>提交、收藏自己感兴趣的论文，给论文打标签</a:t>
            </a:r>
            <a:r>
              <a:rPr lang="zh-CN" altLang="en-US" sz="1800" dirty="0"/>
              <a:t>，从而</a:t>
            </a:r>
            <a:r>
              <a:rPr lang="zh-CN" altLang="en-US" sz="1800" u="sng" dirty="0"/>
              <a:t>帮助其他用户更方便地发现和自己研究领域相关的优秀论文</a:t>
            </a:r>
            <a:r>
              <a:rPr lang="zh-CN" altLang="en-US" sz="1800" dirty="0"/>
              <a:t>。我们知道，研究人员搜索自己研究领域内值得参考的论文是很费时费力的工作，而</a:t>
            </a:r>
            <a:r>
              <a:rPr lang="en-US" altLang="zh-CN" sz="1800" dirty="0"/>
              <a:t>CiteULike</a:t>
            </a:r>
            <a:r>
              <a:rPr lang="zh-CN" altLang="en-US" sz="1800" dirty="0"/>
              <a:t>通过群体智能，让每个研究人员对自己了解的论文进行标记，借此帮助其他研究人员更好更快地发现自己感兴趣的论文。</a:t>
            </a:r>
            <a:endParaRPr lang="en-US" altLang="zh-CN" sz="1800" dirty="0"/>
          </a:p>
          <a:p>
            <a:pPr>
              <a:lnSpc>
                <a:spcPct val="150000"/>
              </a:lnSpc>
            </a:pPr>
            <a:r>
              <a:rPr lang="zh-CN" altLang="en-US" sz="1800" dirty="0"/>
              <a:t>例如，</a:t>
            </a:r>
            <a:r>
              <a:rPr lang="zh-CN" altLang="en-US" sz="1800" dirty="0"/>
              <a:t>在</a:t>
            </a:r>
            <a:r>
              <a:rPr lang="en-US" altLang="zh-CN" sz="1800" dirty="0"/>
              <a:t>CiteULike</a:t>
            </a:r>
            <a:r>
              <a:rPr lang="zh-CN" altLang="en-US" sz="1800" dirty="0"/>
              <a:t>中搜索一篇有关推荐系统评测的文章，可以发现，最多的两个标签是</a:t>
            </a:r>
            <a:r>
              <a:rPr lang="en-US" altLang="zh-CN" sz="1800" dirty="0"/>
              <a:t>collaborative-filtering</a:t>
            </a:r>
            <a:r>
              <a:rPr lang="zh-CN" altLang="en-US" sz="1800" dirty="0"/>
              <a:t>（协同过滤）和</a:t>
            </a:r>
            <a:r>
              <a:rPr lang="en-US" altLang="zh-CN" sz="1800" dirty="0"/>
              <a:t>evaluate</a:t>
            </a:r>
            <a:r>
              <a:rPr lang="zh-CN" altLang="en-US" sz="1800" dirty="0"/>
              <a:t>（评测），确实比较准确地反应了这篇论文的主要内容。</a:t>
            </a:r>
            <a:endParaRPr lang="zh-CN" altLang="en-US" sz="1800" dirty="0"/>
          </a:p>
          <a:p>
            <a:pPr>
              <a:lnSpc>
                <a:spcPct val="150000"/>
              </a:lnSpc>
            </a:pPr>
            <a:endParaRPr lang="zh-CN" altLang="en-US" dirty="0"/>
          </a:p>
          <a:p>
            <a:pPr>
              <a:lnSpc>
                <a:spcPct val="150000"/>
              </a:lnSpc>
            </a:pPr>
            <a:endParaRPr lang="en-US" altLang="zh-CN" dirty="0"/>
          </a:p>
        </p:txBody>
      </p:sp>
      <p:pic>
        <p:nvPicPr>
          <p:cNvPr id="6" name="图片 5"/>
          <p:cNvPicPr>
            <a:picLocks noChangeAspect="1"/>
          </p:cNvPicPr>
          <p:nvPr/>
        </p:nvPicPr>
        <p:blipFill rotWithShape="1">
          <a:blip r:embed="rId1"/>
          <a:srcRect r="5941"/>
          <a:stretch>
            <a:fillRect/>
          </a:stretch>
        </p:blipFill>
        <p:spPr>
          <a:xfrm>
            <a:off x="1038860" y="3819525"/>
            <a:ext cx="10114280" cy="2480310"/>
          </a:xfrm>
          <a:prstGeom prst="rect">
            <a:avLst/>
          </a:prstGeom>
        </p:spPr>
      </p:pic>
      <p:sp>
        <p:nvSpPr>
          <p:cNvPr id="7" name="文本框 6"/>
          <p:cNvSpPr txBox="1"/>
          <p:nvPr/>
        </p:nvSpPr>
        <p:spPr>
          <a:xfrm>
            <a:off x="2339866" y="6652153"/>
            <a:ext cx="22992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050" dirty="0"/>
              <a:t>实例</a:t>
            </a:r>
            <a:r>
              <a:rPr kumimoji="0" lang="zh-CN" altLang="en-US" sz="1050" b="0" i="0" u="none" strike="noStrike" cap="none" spc="0" normalizeH="0" baseline="0" dirty="0" smtClean="0">
                <a:ln>
                  <a:noFill/>
                </a:ln>
                <a:solidFill>
                  <a:srgbClr val="000000"/>
                </a:solidFill>
                <a:effectLst/>
                <a:uFillTx/>
                <a:latin typeface="Calibri" panose="020F0502020204030204"/>
                <a:ea typeface="Calibri" panose="020F0502020204030204"/>
                <a:cs typeface="Calibri" panose="020F0502020204030204"/>
                <a:sym typeface="Calibri" panose="020F0502020204030204"/>
              </a:rPr>
              <a:t>来自</a:t>
            </a:r>
            <a:r>
              <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于项亮</a:t>
            </a:r>
            <a:r>
              <a:rPr kumimoji="0" lang="en-US" altLang="zh-CN"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a:t>
            </a:r>
            <a:r>
              <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推荐系统实践</a:t>
            </a:r>
            <a:r>
              <a:rPr kumimoji="0" lang="en-US" altLang="zh-CN"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a:t>
            </a:r>
            <a:endPar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3.3.4</a:t>
            </a:r>
            <a:r>
              <a:rPr kumimoji="1" lang="zh-CN" altLang="en-US" b="0" dirty="0">
                <a:sym typeface="+mn-ea"/>
              </a:rPr>
              <a:t>、</a:t>
            </a:r>
            <a:r>
              <a:rPr kumimoji="1" lang="en-US" altLang="zh-CN" b="0" dirty="0" err="1">
                <a:sym typeface="+mn-ea"/>
              </a:rPr>
              <a:t>UGC</a:t>
            </a:r>
            <a:r>
              <a:rPr kumimoji="1" lang="zh-CN" altLang="en-US" b="0" dirty="0">
                <a:sym typeface="+mn-ea"/>
              </a:rPr>
              <a:t>标签系统的代表应用</a:t>
            </a:r>
            <a:r>
              <a:rPr kumimoji="1" lang="en-US" altLang="zh-CN" b="0" dirty="0">
                <a:sym typeface="+mn-ea"/>
              </a:rPr>
              <a:t>——Last.fm</a:t>
            </a:r>
            <a:endParaRPr kumimoji="1" lang="en-US" altLang="zh-CN" b="0" dirty="0">
              <a:sym typeface="+mn-ea"/>
            </a:endParaRPr>
          </a:p>
        </p:txBody>
      </p:sp>
      <p:sp>
        <p:nvSpPr>
          <p:cNvPr id="3" name="文本占位符 2"/>
          <p:cNvSpPr>
            <a:spLocks noGrp="1"/>
          </p:cNvSpPr>
          <p:nvPr>
            <p:ph type="body" idx="1"/>
          </p:nvPr>
        </p:nvSpPr>
        <p:spPr>
          <a:xfrm>
            <a:off x="609600" y="1155033"/>
            <a:ext cx="6373091" cy="5309937"/>
          </a:xfrm>
        </p:spPr>
        <p:txBody>
          <a:bodyPr>
            <a:normAutofit/>
          </a:bodyPr>
          <a:lstStyle/>
          <a:p>
            <a:pPr>
              <a:lnSpc>
                <a:spcPct val="150000"/>
              </a:lnSpc>
            </a:pPr>
            <a:r>
              <a:rPr lang="en-US" altLang="zh-CN" sz="1800" dirty="0"/>
              <a:t>Last.fm</a:t>
            </a:r>
            <a:r>
              <a:rPr lang="zh-CN" altLang="en-US" sz="1800" dirty="0"/>
              <a:t>是一家著名的音乐网站，它通过分析用户的听歌行为预测用户对音乐的兴趣，从而给用户推荐个性化的音乐。音乐不像文本那样可以很容易地分析内容信息，为了在不进行复杂音频分析的情况下获得音乐的内容信息，</a:t>
            </a:r>
            <a:r>
              <a:rPr lang="en-US" altLang="zh-CN" sz="1800" dirty="0"/>
              <a:t>Last.fm</a:t>
            </a:r>
            <a:r>
              <a:rPr lang="zh-CN" altLang="en-US" sz="1800" dirty="0"/>
              <a:t>引入了</a:t>
            </a:r>
            <a:r>
              <a:rPr lang="en-US" altLang="zh-CN" sz="1800" dirty="0">
                <a:solidFill>
                  <a:srgbClr val="0000FF"/>
                </a:solidFill>
              </a:rPr>
              <a:t>UGC</a:t>
            </a:r>
            <a:r>
              <a:rPr lang="zh-CN" altLang="en-US" sz="1800" dirty="0">
                <a:solidFill>
                  <a:srgbClr val="0000FF"/>
                </a:solidFill>
              </a:rPr>
              <a:t>标签系统</a:t>
            </a:r>
            <a:r>
              <a:rPr lang="zh-CN" altLang="en-US" sz="1800" dirty="0"/>
              <a:t>，让用户用标签标记音乐和歌手。</a:t>
            </a:r>
            <a:endParaRPr lang="zh-CN" altLang="en-US" sz="1800" dirty="0"/>
          </a:p>
          <a:p>
            <a:pPr>
              <a:lnSpc>
                <a:spcPct val="150000"/>
              </a:lnSpc>
            </a:pPr>
            <a:r>
              <a:rPr lang="zh-CN" altLang="en-US" sz="1800" dirty="0"/>
              <a:t>右图展示了</a:t>
            </a:r>
            <a:r>
              <a:rPr lang="zh-CN" altLang="en-US" sz="1800">
                <a:solidFill>
                  <a:srgbClr val="0000FF"/>
                </a:solidFill>
                <a:sym typeface="+mn-ea"/>
              </a:rPr>
              <a:t>披头士（甲壳虫，</a:t>
            </a:r>
            <a:r>
              <a:rPr lang="en-US" altLang="zh-CN" sz="1800">
                <a:solidFill>
                  <a:srgbClr val="0000FF"/>
                </a:solidFill>
                <a:sym typeface="+mn-ea"/>
              </a:rPr>
              <a:t>beatles</a:t>
            </a:r>
            <a:r>
              <a:rPr lang="zh-CN" altLang="en-US" sz="1800">
                <a:solidFill>
                  <a:srgbClr val="0000FF"/>
                </a:solidFill>
                <a:sym typeface="+mn-ea"/>
              </a:rPr>
              <a:t>）</a:t>
            </a:r>
            <a:r>
              <a:rPr lang="zh-CN" altLang="en-US" sz="1800" dirty="0"/>
              <a:t>乐队在</a:t>
            </a:r>
            <a:r>
              <a:rPr lang="en-US" altLang="zh-CN" sz="1800" dirty="0"/>
              <a:t>Last.fm</a:t>
            </a:r>
            <a:r>
              <a:rPr lang="zh-CN" altLang="en-US" sz="1800" dirty="0"/>
              <a:t>中的标签云（</a:t>
            </a:r>
            <a:r>
              <a:rPr lang="en-US" altLang="zh-CN" sz="1800" dirty="0"/>
              <a:t>tag cloud</a:t>
            </a:r>
            <a:r>
              <a:rPr lang="zh-CN" altLang="en-US" sz="1800" dirty="0"/>
              <a:t>）。从这个标签云可以看到，</a:t>
            </a:r>
            <a:r>
              <a:rPr lang="zh-CN" altLang="en-US" sz="1800">
                <a:sym typeface="+mn-ea"/>
              </a:rPr>
              <a:t>披头士</a:t>
            </a:r>
            <a:r>
              <a:rPr lang="zh-CN" altLang="en-US" sz="1800" dirty="0"/>
              <a:t>应该是一个英国（</a:t>
            </a:r>
            <a:r>
              <a:rPr lang="en-US" altLang="zh-CN" sz="1800" dirty="0" err="1">
                <a:solidFill>
                  <a:srgbClr val="0000FF"/>
                </a:solidFill>
              </a:rPr>
              <a:t>british</a:t>
            </a:r>
            <a:r>
              <a:rPr lang="zh-CN" altLang="en-US" sz="1800" dirty="0"/>
              <a:t>）的传统摇滚乐队（</a:t>
            </a:r>
            <a:r>
              <a:rPr lang="en-US" altLang="zh-CN" sz="1800" dirty="0">
                <a:solidFill>
                  <a:srgbClr val="0000FF"/>
                </a:solidFill>
              </a:rPr>
              <a:t>classic rock</a:t>
            </a:r>
            <a:r>
              <a:rPr lang="zh-CN" altLang="en-US" sz="1800" dirty="0"/>
              <a:t>），流行于</a:t>
            </a:r>
            <a:r>
              <a:rPr lang="en-US" altLang="zh-CN" sz="1800" dirty="0"/>
              <a:t>20</a:t>
            </a:r>
            <a:r>
              <a:rPr lang="zh-CN" altLang="en-US" sz="1800" dirty="0"/>
              <a:t>世纪</a:t>
            </a:r>
            <a:r>
              <a:rPr lang="en-US" altLang="zh-CN" sz="1800" dirty="0"/>
              <a:t>60</a:t>
            </a:r>
            <a:r>
              <a:rPr lang="zh-CN" altLang="en-US" sz="1800" dirty="0"/>
              <a:t>年代（</a:t>
            </a:r>
            <a:r>
              <a:rPr lang="en-US" altLang="zh-CN" sz="1800" dirty="0" err="1">
                <a:solidFill>
                  <a:srgbClr val="0000FF"/>
                </a:solidFill>
              </a:rPr>
              <a:t>60s</a:t>
            </a:r>
            <a:r>
              <a:rPr lang="zh-CN" altLang="en-US" sz="1800" dirty="0"/>
              <a:t>）</a:t>
            </a:r>
            <a:endParaRPr lang="zh-CN" altLang="en-US" sz="1800" dirty="0"/>
          </a:p>
          <a:p>
            <a:pPr>
              <a:lnSpc>
                <a:spcPct val="150000"/>
              </a:lnSpc>
            </a:pPr>
            <a:endParaRPr lang="zh-CN" altLang="en-US" dirty="0"/>
          </a:p>
          <a:p>
            <a:pPr>
              <a:lnSpc>
                <a:spcPct val="150000"/>
              </a:lnSpc>
            </a:pPr>
            <a:endParaRPr lang="en-US" altLang="zh-CN" dirty="0"/>
          </a:p>
        </p:txBody>
      </p:sp>
      <p:pic>
        <p:nvPicPr>
          <p:cNvPr id="5" name="图片 4"/>
          <p:cNvPicPr>
            <a:picLocks noChangeAspect="1"/>
          </p:cNvPicPr>
          <p:nvPr/>
        </p:nvPicPr>
        <p:blipFill>
          <a:blip r:embed="rId1"/>
          <a:stretch>
            <a:fillRect/>
          </a:stretch>
        </p:blipFill>
        <p:spPr>
          <a:xfrm>
            <a:off x="6982351" y="1216909"/>
            <a:ext cx="4914432" cy="3003677"/>
          </a:xfrm>
          <a:prstGeom prst="rect">
            <a:avLst/>
          </a:prstGeom>
        </p:spPr>
      </p:pic>
      <p:sp>
        <p:nvSpPr>
          <p:cNvPr id="7" name="文本框 6"/>
          <p:cNvSpPr txBox="1"/>
          <p:nvPr/>
        </p:nvSpPr>
        <p:spPr>
          <a:xfrm>
            <a:off x="2339866" y="6652153"/>
            <a:ext cx="22992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050" dirty="0"/>
              <a:t>实例</a:t>
            </a:r>
            <a:r>
              <a:rPr kumimoji="0" lang="zh-CN" altLang="en-US" sz="1050" b="0" i="0" u="none" strike="noStrike" cap="none" spc="0" normalizeH="0" baseline="0" dirty="0" smtClean="0">
                <a:ln>
                  <a:noFill/>
                </a:ln>
                <a:solidFill>
                  <a:srgbClr val="000000"/>
                </a:solidFill>
                <a:effectLst/>
                <a:uFillTx/>
                <a:latin typeface="Calibri" panose="020F0502020204030204"/>
                <a:ea typeface="Calibri" panose="020F0502020204030204"/>
                <a:cs typeface="Calibri" panose="020F0502020204030204"/>
                <a:sym typeface="Calibri" panose="020F0502020204030204"/>
              </a:rPr>
              <a:t>来自</a:t>
            </a:r>
            <a:r>
              <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于项亮</a:t>
            </a:r>
            <a:r>
              <a:rPr kumimoji="0" lang="en-US" altLang="zh-CN"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a:t>
            </a:r>
            <a:r>
              <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推荐系统实践</a:t>
            </a:r>
            <a:r>
              <a:rPr kumimoji="0" lang="en-US" altLang="zh-CN"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a:t>
            </a:r>
            <a:endPar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50000"/>
              </a:lnSpc>
            </a:pPr>
            <a:r>
              <a:rPr kumimoji="1" lang="en-US" altLang="zh-CN" b="0" dirty="0">
                <a:sym typeface="+mn-ea"/>
              </a:rPr>
              <a:t>3.1.1</a:t>
            </a:r>
            <a:r>
              <a:rPr kumimoji="1" lang="zh-CN" altLang="en-US" b="0" dirty="0">
                <a:sym typeface="+mn-ea"/>
              </a:rPr>
              <a:t>、推荐算法的分类</a:t>
            </a:r>
            <a:endParaRPr kumimoji="1" lang="zh-CN" altLang="en-US" b="0" dirty="0">
              <a:sym typeface="+mn-ea"/>
            </a:endParaRPr>
          </a:p>
        </p:txBody>
      </p:sp>
      <p:sp>
        <p:nvSpPr>
          <p:cNvPr id="3" name="文本占位符 2"/>
          <p:cNvSpPr>
            <a:spLocks noGrp="1"/>
          </p:cNvSpPr>
          <p:nvPr>
            <p:ph type="body" idx="1"/>
          </p:nvPr>
        </p:nvSpPr>
        <p:spPr/>
        <p:txBody>
          <a:bodyPr>
            <a:normAutofit/>
          </a:bodyPr>
          <a:lstStyle/>
          <a:p>
            <a:pPr>
              <a:lnSpc>
                <a:spcPct val="150000"/>
              </a:lnSpc>
            </a:pPr>
            <a:r>
              <a:rPr lang="zh-CN" altLang="en-US" sz="1800" dirty="0"/>
              <a:t>按照</a:t>
            </a:r>
            <a:r>
              <a:rPr lang="zh-CN" altLang="en-US" sz="1800" dirty="0">
                <a:solidFill>
                  <a:srgbClr val="0000FF"/>
                </a:solidFill>
              </a:rPr>
              <a:t>是否有模型参数的更新</a:t>
            </a:r>
            <a:r>
              <a:rPr lang="zh-CN" altLang="en-US" sz="1800" dirty="0"/>
              <a:t>，推荐算法可以分为：</a:t>
            </a:r>
            <a:endParaRPr lang="zh-CN" altLang="en-US" sz="1800" dirty="0"/>
          </a:p>
          <a:p>
            <a:pPr>
              <a:lnSpc>
                <a:spcPct val="150000"/>
              </a:lnSpc>
            </a:pPr>
            <a:r>
              <a:rPr lang="en-US" altLang="zh-CN" sz="1800" dirty="0"/>
              <a:t>1</a:t>
            </a:r>
            <a:r>
              <a:rPr lang="zh-CN" altLang="en-US" sz="1800" dirty="0"/>
              <a:t>）基于统计的方法：使用统计学知识来实现推荐；</a:t>
            </a:r>
            <a:endParaRPr lang="zh-CN" altLang="en-US" sz="1800" dirty="0"/>
          </a:p>
          <a:p>
            <a:pPr>
              <a:lnSpc>
                <a:spcPct val="150000"/>
              </a:lnSpc>
            </a:pPr>
            <a:r>
              <a:rPr lang="en-US" altLang="zh-CN" sz="1800" dirty="0"/>
              <a:t>2</a:t>
            </a:r>
            <a:r>
              <a:rPr lang="zh-CN" altLang="en-US" sz="1800" dirty="0"/>
              <a:t>）基于模型的方法：将用户和物品参数化，并使用参数化的用户和物品来计算评分并实现推荐任务。</a:t>
            </a:r>
            <a:endParaRPr lang="zh-CN" altLang="en-US" sz="1800" dirty="0"/>
          </a:p>
        </p:txBody>
      </p:sp>
      <p:pic>
        <p:nvPicPr>
          <p:cNvPr id="5" name="图片 4"/>
          <p:cNvPicPr>
            <a:picLocks noChangeAspect="1"/>
          </p:cNvPicPr>
          <p:nvPr/>
        </p:nvPicPr>
        <p:blipFill>
          <a:blip r:embed="rId1"/>
          <a:stretch>
            <a:fillRect/>
          </a:stretch>
        </p:blipFill>
        <p:spPr>
          <a:xfrm>
            <a:off x="2334095" y="2901831"/>
            <a:ext cx="7523809" cy="2704762"/>
          </a:xfrm>
          <a:prstGeom prst="rect">
            <a:avLst/>
          </a:prstGeom>
        </p:spPr>
      </p:pic>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3.3.4</a:t>
            </a:r>
            <a:r>
              <a:rPr kumimoji="1" lang="zh-CN" altLang="en-US" b="0" dirty="0">
                <a:sym typeface="+mn-ea"/>
              </a:rPr>
              <a:t>、</a:t>
            </a:r>
            <a:r>
              <a:rPr kumimoji="1" lang="en-US" altLang="zh-CN" b="0" dirty="0" err="1">
                <a:sym typeface="+mn-ea"/>
              </a:rPr>
              <a:t>UGC</a:t>
            </a:r>
            <a:r>
              <a:rPr kumimoji="1" lang="zh-CN" altLang="en-US" b="0" dirty="0">
                <a:sym typeface="+mn-ea"/>
              </a:rPr>
              <a:t>标签系统的代表应用</a:t>
            </a:r>
            <a:r>
              <a:rPr kumimoji="1" lang="en-US" altLang="zh-CN" b="0" dirty="0">
                <a:sym typeface="+mn-ea"/>
              </a:rPr>
              <a:t>——</a:t>
            </a:r>
            <a:r>
              <a:rPr kumimoji="1" lang="zh-CN" altLang="en-US" b="0" dirty="0">
                <a:sym typeface="+mn-ea"/>
              </a:rPr>
              <a:t>豆瓣</a:t>
            </a:r>
            <a:endParaRPr kumimoji="1" lang="zh-CN" altLang="en-US" b="0" dirty="0">
              <a:sym typeface="+mn-ea"/>
            </a:endParaRPr>
          </a:p>
        </p:txBody>
      </p:sp>
      <p:sp>
        <p:nvSpPr>
          <p:cNvPr id="3" name="文本占位符 2"/>
          <p:cNvSpPr>
            <a:spLocks noGrp="1"/>
          </p:cNvSpPr>
          <p:nvPr>
            <p:ph type="body" idx="1"/>
          </p:nvPr>
        </p:nvSpPr>
        <p:spPr>
          <a:xfrm>
            <a:off x="609600" y="1092835"/>
            <a:ext cx="10752455" cy="5309870"/>
          </a:xfrm>
        </p:spPr>
        <p:txBody>
          <a:bodyPr>
            <a:normAutofit/>
          </a:bodyPr>
          <a:lstStyle/>
          <a:p>
            <a:pPr>
              <a:lnSpc>
                <a:spcPct val="150000"/>
              </a:lnSpc>
            </a:pPr>
            <a:r>
              <a:rPr lang="zh-CN" altLang="en-US" sz="1600" dirty="0">
                <a:solidFill>
                  <a:srgbClr val="0000FF"/>
                </a:solidFill>
              </a:rPr>
              <a:t>豆瓣是中国著名的评论和社交网站</a:t>
            </a:r>
            <a:r>
              <a:rPr lang="zh-CN" altLang="en-US" sz="1600" dirty="0"/>
              <a:t>，同时也是中国个性化推荐领域的领军企业之一。豆瓣在个性化推荐领域进行了广泛尝试，标签系统也是其尝试的领域之一。它允许用户对图书和电影打标签，借此获得图书和电影的内容信息和语义，并用这种信息改善推荐效果。</a:t>
            </a:r>
            <a:endParaRPr lang="en-US" altLang="zh-CN" sz="1600" dirty="0"/>
          </a:p>
          <a:p>
            <a:pPr>
              <a:lnSpc>
                <a:spcPct val="150000"/>
              </a:lnSpc>
            </a:pPr>
            <a:r>
              <a:rPr lang="zh-CN" altLang="en-US" sz="1600" dirty="0"/>
              <a:t>下图展示了</a:t>
            </a:r>
            <a:r>
              <a:rPr lang="en-US" altLang="zh-CN" sz="1600" dirty="0">
                <a:solidFill>
                  <a:srgbClr val="0000FF"/>
                </a:solidFill>
              </a:rPr>
              <a:t>《</a:t>
            </a:r>
            <a:r>
              <a:rPr lang="zh-CN" altLang="en-US" sz="1600" dirty="0">
                <a:solidFill>
                  <a:srgbClr val="0000FF"/>
                </a:solidFill>
              </a:rPr>
              <a:t>数据挖掘导论</a:t>
            </a:r>
            <a:r>
              <a:rPr lang="en-US" altLang="zh-CN" sz="1600" dirty="0">
                <a:solidFill>
                  <a:srgbClr val="0000FF"/>
                </a:solidFill>
              </a:rPr>
              <a:t>》</a:t>
            </a:r>
            <a:r>
              <a:rPr lang="zh-CN" altLang="en-US" sz="1600" dirty="0"/>
              <a:t>在豆瓣被用户打标签的情况。最多的几个标签分别是</a:t>
            </a:r>
            <a:r>
              <a:rPr lang="zh-CN" altLang="en-US" sz="1600" dirty="0">
                <a:solidFill>
                  <a:srgbClr val="0000FF"/>
                </a:solidFill>
              </a:rPr>
              <a:t>数据挖掘、计算机、计算机科学、数据分析、</a:t>
            </a:r>
            <a:r>
              <a:rPr lang="en-US" altLang="zh-CN" sz="1600" dirty="0">
                <a:solidFill>
                  <a:srgbClr val="0000FF"/>
                </a:solidFill>
              </a:rPr>
              <a:t>IT</a:t>
            </a:r>
            <a:r>
              <a:rPr lang="zh-CN" altLang="en-US" sz="1600" dirty="0">
                <a:solidFill>
                  <a:srgbClr val="0000FF"/>
                </a:solidFill>
              </a:rPr>
              <a:t>数据分析</a:t>
            </a:r>
            <a:r>
              <a:rPr lang="zh-CN" altLang="en-US" sz="1600" dirty="0"/>
              <a:t>等。这些标签准确地概括了这本书的内容信息。</a:t>
            </a:r>
            <a:endParaRPr lang="zh-CN" altLang="en-US" sz="1600" dirty="0"/>
          </a:p>
          <a:p>
            <a:pPr>
              <a:lnSpc>
                <a:spcPct val="150000"/>
              </a:lnSpc>
            </a:pPr>
            <a:endParaRPr lang="zh-CN" altLang="en-US" sz="1800" dirty="0"/>
          </a:p>
          <a:p>
            <a:pPr>
              <a:lnSpc>
                <a:spcPct val="150000"/>
              </a:lnSpc>
            </a:pPr>
            <a:endParaRPr lang="zh-CN" altLang="en-US" sz="1800" dirty="0"/>
          </a:p>
        </p:txBody>
      </p:sp>
      <p:pic>
        <p:nvPicPr>
          <p:cNvPr id="6" name="图片 5"/>
          <p:cNvPicPr>
            <a:picLocks noChangeAspect="1"/>
          </p:cNvPicPr>
          <p:nvPr/>
        </p:nvPicPr>
        <p:blipFill>
          <a:blip r:embed="rId1"/>
          <a:stretch>
            <a:fillRect/>
          </a:stretch>
        </p:blipFill>
        <p:spPr>
          <a:xfrm>
            <a:off x="2579370" y="3370580"/>
            <a:ext cx="6459855" cy="3094355"/>
          </a:xfrm>
          <a:prstGeom prst="rect">
            <a:avLst/>
          </a:prstGeom>
        </p:spPr>
      </p:pic>
      <p:sp>
        <p:nvSpPr>
          <p:cNvPr id="7" name="文本框 6"/>
          <p:cNvSpPr txBox="1"/>
          <p:nvPr/>
        </p:nvSpPr>
        <p:spPr>
          <a:xfrm>
            <a:off x="2339866" y="6652153"/>
            <a:ext cx="22992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050" dirty="0"/>
              <a:t>实例</a:t>
            </a:r>
            <a:r>
              <a:rPr kumimoji="0" lang="zh-CN" altLang="en-US" sz="1050" b="0" i="0" u="none" strike="noStrike" cap="none" spc="0" normalizeH="0" baseline="0" dirty="0" smtClean="0">
                <a:ln>
                  <a:noFill/>
                </a:ln>
                <a:solidFill>
                  <a:srgbClr val="000000"/>
                </a:solidFill>
                <a:effectLst/>
                <a:uFillTx/>
                <a:latin typeface="Calibri" panose="020F0502020204030204"/>
                <a:ea typeface="Calibri" panose="020F0502020204030204"/>
                <a:cs typeface="Calibri" panose="020F0502020204030204"/>
                <a:sym typeface="Calibri" panose="020F0502020204030204"/>
              </a:rPr>
              <a:t>来自</a:t>
            </a:r>
            <a:r>
              <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于项亮</a:t>
            </a:r>
            <a:r>
              <a:rPr kumimoji="0" lang="en-US" altLang="zh-CN"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a:t>
            </a:r>
            <a:r>
              <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推荐系统实践</a:t>
            </a:r>
            <a:r>
              <a:rPr kumimoji="0" lang="en-US" altLang="zh-CN"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a:t>
            </a:r>
            <a:endPar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3.3.5</a:t>
            </a:r>
            <a:r>
              <a:rPr kumimoji="1" lang="zh-CN" altLang="en-US" b="0" dirty="0">
                <a:sym typeface="+mn-ea"/>
              </a:rPr>
              <a:t>、标签系统的作用</a:t>
            </a:r>
            <a:endParaRPr kumimoji="1" lang="zh-CN" altLang="en-US" b="0" dirty="0">
              <a:sym typeface="+mn-ea"/>
            </a:endParaRPr>
          </a:p>
        </p:txBody>
      </p:sp>
      <p:sp>
        <p:nvSpPr>
          <p:cNvPr id="3" name="文本占位符 2"/>
          <p:cNvSpPr>
            <a:spLocks noGrp="1"/>
          </p:cNvSpPr>
          <p:nvPr>
            <p:ph type="body" idx="1"/>
          </p:nvPr>
        </p:nvSpPr>
        <p:spPr>
          <a:xfrm>
            <a:off x="609600" y="1155033"/>
            <a:ext cx="10396451" cy="5309937"/>
          </a:xfrm>
        </p:spPr>
        <p:txBody>
          <a:bodyPr>
            <a:normAutofit fontScale="85000"/>
          </a:bodyPr>
          <a:lstStyle/>
          <a:p>
            <a:pPr>
              <a:lnSpc>
                <a:spcPct val="160000"/>
              </a:lnSpc>
            </a:pPr>
            <a:r>
              <a:rPr lang="zh-CN" altLang="en-US" sz="1900" dirty="0"/>
              <a:t>从前面的各种应用可以看到，标签系统在各种各样的（音乐、视频和社交等）网站中都得到了广泛应用。</a:t>
            </a:r>
            <a:endParaRPr lang="en-US" altLang="zh-CN" sz="1900" dirty="0"/>
          </a:p>
          <a:p>
            <a:pPr>
              <a:lnSpc>
                <a:spcPct val="160000"/>
              </a:lnSpc>
            </a:pPr>
            <a:r>
              <a:rPr lang="zh-CN" altLang="en-US" sz="1900" dirty="0"/>
              <a:t>标签系统的最大优势：可以发挥</a:t>
            </a:r>
            <a:r>
              <a:rPr lang="zh-CN" altLang="en-US" sz="1900" dirty="0">
                <a:solidFill>
                  <a:srgbClr val="0000FF"/>
                </a:solidFill>
              </a:rPr>
              <a:t>群体的智能</a:t>
            </a:r>
            <a:r>
              <a:rPr lang="zh-CN" altLang="en-US" sz="1900" dirty="0"/>
              <a:t>，获得对</a:t>
            </a:r>
            <a:r>
              <a:rPr lang="zh-CN" altLang="en-US" sz="1900" dirty="0">
                <a:solidFill>
                  <a:srgbClr val="0070C0"/>
                </a:solidFill>
              </a:rPr>
              <a:t>物品内容信息</a:t>
            </a:r>
            <a:r>
              <a:rPr lang="zh-CN" altLang="en-US" sz="1900" dirty="0"/>
              <a:t>比较准确的</a:t>
            </a:r>
            <a:r>
              <a:rPr lang="zh-CN" altLang="en-US" sz="1900" dirty="0">
                <a:solidFill>
                  <a:srgbClr val="0070C0"/>
                </a:solidFill>
              </a:rPr>
              <a:t>关键词描述</a:t>
            </a:r>
            <a:r>
              <a:rPr lang="zh-CN" altLang="en-US" sz="1900" dirty="0"/>
              <a:t>，而</a:t>
            </a:r>
            <a:r>
              <a:rPr lang="zh-CN" altLang="en-US" sz="1900" dirty="0">
                <a:solidFill>
                  <a:srgbClr val="0000FF"/>
                </a:solidFill>
              </a:rPr>
              <a:t>准确的内容信</a:t>
            </a:r>
            <a:r>
              <a:rPr lang="zh-CN" altLang="en-US" sz="1900" dirty="0"/>
              <a:t>息是提升个性化推荐系统性能的重要资源。</a:t>
            </a:r>
            <a:endParaRPr lang="en-US" altLang="zh-CN" sz="1900" dirty="0"/>
          </a:p>
          <a:p>
            <a:pPr>
              <a:lnSpc>
                <a:spcPct val="160000"/>
              </a:lnSpc>
            </a:pPr>
            <a:r>
              <a:rPr lang="zh-CN" altLang="en-US" sz="1900" dirty="0"/>
              <a:t>关于标签系统的作用，</a:t>
            </a:r>
            <a:r>
              <a:rPr lang="en-US" altLang="zh-CN" sz="1900" dirty="0" err="1"/>
              <a:t>GroupLen</a:t>
            </a:r>
            <a:r>
              <a:rPr lang="zh-CN" altLang="en-US" sz="1900" dirty="0"/>
              <a:t>公司的</a:t>
            </a:r>
            <a:r>
              <a:rPr lang="en-US" altLang="zh-CN" sz="1900" dirty="0" err="1"/>
              <a:t>Shilads</a:t>
            </a:r>
            <a:r>
              <a:rPr lang="en-US" altLang="zh-CN" sz="1900" dirty="0"/>
              <a:t> Wieland Sen</a:t>
            </a:r>
            <a:r>
              <a:rPr lang="zh-CN" altLang="en-US" sz="1900" dirty="0"/>
              <a:t>在</a:t>
            </a:r>
            <a:r>
              <a:rPr lang="en-US" altLang="zh-CN" sz="1900" dirty="0" err="1"/>
              <a:t>MoveLens</a:t>
            </a:r>
            <a:r>
              <a:rPr lang="zh-CN" altLang="en-US" sz="1900" dirty="0"/>
              <a:t>电影推荐系统上做了更为深入的、基于问卷调查的研究。在博士论文中，他探讨了标签系统的不同作用：</a:t>
            </a:r>
            <a:endParaRPr lang="zh-CN" altLang="en-US" sz="1900" dirty="0"/>
          </a:p>
          <a:p>
            <a:pPr lvl="1">
              <a:lnSpc>
                <a:spcPct val="160000"/>
              </a:lnSpc>
            </a:pPr>
            <a:r>
              <a:rPr lang="zh-CN" altLang="en-US" sz="1900" dirty="0">
                <a:solidFill>
                  <a:srgbClr val="0070C0"/>
                </a:solidFill>
              </a:rPr>
              <a:t>表达</a:t>
            </a:r>
            <a:r>
              <a:rPr lang="zh-CN" altLang="en-US" sz="1900" dirty="0"/>
              <a:t>，标签系统帮助我表达对物品的看法。</a:t>
            </a:r>
            <a:endParaRPr lang="zh-CN" altLang="en-US" sz="1900" dirty="0"/>
          </a:p>
          <a:p>
            <a:pPr lvl="1">
              <a:lnSpc>
                <a:spcPct val="160000"/>
              </a:lnSpc>
            </a:pPr>
            <a:r>
              <a:rPr lang="zh-CN" altLang="en-US" sz="1900" dirty="0">
                <a:solidFill>
                  <a:srgbClr val="0070C0"/>
                </a:solidFill>
              </a:rPr>
              <a:t>组织</a:t>
            </a:r>
            <a:r>
              <a:rPr lang="zh-CN" altLang="en-US" sz="1900" dirty="0"/>
              <a:t>，打标签帮助我组织我喜欢的电影。</a:t>
            </a:r>
            <a:endParaRPr lang="zh-CN" altLang="en-US" sz="1900" dirty="0"/>
          </a:p>
          <a:p>
            <a:pPr lvl="1">
              <a:lnSpc>
                <a:spcPct val="160000"/>
              </a:lnSpc>
            </a:pPr>
            <a:r>
              <a:rPr lang="zh-CN" altLang="en-US" sz="1900" dirty="0">
                <a:solidFill>
                  <a:srgbClr val="0070C0"/>
                </a:solidFill>
              </a:rPr>
              <a:t>学习</a:t>
            </a:r>
            <a:r>
              <a:rPr lang="zh-CN" altLang="en-US" sz="1900" dirty="0"/>
              <a:t>，打标签帮助我增加对电影的了解。</a:t>
            </a:r>
            <a:endParaRPr lang="zh-CN" altLang="en-US" sz="1900" dirty="0"/>
          </a:p>
          <a:p>
            <a:pPr lvl="1">
              <a:lnSpc>
                <a:spcPct val="160000"/>
              </a:lnSpc>
            </a:pPr>
            <a:r>
              <a:rPr lang="zh-CN" altLang="en-US" sz="1900" dirty="0">
                <a:solidFill>
                  <a:srgbClr val="0070C0"/>
                </a:solidFill>
              </a:rPr>
              <a:t>发现</a:t>
            </a:r>
            <a:r>
              <a:rPr lang="zh-CN" altLang="en-US" sz="1900" dirty="0"/>
              <a:t>，标签系统使我更容易发现喜欢的电影。</a:t>
            </a:r>
            <a:endParaRPr lang="zh-CN" altLang="en-US" sz="1900" dirty="0"/>
          </a:p>
          <a:p>
            <a:pPr lvl="1">
              <a:lnSpc>
                <a:spcPct val="160000"/>
              </a:lnSpc>
            </a:pPr>
            <a:r>
              <a:rPr lang="zh-CN" altLang="en-US" sz="1900" dirty="0">
                <a:solidFill>
                  <a:srgbClr val="0070C0"/>
                </a:solidFill>
              </a:rPr>
              <a:t>决策</a:t>
            </a:r>
            <a:r>
              <a:rPr lang="zh-CN" altLang="en-US" sz="1900" dirty="0"/>
              <a:t>，标签系统帮助我判定是否看某一部电影。</a:t>
            </a:r>
            <a:endParaRPr lang="en-US" altLang="zh-CN" sz="1900" dirty="0"/>
          </a:p>
          <a:p>
            <a:pPr>
              <a:lnSpc>
                <a:spcPct val="160000"/>
              </a:lnSpc>
            </a:pPr>
            <a:r>
              <a:rPr lang="zh-CN" altLang="en-US" sz="1900" dirty="0"/>
              <a:t>上面的研究证明，标签系统确实能够帮助用户发现可能喜欢的电影，而这正是个性化推荐系统的使命之一。因此，本节将对如何发挥标签在个性化推荐中的作用进行深入探讨。</a:t>
            </a:r>
            <a:endParaRPr lang="zh-CN" altLang="en-US" sz="1900" dirty="0"/>
          </a:p>
          <a:p>
            <a:pPr>
              <a:lnSpc>
                <a:spcPct val="160000"/>
              </a:lnSpc>
            </a:pPr>
            <a:endParaRPr lang="zh-CN" altLang="en-US" dirty="0"/>
          </a:p>
          <a:p>
            <a:pPr>
              <a:lnSpc>
                <a:spcPct val="160000"/>
              </a:lnSpc>
            </a:pPr>
            <a:endParaRPr lang="zh-CN" altLang="en-US" dirty="0"/>
          </a:p>
          <a:p>
            <a:pPr>
              <a:lnSpc>
                <a:spcPct val="160000"/>
              </a:lnSpc>
            </a:pPr>
            <a:endParaRPr lang="en-US" altLang="zh-CN" dirty="0"/>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3.3.6</a:t>
            </a:r>
            <a:r>
              <a:rPr kumimoji="1" lang="zh-CN" altLang="en-US" b="0" dirty="0">
                <a:sym typeface="+mn-ea"/>
              </a:rPr>
              <a:t>、标签系统中的推荐问题</a:t>
            </a:r>
            <a:endParaRPr kumimoji="1" lang="zh-CN" altLang="en-US" b="0" dirty="0">
              <a:sym typeface="+mn-ea"/>
            </a:endParaRPr>
          </a:p>
        </p:txBody>
      </p:sp>
      <p:sp>
        <p:nvSpPr>
          <p:cNvPr id="3" name="文本占位符 2"/>
          <p:cNvSpPr>
            <a:spLocks noGrp="1"/>
          </p:cNvSpPr>
          <p:nvPr>
            <p:ph type="body" idx="1"/>
          </p:nvPr>
        </p:nvSpPr>
        <p:spPr>
          <a:xfrm>
            <a:off x="609600" y="1155033"/>
            <a:ext cx="10396451" cy="5309937"/>
          </a:xfrm>
        </p:spPr>
        <p:txBody>
          <a:bodyPr>
            <a:normAutofit/>
          </a:bodyPr>
          <a:lstStyle/>
          <a:p>
            <a:pPr>
              <a:lnSpc>
                <a:spcPct val="150000"/>
              </a:lnSpc>
            </a:pPr>
            <a:r>
              <a:rPr lang="zh-CN" altLang="en-US" sz="1800" dirty="0"/>
              <a:t>打标签作为一种重要的用户行为，蕴含了很多用户兴趣信息，因此深入研究和利用用户打标签的行为可以很好地指导我们</a:t>
            </a:r>
            <a:r>
              <a:rPr lang="zh-CN" altLang="en-US" sz="1800" dirty="0">
                <a:solidFill>
                  <a:srgbClr val="0000FF"/>
                </a:solidFill>
              </a:rPr>
              <a:t>改进个性化推荐系统的推荐质量</a:t>
            </a:r>
            <a:r>
              <a:rPr lang="zh-CN" altLang="en-US" sz="1800" dirty="0"/>
              <a:t>。同时，标签的表示形式非常简单，便于很多算法处理。</a:t>
            </a:r>
            <a:endParaRPr lang="en-US" altLang="zh-CN" sz="1800" dirty="0"/>
          </a:p>
          <a:p>
            <a:pPr>
              <a:lnSpc>
                <a:spcPct val="150000"/>
              </a:lnSpc>
            </a:pPr>
            <a:r>
              <a:rPr lang="zh-CN" altLang="en-US" sz="1800" dirty="0">
                <a:solidFill>
                  <a:srgbClr val="0070C0"/>
                </a:solidFill>
              </a:rPr>
              <a:t>标签系统的推荐问题</a:t>
            </a:r>
            <a:r>
              <a:rPr lang="zh-CN" altLang="en-US" sz="1800" dirty="0"/>
              <a:t>主要有以下两个：</a:t>
            </a:r>
            <a:endParaRPr lang="zh-CN" altLang="en-US" sz="1800" dirty="0"/>
          </a:p>
          <a:p>
            <a:pPr lvl="1">
              <a:lnSpc>
                <a:spcPct val="150000"/>
              </a:lnSpc>
            </a:pPr>
            <a:r>
              <a:rPr lang="zh-CN" altLang="en-US" dirty="0"/>
              <a:t>如何利用用户打标签的行为为其推荐物品（</a:t>
            </a:r>
            <a:r>
              <a:rPr lang="zh-CN" altLang="en-US" dirty="0">
                <a:solidFill>
                  <a:srgbClr val="0000FF"/>
                </a:solidFill>
              </a:rPr>
              <a:t>基于标签的推荐</a:t>
            </a:r>
            <a:r>
              <a:rPr lang="zh-CN" altLang="en-US" dirty="0"/>
              <a:t>）？</a:t>
            </a:r>
            <a:endParaRPr lang="zh-CN" altLang="en-US" dirty="0"/>
          </a:p>
          <a:p>
            <a:pPr lvl="1">
              <a:lnSpc>
                <a:spcPct val="150000"/>
              </a:lnSpc>
            </a:pPr>
            <a:r>
              <a:rPr lang="zh-CN" altLang="en-US" dirty="0"/>
              <a:t>如何在用户给物品打标签时为其推荐适合该物品的标签（</a:t>
            </a:r>
            <a:r>
              <a:rPr lang="zh-CN" altLang="en-US" dirty="0">
                <a:solidFill>
                  <a:srgbClr val="0000FF"/>
                </a:solidFill>
              </a:rPr>
              <a:t>标签推荐</a:t>
            </a:r>
            <a:r>
              <a:rPr lang="zh-CN" altLang="en-US" dirty="0"/>
              <a:t>）？</a:t>
            </a:r>
            <a:endParaRPr lang="en-US" altLang="zh-CN" dirty="0"/>
          </a:p>
          <a:p>
            <a:pPr>
              <a:lnSpc>
                <a:spcPct val="150000"/>
              </a:lnSpc>
            </a:pPr>
            <a:r>
              <a:rPr lang="zh-CN" altLang="en-US" sz="1800" dirty="0"/>
              <a:t>为了研究上面的两个问题，我们首先需要解答下面</a:t>
            </a:r>
            <a:r>
              <a:rPr lang="en-US" altLang="zh-CN" sz="1800" dirty="0"/>
              <a:t>3</a:t>
            </a:r>
            <a:r>
              <a:rPr lang="zh-CN" altLang="en-US" sz="1800" dirty="0"/>
              <a:t>个问题：</a:t>
            </a:r>
            <a:endParaRPr lang="zh-CN" altLang="en-US" sz="1800" dirty="0"/>
          </a:p>
          <a:p>
            <a:pPr lvl="1">
              <a:lnSpc>
                <a:spcPct val="150000"/>
              </a:lnSpc>
            </a:pPr>
            <a:r>
              <a:rPr lang="zh-CN" altLang="en-US" dirty="0">
                <a:solidFill>
                  <a:srgbClr val="0070C0"/>
                </a:solidFill>
              </a:rPr>
              <a:t>用户为什么要打标签？</a:t>
            </a:r>
            <a:endParaRPr lang="zh-CN" altLang="en-US" dirty="0">
              <a:solidFill>
                <a:srgbClr val="0070C0"/>
              </a:solidFill>
            </a:endParaRPr>
          </a:p>
          <a:p>
            <a:pPr lvl="1">
              <a:lnSpc>
                <a:spcPct val="150000"/>
              </a:lnSpc>
            </a:pPr>
            <a:r>
              <a:rPr lang="zh-CN" altLang="en-US" dirty="0">
                <a:solidFill>
                  <a:srgbClr val="0070C0"/>
                </a:solidFill>
              </a:rPr>
              <a:t>用户怎么打标签？</a:t>
            </a:r>
            <a:endParaRPr lang="zh-CN" altLang="en-US" dirty="0">
              <a:solidFill>
                <a:srgbClr val="0070C0"/>
              </a:solidFill>
            </a:endParaRPr>
          </a:p>
          <a:p>
            <a:pPr lvl="1">
              <a:lnSpc>
                <a:spcPct val="150000"/>
              </a:lnSpc>
            </a:pPr>
            <a:r>
              <a:rPr lang="zh-CN" altLang="en-US" dirty="0">
                <a:solidFill>
                  <a:srgbClr val="0070C0"/>
                </a:solidFill>
              </a:rPr>
              <a:t>用户打什么样的标签？</a:t>
            </a:r>
            <a:endParaRPr lang="zh-CN" altLang="en-US" dirty="0">
              <a:solidFill>
                <a:srgbClr val="0070C0"/>
              </a:solidFill>
            </a:endParaRPr>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3.3.6</a:t>
            </a:r>
            <a:r>
              <a:rPr kumimoji="1" lang="zh-CN" altLang="en-US" b="0" dirty="0">
                <a:sym typeface="+mn-ea"/>
              </a:rPr>
              <a:t>、标签系统中的推荐问题</a:t>
            </a:r>
            <a:r>
              <a:rPr kumimoji="1" lang="en-US" altLang="zh-CN" b="0" dirty="0">
                <a:sym typeface="+mn-ea"/>
              </a:rPr>
              <a:t>——</a:t>
            </a:r>
            <a:r>
              <a:rPr kumimoji="1" lang="zh-CN" altLang="en-US" b="0" dirty="0">
                <a:solidFill>
                  <a:srgbClr val="0000FF"/>
                </a:solidFill>
                <a:sym typeface="+mn-ea"/>
              </a:rPr>
              <a:t>用户为什么进行标注</a:t>
            </a:r>
            <a:endParaRPr kumimoji="1" lang="zh-CN" altLang="en-US" b="0" dirty="0">
              <a:solidFill>
                <a:srgbClr val="0000FF"/>
              </a:solidFill>
              <a:sym typeface="+mn-ea"/>
            </a:endParaRPr>
          </a:p>
        </p:txBody>
      </p:sp>
      <p:sp>
        <p:nvSpPr>
          <p:cNvPr id="3" name="文本占位符 2"/>
          <p:cNvSpPr>
            <a:spLocks noGrp="1"/>
          </p:cNvSpPr>
          <p:nvPr>
            <p:ph type="body" idx="1"/>
          </p:nvPr>
        </p:nvSpPr>
        <p:spPr>
          <a:xfrm>
            <a:off x="609600" y="1155065"/>
            <a:ext cx="10396220" cy="4420235"/>
          </a:xfrm>
        </p:spPr>
        <p:txBody>
          <a:bodyPr>
            <a:normAutofit/>
          </a:bodyPr>
          <a:lstStyle/>
          <a:p>
            <a:pPr>
              <a:lnSpc>
                <a:spcPct val="150000"/>
              </a:lnSpc>
            </a:pPr>
            <a:r>
              <a:rPr lang="zh-CN" altLang="en-US" sz="1800" dirty="0"/>
              <a:t>在设计基于标签的个性化推荐系统之前，我们需要深入了解用户的标注行为（即打标签的行为），知道用户为什么要标注，用户怎么标注，只有深入了解用户的行为，我们才能基于这个行为设计出令他们满意的个性化推荐系统。</a:t>
            </a:r>
            <a:endParaRPr lang="en-US" altLang="zh-CN" sz="1800" dirty="0"/>
          </a:p>
          <a:p>
            <a:pPr>
              <a:lnSpc>
                <a:spcPct val="150000"/>
              </a:lnSpc>
            </a:pPr>
            <a:r>
              <a:rPr lang="zh-CN" altLang="en-US" sz="1800" dirty="0"/>
              <a:t>研究人员研究图片分享网站中用户标注的动机问题：</a:t>
            </a:r>
            <a:endParaRPr lang="en-US" altLang="zh-CN" sz="1800" dirty="0"/>
          </a:p>
          <a:p>
            <a:pPr lvl="1">
              <a:lnSpc>
                <a:spcPct val="150000"/>
              </a:lnSpc>
            </a:pPr>
            <a:r>
              <a:rPr lang="zh-CN" altLang="en-US" dirty="0">
                <a:solidFill>
                  <a:srgbClr val="0000FF"/>
                </a:solidFill>
              </a:rPr>
              <a:t>社会维度</a:t>
            </a:r>
            <a:r>
              <a:rPr lang="zh-CN" altLang="en-US" dirty="0"/>
              <a:t>，有些用户标注是给内容</a:t>
            </a:r>
            <a:r>
              <a:rPr lang="zh-CN" altLang="en-US" u="sng" dirty="0"/>
              <a:t>上传者使用</a:t>
            </a:r>
            <a:r>
              <a:rPr lang="zh-CN" altLang="en-US" dirty="0"/>
              <a:t>的（</a:t>
            </a:r>
            <a:r>
              <a:rPr lang="zh-CN" altLang="en-US" dirty="0">
                <a:solidFill>
                  <a:srgbClr val="0070C0"/>
                </a:solidFill>
              </a:rPr>
              <a:t>便于上传者组织自己的信息</a:t>
            </a:r>
            <a:r>
              <a:rPr lang="zh-CN" altLang="en-US" dirty="0"/>
              <a:t>），而有些用户标注是给</a:t>
            </a:r>
            <a:r>
              <a:rPr lang="zh-CN" altLang="en-US" u="sng" dirty="0"/>
              <a:t>广大用户使用</a:t>
            </a:r>
            <a:r>
              <a:rPr lang="zh-CN" altLang="en-US" dirty="0"/>
              <a:t>的（</a:t>
            </a:r>
            <a:r>
              <a:rPr lang="zh-CN" altLang="en-US" dirty="0">
                <a:solidFill>
                  <a:srgbClr val="0070C0"/>
                </a:solidFill>
              </a:rPr>
              <a:t>便于帮助其他用户找到信息</a:t>
            </a:r>
            <a:r>
              <a:rPr lang="zh-CN" altLang="en-US" dirty="0"/>
              <a:t>）。</a:t>
            </a:r>
            <a:endParaRPr lang="en-US" altLang="zh-CN" dirty="0"/>
          </a:p>
          <a:p>
            <a:pPr lvl="1">
              <a:lnSpc>
                <a:spcPct val="150000"/>
              </a:lnSpc>
            </a:pPr>
            <a:r>
              <a:rPr lang="zh-CN" altLang="en-US" dirty="0">
                <a:solidFill>
                  <a:srgbClr val="0000FF"/>
                </a:solidFill>
              </a:rPr>
              <a:t>功能维度</a:t>
            </a:r>
            <a:r>
              <a:rPr lang="zh-CN" altLang="en-US" dirty="0"/>
              <a:t>，有些标注用于</a:t>
            </a:r>
            <a:r>
              <a:rPr lang="zh-CN" altLang="en-US" dirty="0">
                <a:solidFill>
                  <a:srgbClr val="0070C0"/>
                </a:solidFill>
              </a:rPr>
              <a:t>更好地组织内容</a:t>
            </a:r>
            <a:r>
              <a:rPr lang="zh-CN" altLang="en-US" dirty="0"/>
              <a:t>，方便用户将来的查找，而另一些标注用于</a:t>
            </a:r>
            <a:r>
              <a:rPr lang="zh-CN" altLang="en-US" dirty="0">
                <a:solidFill>
                  <a:srgbClr val="0000FF"/>
                </a:solidFill>
              </a:rPr>
              <a:t>传达某种信息</a:t>
            </a:r>
            <a:r>
              <a:rPr lang="zh-CN" altLang="en-US" dirty="0"/>
              <a:t>，比如照片的拍摄时间和地点等。</a:t>
            </a: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3.3.6</a:t>
            </a:r>
            <a:r>
              <a:rPr kumimoji="1" lang="zh-CN" altLang="en-US" b="0" dirty="0">
                <a:sym typeface="+mn-ea"/>
              </a:rPr>
              <a:t>、标签系统中的推荐问题</a:t>
            </a:r>
            <a:r>
              <a:rPr kumimoji="1" lang="en-US" altLang="zh-CN" b="0" dirty="0">
                <a:sym typeface="+mn-ea"/>
              </a:rPr>
              <a:t>——</a:t>
            </a:r>
            <a:r>
              <a:rPr kumimoji="1" lang="zh-CN" altLang="en-US" b="0" dirty="0">
                <a:sym typeface="+mn-ea"/>
              </a:rPr>
              <a:t>用户如何打标签</a:t>
            </a:r>
            <a:endParaRPr kumimoji="1" lang="zh-CN" altLang="en-US" b="0" dirty="0">
              <a:sym typeface="+mn-ea"/>
            </a:endParaRPr>
          </a:p>
        </p:txBody>
      </p:sp>
      <p:sp>
        <p:nvSpPr>
          <p:cNvPr id="3" name="文本占位符 2"/>
          <p:cNvSpPr>
            <a:spLocks noGrp="1"/>
          </p:cNvSpPr>
          <p:nvPr>
            <p:ph type="body" idx="1"/>
          </p:nvPr>
        </p:nvSpPr>
        <p:spPr>
          <a:xfrm>
            <a:off x="609600" y="1155065"/>
            <a:ext cx="10552430" cy="2454910"/>
          </a:xfrm>
        </p:spPr>
        <p:txBody>
          <a:bodyPr>
            <a:normAutofit/>
          </a:bodyPr>
          <a:lstStyle/>
          <a:p>
            <a:pPr algn="just">
              <a:lnSpc>
                <a:spcPct val="150000"/>
              </a:lnSpc>
            </a:pPr>
            <a:r>
              <a:rPr lang="zh-CN" altLang="en-US" sz="1800" dirty="0"/>
              <a:t>在互联网中，尽管每个用户的行为看起来是随机的，但其实这些表面随机的行为背后蕴含着很多规律。</a:t>
            </a:r>
            <a:endParaRPr lang="en-US" altLang="zh-CN" sz="1800" dirty="0"/>
          </a:p>
          <a:p>
            <a:pPr algn="just">
              <a:lnSpc>
                <a:spcPct val="150000"/>
              </a:lnSpc>
            </a:pPr>
            <a:r>
              <a:rPr lang="zh-CN" altLang="en-US" sz="1800" dirty="0"/>
              <a:t>德国研究人员公布过一个很庞大的</a:t>
            </a:r>
            <a:r>
              <a:rPr lang="en-US" altLang="zh-CN" sz="1800" dirty="0"/>
              <a:t>Delicious</a:t>
            </a:r>
            <a:r>
              <a:rPr lang="zh-CN" altLang="en-US" sz="1800" dirty="0"/>
              <a:t>数据集，该数据集包含</a:t>
            </a:r>
            <a:r>
              <a:rPr lang="en-US" altLang="zh-CN" sz="1800" dirty="0"/>
              <a:t>2003</a:t>
            </a:r>
            <a:r>
              <a:rPr lang="zh-CN" altLang="en-US" sz="1800" dirty="0"/>
              <a:t>年</a:t>
            </a:r>
            <a:r>
              <a:rPr lang="en-US" altLang="zh-CN" sz="1800" dirty="0"/>
              <a:t>9</a:t>
            </a:r>
            <a:r>
              <a:rPr lang="zh-CN" altLang="en-US" sz="1800" dirty="0"/>
              <a:t>月到</a:t>
            </a:r>
            <a:r>
              <a:rPr lang="en-US" altLang="zh-CN" sz="1800" dirty="0"/>
              <a:t>2007</a:t>
            </a:r>
            <a:r>
              <a:rPr lang="zh-CN" altLang="en-US" sz="1800" dirty="0"/>
              <a:t>年</a:t>
            </a:r>
            <a:r>
              <a:rPr lang="en-US" altLang="zh-CN" sz="1800" dirty="0"/>
              <a:t>12</a:t>
            </a:r>
            <a:r>
              <a:rPr lang="zh-CN" altLang="en-US" sz="1800" dirty="0"/>
              <a:t>月</a:t>
            </a:r>
            <a:r>
              <a:rPr lang="en-US" altLang="zh-CN" sz="1800" dirty="0"/>
              <a:t>Delicious</a:t>
            </a:r>
            <a:r>
              <a:rPr lang="zh-CN" altLang="en-US" sz="1800" dirty="0"/>
              <a:t>网站的用户做出的</a:t>
            </a:r>
            <a:r>
              <a:rPr lang="en-US" altLang="zh-CN" sz="1800" dirty="0"/>
              <a:t>4.2</a:t>
            </a:r>
            <a:r>
              <a:rPr lang="zh-CN" altLang="en-US" sz="1800" dirty="0"/>
              <a:t>亿条标签行为记录。利用这个数据集中的一部分数据，我们对数据集的统计特性进行研究。</a:t>
            </a:r>
            <a:endParaRPr lang="en-US" altLang="zh-CN" sz="1800" dirty="0"/>
          </a:p>
          <a:p>
            <a:pPr algn="just">
              <a:lnSpc>
                <a:spcPct val="150000"/>
              </a:lnSpc>
            </a:pPr>
            <a:r>
              <a:rPr lang="zh-CN" altLang="en-US" sz="1800" dirty="0"/>
              <a:t>如果一个标签被一个用户使用在一个物品上，它的流行度就加</a:t>
            </a:r>
            <a:r>
              <a:rPr lang="en-US" altLang="zh-CN" sz="1800" dirty="0"/>
              <a:t>1</a:t>
            </a:r>
            <a:r>
              <a:rPr lang="zh-CN" altLang="en-US" sz="1800" dirty="0"/>
              <a:t>，然后我们绘制标签流行度的分布图。</a:t>
            </a:r>
            <a:endParaRPr lang="zh-CN" altLang="en-US" sz="1800" dirty="0"/>
          </a:p>
          <a:p>
            <a:pPr algn="just">
              <a:lnSpc>
                <a:spcPct val="150000"/>
              </a:lnSpc>
            </a:pPr>
            <a:endParaRPr lang="zh-CN" altLang="en-US" dirty="0"/>
          </a:p>
          <a:p>
            <a:pPr algn="just">
              <a:lnSpc>
                <a:spcPct val="150000"/>
              </a:lnSpc>
            </a:pPr>
            <a:endParaRPr lang="zh-CN" altLang="en-US" dirty="0"/>
          </a:p>
          <a:p>
            <a:pPr algn="just">
              <a:lnSpc>
                <a:spcPct val="150000"/>
              </a:lnSpc>
            </a:pPr>
            <a:endParaRPr lang="en-US" altLang="zh-CN" dirty="0"/>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pic>
        <p:nvPicPr>
          <p:cNvPr id="5" name="图片 4"/>
          <p:cNvPicPr>
            <a:picLocks noChangeAspect="1"/>
          </p:cNvPicPr>
          <p:nvPr/>
        </p:nvPicPr>
        <p:blipFill>
          <a:blip r:embed="rId1"/>
          <a:stretch>
            <a:fillRect/>
          </a:stretch>
        </p:blipFill>
        <p:spPr>
          <a:xfrm>
            <a:off x="7444105" y="3609975"/>
            <a:ext cx="2720340" cy="2095500"/>
          </a:xfrm>
          <a:prstGeom prst="rect">
            <a:avLst/>
          </a:prstGeom>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3.3.6</a:t>
            </a:r>
            <a:r>
              <a:rPr kumimoji="1" lang="zh-CN" altLang="en-US" b="0" dirty="0">
                <a:sym typeface="+mn-ea"/>
              </a:rPr>
              <a:t>、标签系统中的推荐问题</a:t>
            </a:r>
            <a:r>
              <a:rPr kumimoji="1" lang="en-US" altLang="zh-CN" b="0" dirty="0">
                <a:sym typeface="+mn-ea"/>
              </a:rPr>
              <a:t>——</a:t>
            </a:r>
            <a:r>
              <a:rPr kumimoji="1" lang="zh-CN" altLang="en-US" b="0" dirty="0">
                <a:sym typeface="+mn-ea"/>
              </a:rPr>
              <a:t>用户打什么样的标签</a:t>
            </a:r>
            <a:endParaRPr kumimoji="1" lang="zh-CN" altLang="en-US" b="0" dirty="0">
              <a:sym typeface="+mn-ea"/>
            </a:endParaRPr>
          </a:p>
        </p:txBody>
      </p:sp>
      <p:sp>
        <p:nvSpPr>
          <p:cNvPr id="3" name="文本占位符 2"/>
          <p:cNvSpPr>
            <a:spLocks noGrp="1"/>
          </p:cNvSpPr>
          <p:nvPr>
            <p:ph type="body" idx="1"/>
          </p:nvPr>
        </p:nvSpPr>
        <p:spPr>
          <a:xfrm>
            <a:off x="609600" y="1155033"/>
            <a:ext cx="10163695" cy="5309937"/>
          </a:xfrm>
        </p:spPr>
        <p:txBody>
          <a:bodyPr>
            <a:normAutofit/>
          </a:bodyPr>
          <a:lstStyle/>
          <a:p>
            <a:pPr>
              <a:lnSpc>
                <a:spcPct val="150000"/>
              </a:lnSpc>
            </a:pPr>
            <a:r>
              <a:rPr lang="zh-CN" altLang="en-US" sz="1800" dirty="0"/>
              <a:t>通常，用户的标签中包含了如下的</a:t>
            </a:r>
            <a:r>
              <a:rPr lang="zh-CN" altLang="en-US" sz="1800" dirty="0">
                <a:solidFill>
                  <a:srgbClr val="0000FF"/>
                </a:solidFill>
              </a:rPr>
              <a:t>语义信息</a:t>
            </a:r>
            <a:r>
              <a:rPr lang="zh-CN" altLang="en-US" sz="1800" dirty="0"/>
              <a:t>：</a:t>
            </a:r>
            <a:endParaRPr lang="zh-CN" altLang="en-US" sz="1800" dirty="0"/>
          </a:p>
          <a:p>
            <a:pPr lvl="1">
              <a:lnSpc>
                <a:spcPct val="150000"/>
              </a:lnSpc>
            </a:pPr>
            <a:r>
              <a:rPr lang="zh-CN" altLang="en-US" dirty="0">
                <a:solidFill>
                  <a:srgbClr val="0000FF"/>
                </a:solidFill>
              </a:rPr>
              <a:t>表明谁拥有物品</a:t>
            </a:r>
            <a:r>
              <a:rPr lang="zh-CN" altLang="en-US" dirty="0"/>
              <a:t>，比如很多博客的标签中会包括博客的作者等信息。</a:t>
            </a:r>
            <a:endParaRPr lang="en-US" altLang="zh-CN" dirty="0"/>
          </a:p>
          <a:p>
            <a:pPr lvl="1">
              <a:lnSpc>
                <a:spcPct val="150000"/>
              </a:lnSpc>
            </a:pPr>
            <a:r>
              <a:rPr lang="zh-CN" altLang="en-US" dirty="0">
                <a:solidFill>
                  <a:srgbClr val="0000FF"/>
                </a:solidFill>
              </a:rPr>
              <a:t>表达用户的观点</a:t>
            </a:r>
            <a:r>
              <a:rPr lang="zh-CN" altLang="en-US" dirty="0"/>
              <a:t>，比如用户认为网页很有趣，就会打上标签</a:t>
            </a:r>
            <a:r>
              <a:rPr lang="en-US" altLang="zh-CN" dirty="0"/>
              <a:t>funny</a:t>
            </a:r>
            <a:r>
              <a:rPr lang="zh-CN" altLang="en-US" dirty="0"/>
              <a:t>（有趣），认为很无聊，就会打上标签 </a:t>
            </a:r>
            <a:r>
              <a:rPr lang="en-US" altLang="zh-CN" dirty="0"/>
              <a:t>boring</a:t>
            </a:r>
            <a:r>
              <a:rPr lang="zh-CN" altLang="en-US" dirty="0"/>
              <a:t>（无聊）。</a:t>
            </a:r>
            <a:endParaRPr lang="en-US" altLang="zh-CN" dirty="0"/>
          </a:p>
          <a:p>
            <a:pPr lvl="1">
              <a:lnSpc>
                <a:spcPct val="150000"/>
              </a:lnSpc>
            </a:pPr>
            <a:r>
              <a:rPr lang="zh-CN" altLang="en-US" dirty="0">
                <a:solidFill>
                  <a:srgbClr val="0000FF"/>
                </a:solidFill>
              </a:rPr>
              <a:t>用户相关的标签</a:t>
            </a:r>
            <a:r>
              <a:rPr lang="zh-CN" altLang="en-US" dirty="0"/>
              <a:t>，比如 </a:t>
            </a:r>
            <a:r>
              <a:rPr lang="en-US" altLang="zh-CN" dirty="0"/>
              <a:t>my favorite</a:t>
            </a:r>
            <a:r>
              <a:rPr lang="zh-CN" altLang="en-US" dirty="0"/>
              <a:t>（我最喜欢的）、</a:t>
            </a:r>
            <a:r>
              <a:rPr lang="en-US" altLang="zh-CN" dirty="0"/>
              <a:t>my comment</a:t>
            </a:r>
            <a:r>
              <a:rPr lang="zh-CN" altLang="en-US" dirty="0"/>
              <a:t>（我的评论）等。</a:t>
            </a:r>
            <a:endParaRPr lang="en-US" altLang="zh-CN" dirty="0"/>
          </a:p>
          <a:p>
            <a:pPr lvl="1">
              <a:lnSpc>
                <a:spcPct val="150000"/>
              </a:lnSpc>
            </a:pPr>
            <a:r>
              <a:rPr lang="zh-CN" altLang="en-US" dirty="0">
                <a:solidFill>
                  <a:srgbClr val="0000FF"/>
                </a:solidFill>
              </a:rPr>
              <a:t>用户的任务</a:t>
            </a:r>
            <a:r>
              <a:rPr lang="zh-CN" altLang="en-US" dirty="0"/>
              <a:t>，比如</a:t>
            </a:r>
            <a:r>
              <a:rPr lang="en-US" altLang="zh-CN" dirty="0"/>
              <a:t>to read </a:t>
            </a:r>
            <a:r>
              <a:rPr lang="zh-CN" altLang="en-US" dirty="0"/>
              <a:t>（即将阅读）、</a:t>
            </a:r>
            <a:r>
              <a:rPr lang="en-US" altLang="zh-CN" dirty="0"/>
              <a:t>job search</a:t>
            </a:r>
            <a:r>
              <a:rPr lang="zh-CN" altLang="en-US" dirty="0"/>
              <a:t>（找工作）等。</a:t>
            </a: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3.3.6</a:t>
            </a:r>
            <a:r>
              <a:rPr kumimoji="1" lang="zh-CN" altLang="en-US" b="0" dirty="0">
                <a:sym typeface="+mn-ea"/>
              </a:rPr>
              <a:t>、标签系统中的推荐问题</a:t>
            </a:r>
            <a:r>
              <a:rPr kumimoji="1" lang="en-US" altLang="zh-CN" b="0" dirty="0">
                <a:sym typeface="+mn-ea"/>
              </a:rPr>
              <a:t>——</a:t>
            </a:r>
            <a:r>
              <a:rPr kumimoji="1" lang="zh-CN" altLang="en-US" b="0" dirty="0">
                <a:sym typeface="+mn-ea"/>
              </a:rPr>
              <a:t>用户打什么样的标签</a:t>
            </a:r>
            <a:endParaRPr kumimoji="1" lang="zh-CN" altLang="en-US" b="0" dirty="0">
              <a:sym typeface="+mn-ea"/>
            </a:endParaRPr>
          </a:p>
        </p:txBody>
      </p:sp>
      <p:sp>
        <p:nvSpPr>
          <p:cNvPr id="3" name="文本占位符 2"/>
          <p:cNvSpPr>
            <a:spLocks noGrp="1"/>
          </p:cNvSpPr>
          <p:nvPr>
            <p:ph type="body" idx="1"/>
          </p:nvPr>
        </p:nvSpPr>
        <p:spPr>
          <a:xfrm>
            <a:off x="609600" y="1155033"/>
            <a:ext cx="10163695" cy="5309937"/>
          </a:xfrm>
        </p:spPr>
        <p:txBody>
          <a:bodyPr>
            <a:normAutofit/>
          </a:bodyPr>
          <a:lstStyle/>
          <a:p>
            <a:pPr>
              <a:lnSpc>
                <a:spcPct val="150000"/>
              </a:lnSpc>
            </a:pPr>
            <a:r>
              <a:rPr lang="zh-CN" altLang="en-US" sz="1800" dirty="0"/>
              <a:t>很多不同的网站也设计了自己的标签分类系统，比如 </a:t>
            </a:r>
            <a:r>
              <a:rPr lang="en-US" altLang="zh-CN" sz="1800" dirty="0"/>
              <a:t>Hulu </a:t>
            </a:r>
            <a:r>
              <a:rPr lang="zh-CN" altLang="en-US" sz="1800" dirty="0"/>
              <a:t>对视频的标签就做了分类，我们从之前</a:t>
            </a:r>
            <a:r>
              <a:rPr lang="en-US" altLang="zh-CN" sz="1800" dirty="0"/>
              <a:t>Hulu</a:t>
            </a:r>
            <a:r>
              <a:rPr lang="zh-CN" altLang="en-US" sz="1800" dirty="0"/>
              <a:t>对电视剧的标签应用可以看出主要分为以下几类：</a:t>
            </a:r>
            <a:endParaRPr lang="zh-CN" altLang="en-US" sz="1800" dirty="0"/>
          </a:p>
          <a:p>
            <a:pPr lvl="1">
              <a:lnSpc>
                <a:spcPct val="150000"/>
              </a:lnSpc>
            </a:pPr>
            <a:r>
              <a:rPr lang="zh-CN" altLang="en-US" dirty="0"/>
              <a:t>类型（</a:t>
            </a:r>
            <a:r>
              <a:rPr lang="en-US" altLang="zh-CN" dirty="0"/>
              <a:t>Genre</a:t>
            </a:r>
            <a:r>
              <a:rPr lang="zh-CN" altLang="en-US" dirty="0"/>
              <a:t>）</a:t>
            </a:r>
            <a:endParaRPr lang="zh-CN" altLang="en-US" dirty="0"/>
          </a:p>
          <a:p>
            <a:pPr lvl="1">
              <a:lnSpc>
                <a:spcPct val="150000"/>
              </a:lnSpc>
            </a:pPr>
            <a:r>
              <a:rPr lang="zh-CN" altLang="en-US" dirty="0"/>
              <a:t>时间（</a:t>
            </a:r>
            <a:r>
              <a:rPr lang="en-US" altLang="zh-CN" dirty="0"/>
              <a:t>Time</a:t>
            </a:r>
            <a:r>
              <a:rPr lang="zh-CN" altLang="en-US" dirty="0"/>
              <a:t>）</a:t>
            </a:r>
            <a:endParaRPr lang="zh-CN" altLang="en-US" dirty="0"/>
          </a:p>
          <a:p>
            <a:pPr lvl="1">
              <a:lnSpc>
                <a:spcPct val="150000"/>
              </a:lnSpc>
            </a:pPr>
            <a:r>
              <a:rPr lang="zh-CN" altLang="en-US" dirty="0"/>
              <a:t>人物（</a:t>
            </a:r>
            <a:r>
              <a:rPr lang="en-US" altLang="zh-CN" dirty="0"/>
              <a:t>People</a:t>
            </a:r>
            <a:r>
              <a:rPr lang="zh-CN" altLang="en-US" dirty="0"/>
              <a:t>） </a:t>
            </a:r>
            <a:endParaRPr lang="zh-CN" altLang="en-US" dirty="0"/>
          </a:p>
          <a:p>
            <a:pPr lvl="1">
              <a:lnSpc>
                <a:spcPct val="150000"/>
              </a:lnSpc>
            </a:pPr>
            <a:r>
              <a:rPr lang="zh-CN" altLang="en-US" dirty="0"/>
              <a:t>地点（</a:t>
            </a:r>
            <a:r>
              <a:rPr lang="en-US" altLang="zh-CN" dirty="0"/>
              <a:t>Place</a:t>
            </a:r>
            <a:r>
              <a:rPr lang="zh-CN" altLang="en-US" dirty="0"/>
              <a:t>） </a:t>
            </a:r>
            <a:endParaRPr lang="zh-CN" altLang="en-US" dirty="0"/>
          </a:p>
          <a:p>
            <a:pPr lvl="1">
              <a:lnSpc>
                <a:spcPct val="150000"/>
              </a:lnSpc>
            </a:pPr>
            <a:r>
              <a:rPr lang="zh-CN" altLang="en-US" dirty="0"/>
              <a:t>语言（</a:t>
            </a:r>
            <a:r>
              <a:rPr lang="en-US" altLang="zh-CN" dirty="0"/>
              <a:t>Language</a:t>
            </a:r>
            <a:r>
              <a:rPr lang="zh-CN" altLang="en-US" dirty="0"/>
              <a:t>） </a:t>
            </a:r>
            <a:endParaRPr lang="zh-CN" altLang="en-US" dirty="0"/>
          </a:p>
          <a:p>
            <a:pPr lvl="1">
              <a:lnSpc>
                <a:spcPct val="150000"/>
              </a:lnSpc>
            </a:pPr>
            <a:r>
              <a:rPr lang="zh-CN" altLang="en-US" dirty="0"/>
              <a:t>奖项（</a:t>
            </a:r>
            <a:r>
              <a:rPr lang="en-US" altLang="zh-CN" dirty="0"/>
              <a:t>Awards</a:t>
            </a:r>
            <a:r>
              <a:rPr lang="zh-CN" altLang="en-US" dirty="0"/>
              <a:t>）</a:t>
            </a:r>
            <a:endParaRPr lang="zh-CN" altLang="en-US" dirty="0"/>
          </a:p>
          <a:p>
            <a:pPr lvl="1">
              <a:lnSpc>
                <a:spcPct val="150000"/>
              </a:lnSpc>
            </a:pPr>
            <a:r>
              <a:rPr lang="zh-CN" altLang="en-US" dirty="0"/>
              <a:t>其他（</a:t>
            </a:r>
            <a:r>
              <a:rPr lang="en-US" altLang="zh-CN" dirty="0"/>
              <a:t>Details</a:t>
            </a:r>
            <a:r>
              <a:rPr lang="zh-CN" altLang="en-US" dirty="0"/>
              <a:t>） </a:t>
            </a: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pic>
        <p:nvPicPr>
          <p:cNvPr id="4" name="图片 3"/>
          <p:cNvPicPr>
            <a:picLocks noChangeAspect="1"/>
          </p:cNvPicPr>
          <p:nvPr/>
        </p:nvPicPr>
        <p:blipFill rotWithShape="1">
          <a:blip r:embed="rId1"/>
          <a:srcRect l="2649" t="2428" r="21593" b="2871"/>
          <a:stretch>
            <a:fillRect/>
          </a:stretch>
        </p:blipFill>
        <p:spPr>
          <a:xfrm>
            <a:off x="5602779" y="2959332"/>
            <a:ext cx="4612679" cy="3241963"/>
          </a:xfrm>
          <a:prstGeom prst="rect">
            <a:avLst/>
          </a:prstGeom>
        </p:spPr>
      </p:pic>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3.3.7</a:t>
            </a:r>
            <a:r>
              <a:rPr kumimoji="1" lang="zh-CN" altLang="en-US" b="0" dirty="0">
                <a:sym typeface="+mn-ea"/>
              </a:rPr>
              <a:t>、基于标签的推荐系统</a:t>
            </a:r>
            <a:endParaRPr kumimoji="1" lang="zh-CN" altLang="en-US" b="0" dirty="0">
              <a:sym typeface="+mn-ea"/>
            </a:endParaRPr>
          </a:p>
        </p:txBody>
      </p:sp>
      <p:sp>
        <p:nvSpPr>
          <p:cNvPr id="3" name="文本占位符 2"/>
          <p:cNvSpPr>
            <a:spLocks noGrp="1"/>
          </p:cNvSpPr>
          <p:nvPr>
            <p:ph type="body" idx="1"/>
          </p:nvPr>
        </p:nvSpPr>
        <p:spPr>
          <a:xfrm>
            <a:off x="609600" y="1155033"/>
            <a:ext cx="10163695" cy="5309937"/>
          </a:xfrm>
        </p:spPr>
        <p:txBody>
          <a:bodyPr>
            <a:normAutofit/>
          </a:bodyPr>
          <a:lstStyle/>
          <a:p>
            <a:pPr>
              <a:lnSpc>
                <a:spcPct val="150000"/>
              </a:lnSpc>
            </a:pPr>
            <a:r>
              <a:rPr lang="zh-CN" altLang="en-US" sz="1800" dirty="0"/>
              <a:t>用户用标签来描述对物品的看法，因此</a:t>
            </a:r>
            <a:r>
              <a:rPr lang="zh-CN" altLang="en-US" sz="1800" dirty="0">
                <a:solidFill>
                  <a:srgbClr val="0000FF"/>
                </a:solidFill>
              </a:rPr>
              <a:t>标签是联系用户和物品的纽带</a:t>
            </a:r>
            <a:r>
              <a:rPr lang="zh-CN" altLang="en-US" sz="1800" dirty="0"/>
              <a:t>，也是反应用户兴趣的重要数据源，如何利用用户的标签数据提高个性化推荐结果的质量是推荐系统研究的</a:t>
            </a:r>
            <a:r>
              <a:rPr lang="zh-CN" altLang="en-US" sz="1800" dirty="0">
                <a:solidFill>
                  <a:srgbClr val="0000FF"/>
                </a:solidFill>
              </a:rPr>
              <a:t>重要课题</a:t>
            </a:r>
            <a:r>
              <a:rPr lang="zh-CN" altLang="en-US" sz="1800" dirty="0"/>
              <a:t>。</a:t>
            </a:r>
            <a:endParaRPr lang="en-US" altLang="zh-CN" sz="1800" dirty="0"/>
          </a:p>
          <a:p>
            <a:pPr>
              <a:lnSpc>
                <a:spcPct val="150000"/>
              </a:lnSpc>
            </a:pPr>
            <a:r>
              <a:rPr lang="zh-CN" altLang="en-US" sz="1800" dirty="0"/>
              <a:t>一个用户标签行为的数据集一般由一个三元组的集合表示</a:t>
            </a:r>
            <a:r>
              <a:rPr lang="zh-CN" altLang="en-US" sz="1800" dirty="0">
                <a:solidFill>
                  <a:srgbClr val="0000FF"/>
                </a:solidFill>
              </a:rPr>
              <a:t>记录 </a:t>
            </a:r>
            <a:r>
              <a:rPr lang="en-US" altLang="zh-CN" sz="1800" dirty="0">
                <a:solidFill>
                  <a:srgbClr val="0000FF"/>
                </a:solidFill>
              </a:rPr>
              <a:t>(u, </a:t>
            </a:r>
            <a:r>
              <a:rPr lang="en-US" altLang="zh-CN" sz="1800" dirty="0" err="1">
                <a:solidFill>
                  <a:srgbClr val="0000FF"/>
                </a:solidFill>
              </a:rPr>
              <a:t>i</a:t>
            </a:r>
            <a:r>
              <a:rPr lang="en-US" altLang="zh-CN" sz="1800" dirty="0">
                <a:solidFill>
                  <a:srgbClr val="0000FF"/>
                </a:solidFill>
              </a:rPr>
              <a:t>, b) </a:t>
            </a:r>
            <a:r>
              <a:rPr lang="zh-CN" altLang="en-US" sz="1800" dirty="0">
                <a:solidFill>
                  <a:srgbClr val="0000FF"/>
                </a:solidFill>
              </a:rPr>
              <a:t>，表示用户</a:t>
            </a:r>
            <a:r>
              <a:rPr lang="en-US" altLang="zh-CN" sz="1800" dirty="0">
                <a:solidFill>
                  <a:srgbClr val="0000FF"/>
                </a:solidFill>
              </a:rPr>
              <a:t>u</a:t>
            </a:r>
            <a:r>
              <a:rPr lang="zh-CN" altLang="en-US" sz="1800" dirty="0">
                <a:solidFill>
                  <a:srgbClr val="0000FF"/>
                </a:solidFill>
              </a:rPr>
              <a:t>给物品</a:t>
            </a:r>
            <a:r>
              <a:rPr lang="en-US" altLang="zh-CN" sz="1800" dirty="0" err="1">
                <a:solidFill>
                  <a:srgbClr val="0000FF"/>
                </a:solidFill>
              </a:rPr>
              <a:t>i</a:t>
            </a:r>
            <a:r>
              <a:rPr lang="zh-CN" altLang="en-US" sz="1800" dirty="0">
                <a:solidFill>
                  <a:srgbClr val="0000FF"/>
                </a:solidFill>
              </a:rPr>
              <a:t>打上了标签</a:t>
            </a:r>
            <a:r>
              <a:rPr lang="en-US" altLang="zh-CN" sz="1800" dirty="0">
                <a:solidFill>
                  <a:srgbClr val="0000FF"/>
                </a:solidFill>
              </a:rPr>
              <a:t>b</a:t>
            </a:r>
            <a:r>
              <a:rPr lang="en-US" altLang="zh-CN" sz="1800" dirty="0">
                <a:solidFill>
                  <a:srgbClr val="0070C0"/>
                </a:solidFill>
              </a:rPr>
              <a:t> </a:t>
            </a:r>
            <a:r>
              <a:rPr lang="zh-CN" altLang="en-US" sz="1800" dirty="0"/>
              <a:t>。当然，用户的真实标签行为数据远远比三元组表示的要复杂，比如用户打标签的时间、用户的属性数据、物品的属性数据等。为了集中讨论标签数据，我们只考虑上面定义的三元组形式的数据，即用户的每一次打标签行为都用一个</a:t>
            </a:r>
            <a:r>
              <a:rPr lang="zh-CN" altLang="en-US" sz="1800" dirty="0">
                <a:solidFill>
                  <a:srgbClr val="0000FF"/>
                </a:solidFill>
              </a:rPr>
              <a:t>三元组（用户、物品、标签）</a:t>
            </a:r>
            <a:r>
              <a:rPr lang="zh-CN" altLang="en-US" sz="1800" dirty="0"/>
              <a:t>表示。</a:t>
            </a:r>
            <a:endParaRPr lang="zh-CN" altLang="en-US" sz="1800" dirty="0"/>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b="0" dirty="0">
                <a:sym typeface="+mn-ea"/>
              </a:rPr>
              <a:t>3.3.7</a:t>
            </a:r>
            <a:r>
              <a:rPr kumimoji="1" lang="zh-CN" altLang="en-US" b="0" dirty="0">
                <a:sym typeface="+mn-ea"/>
              </a:rPr>
              <a:t>、基于标签的推荐系统</a:t>
            </a:r>
            <a:r>
              <a:rPr kumimoji="1" lang="en-US" altLang="zh-CN" b="0" dirty="0">
                <a:sym typeface="+mn-ea"/>
              </a:rPr>
              <a:t>——</a:t>
            </a:r>
            <a:r>
              <a:rPr kumimoji="1" lang="zh-CN" altLang="en-US" b="0" dirty="0">
                <a:sym typeface="+mn-ea"/>
              </a:rPr>
              <a:t>基础算法</a:t>
            </a:r>
            <a:r>
              <a:rPr lang="en-US" altLang="zh-CN" dirty="0">
                <a:solidFill>
                  <a:srgbClr val="0000FF"/>
                </a:solidFill>
                <a:sym typeface="+mn-ea"/>
              </a:rPr>
              <a:t>SimpleTagBased</a:t>
            </a:r>
            <a:endParaRPr kumimoji="1" lang="en-US" altLang="zh-CN" b="0" dirty="0">
              <a:solidFill>
                <a:srgbClr val="0000FF"/>
              </a:solidFill>
              <a:sym typeface="+mn-ea"/>
            </a:endParaRPr>
          </a:p>
        </p:txBody>
      </p:sp>
      <p:sp>
        <p:nvSpPr>
          <p:cNvPr id="3" name="文本占位符 2"/>
          <p:cNvSpPr>
            <a:spLocks noGrp="1"/>
          </p:cNvSpPr>
          <p:nvPr>
            <p:ph type="body" idx="1"/>
          </p:nvPr>
        </p:nvSpPr>
        <p:spPr>
          <a:xfrm>
            <a:off x="609600" y="1155065"/>
            <a:ext cx="10603865" cy="4594225"/>
          </a:xfrm>
        </p:spPr>
        <p:txBody>
          <a:bodyPr>
            <a:normAutofit/>
          </a:bodyPr>
          <a:lstStyle/>
          <a:p>
            <a:pPr>
              <a:lnSpc>
                <a:spcPct val="150000"/>
              </a:lnSpc>
            </a:pPr>
            <a:r>
              <a:rPr lang="zh-CN" altLang="en-US" sz="1800" dirty="0"/>
              <a:t>拿到了用户标签行为数据，我们可以想到一个最简单的个性化推荐算法（</a:t>
            </a:r>
            <a:r>
              <a:rPr lang="zh-CN" altLang="en-US" sz="1800" dirty="0">
                <a:solidFill>
                  <a:srgbClr val="0000FF"/>
                </a:solidFill>
                <a:effectLst/>
              </a:rPr>
              <a:t>标签匹配</a:t>
            </a:r>
            <a:r>
              <a:rPr lang="zh-CN" altLang="en-US" sz="1800" dirty="0"/>
              <a:t>）。这个算法的描述如下所示：</a:t>
            </a:r>
            <a:endParaRPr lang="en-US" altLang="zh-CN" sz="1800" dirty="0"/>
          </a:p>
          <a:p>
            <a:pPr lvl="1">
              <a:lnSpc>
                <a:spcPct val="150000"/>
              </a:lnSpc>
            </a:pPr>
            <a:r>
              <a:rPr lang="zh-CN" altLang="en-US" dirty="0"/>
              <a:t>统计每个用户最常用的标签</a:t>
            </a:r>
            <a:r>
              <a:rPr lang="en-US" altLang="zh-CN" dirty="0"/>
              <a:t>A</a:t>
            </a:r>
            <a:r>
              <a:rPr lang="zh-CN" altLang="en-US" dirty="0"/>
              <a:t>。</a:t>
            </a:r>
            <a:endParaRPr lang="zh-CN" altLang="en-US" dirty="0"/>
          </a:p>
          <a:p>
            <a:pPr lvl="1">
              <a:lnSpc>
                <a:spcPct val="150000"/>
              </a:lnSpc>
            </a:pPr>
            <a:r>
              <a:rPr lang="zh-CN" altLang="en-US" dirty="0"/>
              <a:t>对于每个标签，统计被打过这个标签</a:t>
            </a:r>
            <a:r>
              <a:rPr lang="en-US" altLang="zh-CN" dirty="0"/>
              <a:t>A</a:t>
            </a:r>
            <a:r>
              <a:rPr lang="zh-CN" altLang="en-US" dirty="0"/>
              <a:t>次数最多的物品。</a:t>
            </a:r>
            <a:endParaRPr lang="zh-CN" altLang="en-US" dirty="0"/>
          </a:p>
          <a:p>
            <a:pPr lvl="1">
              <a:lnSpc>
                <a:spcPct val="150000"/>
              </a:lnSpc>
            </a:pPr>
            <a:r>
              <a:rPr lang="zh-CN" altLang="en-US" dirty="0"/>
              <a:t>对于一个用户，首先找到他常用的标签，然后找到具有这些标签的最热门物品推荐给这个用户。</a:t>
            </a:r>
            <a:endParaRPr lang="en-US" altLang="zh-CN" dirty="0"/>
          </a:p>
          <a:p>
            <a:pPr>
              <a:lnSpc>
                <a:spcPct val="150000"/>
              </a:lnSpc>
            </a:pPr>
            <a:r>
              <a:rPr lang="zh-CN" altLang="en-US" sz="1800" dirty="0"/>
              <a:t>对于上面的</a:t>
            </a:r>
            <a:r>
              <a:rPr lang="zh-CN" altLang="en-US" sz="1800" dirty="0">
                <a:solidFill>
                  <a:srgbClr val="0000FF"/>
                </a:solidFill>
              </a:rPr>
              <a:t>标签推荐算法</a:t>
            </a:r>
            <a:r>
              <a:rPr lang="zh-CN" altLang="en-US" sz="1800" dirty="0"/>
              <a:t>，我们可以得到</a:t>
            </a:r>
            <a:r>
              <a:rPr lang="zh-CN" altLang="en-US" sz="1800" dirty="0">
                <a:solidFill>
                  <a:srgbClr val="0000FF"/>
                </a:solidFill>
              </a:rPr>
              <a:t>用户</a:t>
            </a:r>
            <a:r>
              <a:rPr lang="en-US" altLang="zh-CN" sz="1800" dirty="0">
                <a:solidFill>
                  <a:srgbClr val="0000FF"/>
                </a:solidFill>
              </a:rPr>
              <a:t>u</a:t>
            </a:r>
            <a:r>
              <a:rPr lang="zh-CN" altLang="en-US" sz="1800" dirty="0">
                <a:solidFill>
                  <a:srgbClr val="0000FF"/>
                </a:solidFill>
              </a:rPr>
              <a:t>对物品</a:t>
            </a:r>
            <a:r>
              <a:rPr lang="en-US" altLang="zh-CN" sz="1800" dirty="0" err="1">
                <a:solidFill>
                  <a:srgbClr val="0000FF"/>
                </a:solidFill>
              </a:rPr>
              <a:t>i</a:t>
            </a:r>
            <a:r>
              <a:rPr lang="zh-CN" altLang="en-US" sz="1800" dirty="0">
                <a:solidFill>
                  <a:srgbClr val="0000FF"/>
                </a:solidFill>
              </a:rPr>
              <a:t>的兴趣公式</a:t>
            </a:r>
            <a:r>
              <a:rPr lang="zh-CN" altLang="en-US" sz="1800" dirty="0"/>
              <a:t>如下：</a:t>
            </a:r>
            <a:endParaRPr lang="en-US" altLang="zh-CN" sz="1800" dirty="0"/>
          </a:p>
          <a:p>
            <a:pPr>
              <a:lnSpc>
                <a:spcPct val="150000"/>
              </a:lnSpc>
            </a:pPr>
            <a:endParaRPr lang="zh-CN" altLang="en-US" sz="1800" dirty="0"/>
          </a:p>
          <a:p>
            <a:pPr>
              <a:lnSpc>
                <a:spcPct val="150000"/>
              </a:lnSpc>
            </a:pPr>
            <a:endParaRPr lang="en-US" altLang="zh-CN" sz="1800" dirty="0"/>
          </a:p>
          <a:p>
            <a:pPr>
              <a:lnSpc>
                <a:spcPct val="150000"/>
              </a:lnSpc>
            </a:pPr>
            <a:r>
              <a:rPr lang="zh-CN" altLang="en-US" sz="1800" dirty="0"/>
              <a:t>其中，</a:t>
            </a:r>
            <a:r>
              <a:rPr lang="en-US" altLang="zh-CN" sz="1800" dirty="0"/>
              <a:t>B(u)</a:t>
            </a:r>
            <a:r>
              <a:rPr lang="zh-CN" altLang="en-US" sz="1800" dirty="0"/>
              <a:t>是用户</a:t>
            </a:r>
            <a:r>
              <a:rPr lang="en-US" altLang="zh-CN" sz="1800" dirty="0"/>
              <a:t>u</a:t>
            </a:r>
            <a:r>
              <a:rPr lang="zh-CN" altLang="en-US" sz="1800" dirty="0"/>
              <a:t>打过的标签集合</a:t>
            </a:r>
            <a:r>
              <a:rPr lang="en-US" altLang="zh-CN" sz="1800" dirty="0"/>
              <a:t>, </a:t>
            </a:r>
            <a:r>
              <a:rPr lang="en-US" altLang="zh-CN" sz="1800" i="1" dirty="0" err="1">
                <a:solidFill>
                  <a:srgbClr val="0000FF"/>
                </a:solidFill>
              </a:rPr>
              <a:t>n</a:t>
            </a:r>
            <a:r>
              <a:rPr lang="en-US" altLang="zh-CN" sz="1800" i="1" baseline="-25000" dirty="0" err="1">
                <a:solidFill>
                  <a:srgbClr val="0000FF"/>
                </a:solidFill>
              </a:rPr>
              <a:t>u,b</a:t>
            </a:r>
            <a:r>
              <a:rPr lang="zh-CN" altLang="en-US" sz="1800" dirty="0">
                <a:solidFill>
                  <a:srgbClr val="0000FF"/>
                </a:solidFill>
              </a:rPr>
              <a:t>是用户</a:t>
            </a:r>
            <a:r>
              <a:rPr lang="en-US" altLang="zh-CN" sz="1800" dirty="0">
                <a:solidFill>
                  <a:srgbClr val="0000FF"/>
                </a:solidFill>
              </a:rPr>
              <a:t>u</a:t>
            </a:r>
            <a:r>
              <a:rPr lang="zh-CN" altLang="en-US" sz="1800" dirty="0">
                <a:solidFill>
                  <a:srgbClr val="0000FF"/>
                </a:solidFill>
              </a:rPr>
              <a:t>打过标签</a:t>
            </a:r>
            <a:r>
              <a:rPr lang="en-US" altLang="zh-CN" sz="1800" dirty="0">
                <a:solidFill>
                  <a:srgbClr val="0000FF"/>
                </a:solidFill>
              </a:rPr>
              <a:t>b</a:t>
            </a:r>
            <a:r>
              <a:rPr lang="zh-CN" altLang="en-US" sz="1800" dirty="0">
                <a:solidFill>
                  <a:srgbClr val="0000FF"/>
                </a:solidFill>
              </a:rPr>
              <a:t>的次数</a:t>
            </a:r>
            <a:r>
              <a:rPr lang="zh-CN" altLang="en-US" sz="1800" dirty="0"/>
              <a:t>，</a:t>
            </a:r>
            <a:r>
              <a:rPr lang="en-US" altLang="zh-CN" sz="1800" i="1" dirty="0" err="1">
                <a:solidFill>
                  <a:srgbClr val="0000FF"/>
                </a:solidFill>
              </a:rPr>
              <a:t>n</a:t>
            </a:r>
            <a:r>
              <a:rPr lang="en-US" altLang="zh-CN" sz="1800" i="1" baseline="-25000" dirty="0" err="1">
                <a:solidFill>
                  <a:srgbClr val="0000FF"/>
                </a:solidFill>
              </a:rPr>
              <a:t>b,i </a:t>
            </a:r>
            <a:r>
              <a:rPr lang="zh-CN" altLang="en-US" sz="1800" dirty="0">
                <a:solidFill>
                  <a:srgbClr val="0000FF"/>
                </a:solidFill>
              </a:rPr>
              <a:t>是物品</a:t>
            </a:r>
            <a:r>
              <a:rPr lang="en-US" altLang="zh-CN" sz="1800" dirty="0" err="1">
                <a:solidFill>
                  <a:srgbClr val="0000FF"/>
                </a:solidFill>
              </a:rPr>
              <a:t>i</a:t>
            </a:r>
            <a:r>
              <a:rPr lang="zh-CN" altLang="en-US" sz="1800" dirty="0">
                <a:solidFill>
                  <a:srgbClr val="0000FF"/>
                </a:solidFill>
              </a:rPr>
              <a:t>被打过标签</a:t>
            </a:r>
            <a:r>
              <a:rPr lang="en-US" altLang="zh-CN" sz="1800" dirty="0">
                <a:solidFill>
                  <a:srgbClr val="0000FF"/>
                </a:solidFill>
              </a:rPr>
              <a:t>b</a:t>
            </a:r>
            <a:r>
              <a:rPr lang="zh-CN" altLang="en-US" sz="1800" dirty="0">
                <a:solidFill>
                  <a:srgbClr val="0000FF"/>
                </a:solidFill>
              </a:rPr>
              <a:t>的次数</a:t>
            </a:r>
            <a:r>
              <a:rPr lang="zh-CN" altLang="en-US" sz="1800" dirty="0"/>
              <a:t>。我们用标记这个算法。</a:t>
            </a:r>
            <a:endParaRPr lang="zh-CN" altLang="en-US" sz="1800" dirty="0"/>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pic>
        <p:nvPicPr>
          <p:cNvPr id="4" name="图片 3"/>
          <p:cNvPicPr>
            <a:picLocks noChangeAspect="1"/>
          </p:cNvPicPr>
          <p:nvPr/>
        </p:nvPicPr>
        <p:blipFill>
          <a:blip r:embed="rId1"/>
          <a:stretch>
            <a:fillRect/>
          </a:stretch>
        </p:blipFill>
        <p:spPr>
          <a:xfrm>
            <a:off x="3704053" y="3961593"/>
            <a:ext cx="3876190" cy="933333"/>
          </a:xfrm>
          <a:prstGeom prst="rect">
            <a:avLst/>
          </a:prstGeom>
        </p:spPr>
      </p:pic>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660" y="176530"/>
            <a:ext cx="8191500" cy="786130"/>
          </a:xfrm>
        </p:spPr>
        <p:txBody>
          <a:bodyPr>
            <a:normAutofit fontScale="90000"/>
          </a:bodyPr>
          <a:lstStyle/>
          <a:p>
            <a:r>
              <a:rPr kumimoji="1" lang="en-US" altLang="zh-CN" b="0" dirty="0">
                <a:sym typeface="+mn-ea"/>
              </a:rPr>
              <a:t>3.3.7</a:t>
            </a:r>
            <a:r>
              <a:rPr kumimoji="1" lang="zh-CN" altLang="en-US" b="0" dirty="0">
                <a:sym typeface="+mn-ea"/>
              </a:rPr>
              <a:t>、基于标签的推荐系统</a:t>
            </a:r>
            <a:r>
              <a:rPr kumimoji="1" lang="en-US" altLang="zh-CN" b="0" dirty="0">
                <a:sym typeface="+mn-ea"/>
              </a:rPr>
              <a:t>——</a:t>
            </a:r>
            <a:r>
              <a:rPr kumimoji="1" lang="zh-CN" altLang="en-US" b="0" dirty="0">
                <a:sym typeface="+mn-ea"/>
              </a:rPr>
              <a:t>算法的改进</a:t>
            </a:r>
            <a:r>
              <a:rPr lang="en-US" altLang="zh-CN" dirty="0" err="1">
                <a:solidFill>
                  <a:srgbClr val="0000FF"/>
                </a:solidFill>
                <a:sym typeface="+mn-ea"/>
              </a:rPr>
              <a:t>TagBasedTFIDF</a:t>
            </a:r>
            <a:endParaRPr kumimoji="1" lang="en-US" altLang="zh-CN" b="0" dirty="0" err="1">
              <a:solidFill>
                <a:srgbClr val="0000FF"/>
              </a:solidFill>
              <a:sym typeface="+mn-ea"/>
            </a:endParaRPr>
          </a:p>
        </p:txBody>
      </p:sp>
      <p:sp>
        <p:nvSpPr>
          <p:cNvPr id="3" name="文本占位符 2"/>
          <p:cNvSpPr>
            <a:spLocks noGrp="1"/>
          </p:cNvSpPr>
          <p:nvPr>
            <p:ph type="body" idx="1"/>
          </p:nvPr>
        </p:nvSpPr>
        <p:spPr>
          <a:xfrm>
            <a:off x="783590" y="1155065"/>
            <a:ext cx="10410825" cy="4667885"/>
          </a:xfrm>
        </p:spPr>
        <p:txBody>
          <a:bodyPr>
            <a:normAutofit/>
          </a:bodyPr>
          <a:lstStyle/>
          <a:p>
            <a:pPr algn="just">
              <a:lnSpc>
                <a:spcPct val="150000"/>
              </a:lnSpc>
            </a:pPr>
            <a:r>
              <a:rPr lang="en-US" altLang="zh-CN" sz="1800" dirty="0">
                <a:solidFill>
                  <a:srgbClr val="0000FF"/>
                </a:solidFill>
              </a:rPr>
              <a:t>SimpleTagBased</a:t>
            </a:r>
            <a:r>
              <a:rPr lang="zh-CN" altLang="en-US" sz="1800" dirty="0">
                <a:solidFill>
                  <a:srgbClr val="0000FF"/>
                </a:solidFill>
              </a:rPr>
              <a:t>算法</a:t>
            </a:r>
            <a:r>
              <a:rPr lang="zh-CN" altLang="en-US" sz="1800" dirty="0"/>
              <a:t>中预测用户对物品的兴趣公式，倾向于</a:t>
            </a:r>
            <a:r>
              <a:rPr lang="en-US" altLang="zh-CN" sz="1800" dirty="0"/>
              <a:t>:1)</a:t>
            </a:r>
            <a:r>
              <a:rPr lang="zh-CN" altLang="en-US" sz="1800" dirty="0">
                <a:solidFill>
                  <a:srgbClr val="0000FF"/>
                </a:solidFill>
              </a:rPr>
              <a:t>给热门标签对应的物品很大的权重</a:t>
            </a:r>
            <a:r>
              <a:rPr lang="zh-CN" altLang="en-US" sz="1800" dirty="0">
                <a:solidFill>
                  <a:schemeClr val="tx1"/>
                </a:solidFill>
              </a:rPr>
              <a:t>（</a:t>
            </a:r>
            <a:r>
              <a:rPr lang="zh-CN" altLang="en-US" sz="1800" dirty="0"/>
              <a:t>热门标签意味着用户使用该标签的</a:t>
            </a:r>
            <a:r>
              <a:rPr lang="zh-CN" altLang="en-US" sz="1800" dirty="0">
                <a:solidFill>
                  <a:srgbClr val="0000FF"/>
                </a:solidFill>
              </a:rPr>
              <a:t>次数</a:t>
            </a:r>
            <a:r>
              <a:rPr lang="en-US" altLang="zh-CN" sz="1800" dirty="0" err="1">
                <a:solidFill>
                  <a:srgbClr val="0000FF"/>
                </a:solidFill>
              </a:rPr>
              <a:t>n</a:t>
            </a:r>
            <a:r>
              <a:rPr lang="en-US" altLang="zh-CN" sz="1800" baseline="-25000" dirty="0" err="1">
                <a:solidFill>
                  <a:srgbClr val="0000FF"/>
                </a:solidFill>
              </a:rPr>
              <a:t>u,b</a:t>
            </a:r>
            <a:r>
              <a:rPr lang="zh-CN" altLang="en-US" sz="1800" dirty="0"/>
              <a:t>会很高）；</a:t>
            </a:r>
            <a:r>
              <a:rPr lang="en-US" altLang="zh-CN" sz="1800" dirty="0"/>
              <a:t>2)</a:t>
            </a:r>
            <a:r>
              <a:rPr lang="zh-CN" altLang="en-US" sz="1800" dirty="0"/>
              <a:t>同时，使用</a:t>
            </a:r>
            <a:r>
              <a:rPr lang="zh-CN" altLang="en-US" sz="1800" dirty="0">
                <a:solidFill>
                  <a:srgbClr val="0000FF"/>
                </a:solidFill>
              </a:rPr>
              <a:t>被打上该标签的物品的</a:t>
            </a:r>
            <a:r>
              <a:rPr lang="en-US" altLang="zh-CN" sz="1800" dirty="0" err="1">
                <a:solidFill>
                  <a:srgbClr val="0000FF"/>
                </a:solidFill>
              </a:rPr>
              <a:t>n</a:t>
            </a:r>
            <a:r>
              <a:rPr lang="en-US" altLang="zh-CN" sz="1800" baseline="-25000" dirty="0" err="1">
                <a:solidFill>
                  <a:srgbClr val="0000FF"/>
                </a:solidFill>
              </a:rPr>
              <a:t>b,i</a:t>
            </a:r>
            <a:r>
              <a:rPr lang="zh-CN" altLang="en-US" sz="1800" dirty="0"/>
              <a:t>分值也会很高，导致物品</a:t>
            </a:r>
            <a:r>
              <a:rPr lang="en-US" altLang="zh-CN" sz="1800" dirty="0" err="1"/>
              <a:t>i</a:t>
            </a:r>
            <a:r>
              <a:rPr lang="zh-CN" altLang="en-US" sz="1800" dirty="0"/>
              <a:t>在用户的兴趣列表中占有很高的比重，从而</a:t>
            </a:r>
            <a:r>
              <a:rPr lang="zh-CN" altLang="en-US" sz="1800" u="sng" dirty="0"/>
              <a:t>降低推荐结果的新颖性</a:t>
            </a:r>
            <a:r>
              <a:rPr lang="zh-CN" altLang="en-US" sz="1800" dirty="0"/>
              <a:t>。</a:t>
            </a:r>
            <a:endParaRPr lang="en-US" altLang="zh-CN" sz="1800" dirty="0"/>
          </a:p>
          <a:p>
            <a:pPr algn="just">
              <a:lnSpc>
                <a:spcPct val="150000"/>
              </a:lnSpc>
            </a:pPr>
            <a:r>
              <a:rPr lang="zh-CN" altLang="en-US" sz="1800" dirty="0"/>
              <a:t>我们可以借鉴文本分析里面的</a:t>
            </a:r>
            <a:r>
              <a:rPr lang="en-US" altLang="zh-CN" sz="1800" dirty="0" err="1">
                <a:solidFill>
                  <a:srgbClr val="0000FF"/>
                </a:solidFill>
              </a:rPr>
              <a:t>TF-IDF</a:t>
            </a:r>
            <a:r>
              <a:rPr lang="zh-CN" altLang="en-US" sz="1800" dirty="0" err="1">
                <a:solidFill>
                  <a:srgbClr val="0000FF"/>
                </a:solidFill>
              </a:rPr>
              <a:t>（词频</a:t>
            </a:r>
            <a:r>
              <a:rPr lang="en-US" altLang="zh-CN" sz="1800" dirty="0" err="1">
                <a:solidFill>
                  <a:srgbClr val="0000FF"/>
                </a:solidFill>
              </a:rPr>
              <a:t>-</a:t>
            </a:r>
            <a:r>
              <a:rPr lang="zh-CN" altLang="en-US" sz="1800" dirty="0" err="1">
                <a:solidFill>
                  <a:srgbClr val="0000FF"/>
                </a:solidFill>
              </a:rPr>
              <a:t>逆文档频率）</a:t>
            </a:r>
            <a:r>
              <a:rPr lang="zh-CN" altLang="en-US" sz="1800" dirty="0"/>
              <a:t>的思想，对原公式进行改进：</a:t>
            </a:r>
            <a:endParaRPr lang="en-US" altLang="zh-CN" sz="1800" dirty="0"/>
          </a:p>
          <a:p>
            <a:pPr algn="just">
              <a:lnSpc>
                <a:spcPct val="150000"/>
              </a:lnSpc>
            </a:pPr>
            <a:endParaRPr lang="en-US" altLang="zh-CN" sz="1800" dirty="0"/>
          </a:p>
          <a:p>
            <a:pPr algn="just">
              <a:lnSpc>
                <a:spcPct val="150000"/>
              </a:lnSpc>
            </a:pPr>
            <a:endParaRPr lang="en-US" altLang="zh-CN" sz="1800" dirty="0"/>
          </a:p>
          <a:p>
            <a:pPr algn="just">
              <a:lnSpc>
                <a:spcPct val="150000"/>
              </a:lnSpc>
            </a:pPr>
            <a:endParaRPr lang="en-US" altLang="zh-CN" sz="1800" dirty="0"/>
          </a:p>
          <a:p>
            <a:pPr algn="just">
              <a:lnSpc>
                <a:spcPct val="150000"/>
              </a:lnSpc>
            </a:pPr>
            <a:r>
              <a:rPr lang="en-US" altLang="zh-CN" sz="1800" b="1" dirty="0" err="1">
                <a:solidFill>
                  <a:srgbClr val="0000FF"/>
                </a:solidFill>
              </a:rPr>
              <a:t>n</a:t>
            </a:r>
            <a:r>
              <a:rPr lang="en-US" altLang="zh-CN" sz="1800" b="1" baseline="-25000" dirty="0" err="1">
                <a:solidFill>
                  <a:srgbClr val="0000FF"/>
                </a:solidFill>
              </a:rPr>
              <a:t>b</a:t>
            </a:r>
            <a:r>
              <a:rPr lang="zh-CN" altLang="en-US" sz="1800" dirty="0"/>
              <a:t>表示：标签</a:t>
            </a:r>
            <a:r>
              <a:rPr lang="en-US" altLang="zh-CN" sz="1800" dirty="0"/>
              <a:t>b</a:t>
            </a:r>
            <a:r>
              <a:rPr lang="zh-CN" altLang="en-US" sz="1800" dirty="0"/>
              <a:t>总计被多少个不同的用户使用过，</a:t>
            </a:r>
            <a:r>
              <a:rPr lang="en-US" altLang="zh-CN" sz="1800" b="1" dirty="0" err="1">
                <a:solidFill>
                  <a:srgbClr val="0000FF"/>
                </a:solidFill>
              </a:rPr>
              <a:t>n</a:t>
            </a:r>
            <a:r>
              <a:rPr lang="en-US" altLang="zh-CN" sz="1800" b="1" baseline="-25000" dirty="0" err="1">
                <a:solidFill>
                  <a:srgbClr val="0000FF"/>
                </a:solidFill>
              </a:rPr>
              <a:t>i</a:t>
            </a:r>
            <a:r>
              <a:rPr lang="zh-CN" altLang="en-US" sz="1800" dirty="0"/>
              <a:t>表示：物品</a:t>
            </a:r>
            <a:r>
              <a:rPr lang="en-US" altLang="zh-CN" sz="1800" dirty="0" err="1"/>
              <a:t>i</a:t>
            </a:r>
            <a:r>
              <a:rPr lang="zh-CN" altLang="en-US" sz="1800" dirty="0" err="1"/>
              <a:t>总计</a:t>
            </a:r>
            <a:r>
              <a:rPr lang="zh-CN" altLang="en-US" sz="1800" dirty="0"/>
              <a:t>被多少个不同用户打过标签，从而</a:t>
            </a:r>
            <a:r>
              <a:rPr lang="zh-CN" altLang="en-US" sz="1800" dirty="0">
                <a:solidFill>
                  <a:srgbClr val="0000FF"/>
                </a:solidFill>
              </a:rPr>
              <a:t>惩罚了热门标签、热门物品在用户兴趣中所占权重</a:t>
            </a:r>
            <a:r>
              <a:rPr lang="zh-CN" altLang="en-US" sz="1800" dirty="0"/>
              <a:t>。我们用标记改进后的算法。</a:t>
            </a:r>
            <a:endParaRPr lang="zh-CN" altLang="en-US" sz="1800" dirty="0"/>
          </a:p>
          <a:p>
            <a:pPr algn="just">
              <a:lnSpc>
                <a:spcPct val="150000"/>
              </a:lnSpc>
            </a:pPr>
            <a:endParaRPr lang="zh-CN" altLang="en-US" dirty="0"/>
          </a:p>
          <a:p>
            <a:pPr algn="just">
              <a:lnSpc>
                <a:spcPct val="150000"/>
              </a:lnSpc>
            </a:pPr>
            <a:endParaRPr lang="zh-CN" altLang="en-US" dirty="0"/>
          </a:p>
          <a:p>
            <a:pPr algn="just">
              <a:lnSpc>
                <a:spcPct val="150000"/>
              </a:lnSpc>
            </a:pPr>
            <a:endParaRPr lang="zh-CN" altLang="en-US" dirty="0"/>
          </a:p>
          <a:p>
            <a:pPr algn="just">
              <a:lnSpc>
                <a:spcPct val="150000"/>
              </a:lnSpc>
            </a:pPr>
            <a:endParaRPr lang="en-US" altLang="zh-CN" dirty="0"/>
          </a:p>
        </p:txBody>
      </p:sp>
      <p:pic>
        <p:nvPicPr>
          <p:cNvPr id="5" name="图片 4"/>
          <p:cNvPicPr>
            <a:picLocks noChangeAspect="1"/>
          </p:cNvPicPr>
          <p:nvPr/>
        </p:nvPicPr>
        <p:blipFill>
          <a:blip r:embed="rId1"/>
          <a:stretch>
            <a:fillRect/>
          </a:stretch>
        </p:blipFill>
        <p:spPr>
          <a:xfrm>
            <a:off x="3440829" y="3122588"/>
            <a:ext cx="5000000" cy="971429"/>
          </a:xfrm>
          <a:prstGeom prst="rect">
            <a:avLst/>
          </a:prstGeom>
        </p:spPr>
      </p:pic>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pic>
        <p:nvPicPr>
          <p:cNvPr id="6" name="图片 5"/>
          <p:cNvPicPr>
            <a:picLocks noChangeAspect="1"/>
          </p:cNvPicPr>
          <p:nvPr/>
        </p:nvPicPr>
        <p:blipFill>
          <a:blip r:embed="rId2"/>
          <a:stretch>
            <a:fillRect/>
          </a:stretch>
        </p:blipFill>
        <p:spPr>
          <a:xfrm>
            <a:off x="8726170" y="469265"/>
            <a:ext cx="3306445" cy="769620"/>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50000"/>
              </a:lnSpc>
            </a:pPr>
            <a:r>
              <a:rPr kumimoji="1" lang="en-US" altLang="zh-CN" b="0" dirty="0">
                <a:sym typeface="+mn-ea"/>
              </a:rPr>
              <a:t>3.1.1</a:t>
            </a:r>
            <a:r>
              <a:rPr kumimoji="1" lang="zh-CN" altLang="en-US" b="0" dirty="0">
                <a:sym typeface="+mn-ea"/>
              </a:rPr>
              <a:t>、推荐算法的分类</a:t>
            </a:r>
            <a:endParaRPr kumimoji="1" lang="zh-CN" altLang="en-US" b="0" dirty="0">
              <a:sym typeface="+mn-ea"/>
            </a:endParaRPr>
          </a:p>
        </p:txBody>
      </p:sp>
      <p:sp>
        <p:nvSpPr>
          <p:cNvPr id="3" name="文本占位符 2"/>
          <p:cNvSpPr>
            <a:spLocks noGrp="1"/>
          </p:cNvSpPr>
          <p:nvPr>
            <p:ph type="body" idx="1"/>
          </p:nvPr>
        </p:nvSpPr>
        <p:spPr/>
        <p:txBody>
          <a:bodyPr>
            <a:normAutofit/>
          </a:bodyPr>
          <a:lstStyle/>
          <a:p>
            <a:pPr>
              <a:lnSpc>
                <a:spcPct val="150000"/>
              </a:lnSpc>
            </a:pPr>
            <a:r>
              <a:rPr lang="zh-CN" altLang="en-US" sz="1800" dirty="0"/>
              <a:t>按照</a:t>
            </a:r>
            <a:r>
              <a:rPr lang="zh-CN" altLang="en-US" sz="1800" dirty="0">
                <a:solidFill>
                  <a:srgbClr val="0000FF"/>
                </a:solidFill>
              </a:rPr>
              <a:t>实现任务的不同</a:t>
            </a:r>
            <a:r>
              <a:rPr lang="zh-CN" altLang="en-US" sz="1800" dirty="0"/>
              <a:t>，推荐算法可以分为：</a:t>
            </a:r>
            <a:endParaRPr lang="zh-CN" altLang="en-US" sz="1800" dirty="0"/>
          </a:p>
          <a:p>
            <a:pPr>
              <a:lnSpc>
                <a:spcPct val="150000"/>
              </a:lnSpc>
            </a:pPr>
            <a:r>
              <a:rPr lang="en-US" altLang="zh-CN" sz="1800" dirty="0"/>
              <a:t>1</a:t>
            </a:r>
            <a:r>
              <a:rPr lang="zh-CN" altLang="en-US" sz="1800" dirty="0"/>
              <a:t>）评分推荐系统：以预测具体的评分为目标来优化模型参数，</a:t>
            </a:r>
            <a:r>
              <a:rPr lang="en-US" altLang="zh-CN" sz="1800" dirty="0"/>
              <a:t>rating</a:t>
            </a:r>
            <a:r>
              <a:rPr lang="zh-CN" altLang="en-US" sz="1800" dirty="0"/>
              <a:t> </a:t>
            </a:r>
            <a:r>
              <a:rPr lang="en-US" altLang="zh-CN" sz="1800" dirty="0"/>
              <a:t>task</a:t>
            </a:r>
            <a:r>
              <a:rPr lang="zh-CN" altLang="en-US" sz="1800" dirty="0"/>
              <a:t>；</a:t>
            </a:r>
            <a:endParaRPr lang="zh-CN" altLang="en-US" sz="1800" dirty="0"/>
          </a:p>
          <a:p>
            <a:pPr>
              <a:lnSpc>
                <a:spcPct val="150000"/>
              </a:lnSpc>
            </a:pPr>
            <a:r>
              <a:rPr lang="en-US" altLang="zh-CN" sz="1800" dirty="0"/>
              <a:t>2</a:t>
            </a:r>
            <a:r>
              <a:rPr lang="zh-CN" altLang="en-US" sz="1800" dirty="0"/>
              <a:t>）排序推荐算法：以排序的推荐列表为目标来优化模型参数，</a:t>
            </a:r>
            <a:r>
              <a:rPr lang="en-US" altLang="zh-CN" sz="1800" dirty="0"/>
              <a:t>ranking task</a:t>
            </a:r>
            <a:r>
              <a:rPr lang="zh-CN" altLang="en-US" sz="1800" dirty="0"/>
              <a:t>。</a:t>
            </a:r>
            <a:endParaRPr lang="zh-CN" altLang="en-US" sz="1800" dirty="0"/>
          </a:p>
        </p:txBody>
      </p:sp>
      <p:pic>
        <p:nvPicPr>
          <p:cNvPr id="5" name="图片 4"/>
          <p:cNvPicPr>
            <a:picLocks noChangeAspect="1"/>
          </p:cNvPicPr>
          <p:nvPr/>
        </p:nvPicPr>
        <p:blipFill>
          <a:blip r:embed="rId1" cstate="print"/>
          <a:stretch>
            <a:fillRect/>
          </a:stretch>
        </p:blipFill>
        <p:spPr>
          <a:xfrm>
            <a:off x="2478405" y="2922905"/>
            <a:ext cx="6303010" cy="3332480"/>
          </a:xfrm>
          <a:prstGeom prst="rect">
            <a:avLst/>
          </a:prstGeom>
        </p:spPr>
      </p:pic>
      <p:sp>
        <p:nvSpPr>
          <p:cNvPr id="7" name="灯片编号占位符 6"/>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latin typeface="黑体" panose="02010609060101010101" pitchFamily="49" charset="-122"/>
                <a:ea typeface="黑体" panose="02010609060101010101" pitchFamily="49" charset="-122"/>
                <a:cs typeface="黑体" panose="02010609060101010101" pitchFamily="49" charset="-122"/>
                <a:sym typeface="+mn-ea"/>
              </a:rPr>
              <a:t>3.3.7</a:t>
            </a:r>
            <a:r>
              <a:rPr kumimoji="1" lang="zh-CN" altLang="en-US" b="0" dirty="0">
                <a:latin typeface="黑体" panose="02010609060101010101" pitchFamily="49" charset="-122"/>
                <a:ea typeface="黑体" panose="02010609060101010101" pitchFamily="49" charset="-122"/>
                <a:cs typeface="黑体" panose="02010609060101010101" pitchFamily="49" charset="-122"/>
                <a:sym typeface="+mn-ea"/>
              </a:rPr>
              <a:t>、基于标签的推荐系统</a:t>
            </a:r>
            <a:r>
              <a:rPr kumimoji="1" lang="en-US" altLang="zh-CN" b="0" dirty="0">
                <a:latin typeface="黑体" panose="02010609060101010101" pitchFamily="49" charset="-122"/>
                <a:ea typeface="黑体" panose="02010609060101010101" pitchFamily="49" charset="-122"/>
                <a:cs typeface="黑体" panose="02010609060101010101" pitchFamily="49" charset="-122"/>
                <a:sym typeface="+mn-ea"/>
              </a:rPr>
              <a:t>——</a:t>
            </a:r>
            <a:r>
              <a:rPr kumimoji="1" lang="zh-CN" altLang="en-US" b="0" dirty="0">
                <a:latin typeface="黑体" panose="02010609060101010101" pitchFamily="49" charset="-122"/>
                <a:ea typeface="黑体" panose="02010609060101010101" pitchFamily="49" charset="-122"/>
                <a:cs typeface="黑体" panose="02010609060101010101" pitchFamily="49" charset="-122"/>
                <a:sym typeface="+mn-ea"/>
              </a:rPr>
              <a:t>算法评测</a:t>
            </a:r>
            <a:endParaRPr kumimoji="1" lang="zh-CN" altLang="en-US" b="0" dirty="0">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3" name="文本占位符 2"/>
          <p:cNvSpPr>
            <a:spLocks noGrp="1"/>
          </p:cNvSpPr>
          <p:nvPr>
            <p:ph type="body" idx="1"/>
          </p:nvPr>
        </p:nvSpPr>
        <p:spPr>
          <a:xfrm>
            <a:off x="609600" y="1155065"/>
            <a:ext cx="10283825" cy="5309870"/>
          </a:xfrm>
        </p:spPr>
        <p:txBody>
          <a:bodyPr>
            <a:normAutofit/>
          </a:bodyPr>
          <a:lstStyle/>
          <a:p>
            <a:pPr>
              <a:lnSpc>
                <a:spcPct val="150000"/>
              </a:lnSpc>
            </a:pPr>
            <a:r>
              <a:rPr lang="zh-CN" altLang="en-US" sz="1800" dirty="0">
                <a:solidFill>
                  <a:srgbClr val="0000FF"/>
                </a:solidFill>
              </a:rPr>
              <a:t>两种标签算法的比较：</a:t>
            </a:r>
            <a:endParaRPr lang="zh-CN" altLang="en-US" sz="1800" dirty="0">
              <a:solidFill>
                <a:srgbClr val="0000FF"/>
              </a:solidFill>
            </a:endParaRPr>
          </a:p>
          <a:p>
            <a:pPr>
              <a:lnSpc>
                <a:spcPct val="150000"/>
              </a:lnSpc>
            </a:pPr>
            <a:r>
              <a:rPr lang="zh-CN" altLang="en-US" sz="1800" dirty="0">
                <a:solidFill>
                  <a:srgbClr val="0000FF"/>
                </a:solidFill>
              </a:rPr>
              <a:t>评测数据集：</a:t>
            </a:r>
            <a:r>
              <a:rPr lang="en-US" altLang="zh-CN" sz="1800" dirty="0"/>
              <a:t>1</a:t>
            </a:r>
            <a:r>
              <a:rPr lang="zh-CN" altLang="en-US" sz="1800" dirty="0"/>
              <a:t>） </a:t>
            </a:r>
            <a:r>
              <a:rPr lang="en-US" altLang="zh-CN" sz="1800" dirty="0"/>
              <a:t>Delicious </a:t>
            </a:r>
            <a:r>
              <a:rPr lang="zh-CN" altLang="en-US" sz="1800" dirty="0"/>
              <a:t>数据集，它包含</a:t>
            </a:r>
            <a:r>
              <a:rPr lang="zh-CN" altLang="en-US" sz="1800" dirty="0">
                <a:solidFill>
                  <a:srgbClr val="0000FF"/>
                </a:solidFill>
              </a:rPr>
              <a:t>用户对网页的标签记录</a:t>
            </a:r>
            <a:r>
              <a:rPr lang="zh-CN" altLang="en-US" sz="1800" dirty="0"/>
              <a:t>，每一行由 </a:t>
            </a:r>
            <a:r>
              <a:rPr lang="en-US" altLang="zh-CN" sz="1800" dirty="0"/>
              <a:t>4 </a:t>
            </a:r>
            <a:r>
              <a:rPr lang="zh-CN" altLang="en-US" sz="1800" dirty="0"/>
              <a:t>部分组成：时间、用户</a:t>
            </a:r>
            <a:r>
              <a:rPr lang="en-US" altLang="zh-CN" sz="1800" dirty="0"/>
              <a:t>ID</a:t>
            </a:r>
            <a:r>
              <a:rPr lang="zh-CN" altLang="en-US" sz="1800" dirty="0"/>
              <a:t>、网页</a:t>
            </a:r>
            <a:r>
              <a:rPr lang="en-US" altLang="zh-CN" sz="1800" dirty="0"/>
              <a:t>URL</a:t>
            </a:r>
            <a:r>
              <a:rPr lang="zh-CN" altLang="en-US" sz="1800" dirty="0"/>
              <a:t>、标签；</a:t>
            </a:r>
            <a:r>
              <a:rPr lang="en-US" altLang="zh-CN" sz="1800" dirty="0"/>
              <a:t>2</a:t>
            </a:r>
            <a:r>
              <a:rPr lang="zh-CN" altLang="en-US" sz="1800" dirty="0"/>
              <a:t>） </a:t>
            </a:r>
            <a:r>
              <a:rPr lang="en-US" altLang="zh-CN" sz="1800" dirty="0"/>
              <a:t>CiteULike</a:t>
            </a:r>
            <a:r>
              <a:rPr lang="zh-CN" altLang="en-US" sz="1800" dirty="0"/>
              <a:t>数据集，包含</a:t>
            </a:r>
            <a:r>
              <a:rPr lang="zh-CN" altLang="en-US" sz="1800" dirty="0">
                <a:solidFill>
                  <a:srgbClr val="0000FF"/>
                </a:solidFill>
              </a:rPr>
              <a:t>用户对论文的标签记录</a:t>
            </a:r>
            <a:r>
              <a:rPr lang="zh-CN" altLang="en-US" sz="1800" dirty="0"/>
              <a:t>，它每行也由</a:t>
            </a:r>
            <a:r>
              <a:rPr lang="en-US" altLang="zh-CN" sz="1800" dirty="0"/>
              <a:t>4</a:t>
            </a:r>
            <a:r>
              <a:rPr lang="zh-CN" altLang="en-US" sz="1800" dirty="0"/>
              <a:t>部分组成：物品</a:t>
            </a:r>
            <a:r>
              <a:rPr lang="en-US" altLang="zh-CN" sz="1800" dirty="0"/>
              <a:t>ID</a:t>
            </a:r>
            <a:r>
              <a:rPr lang="zh-CN" altLang="en-US" sz="1800" dirty="0"/>
              <a:t>、用户</a:t>
            </a:r>
            <a:r>
              <a:rPr lang="en-US" altLang="zh-CN" sz="1800" dirty="0"/>
              <a:t>ID</a:t>
            </a:r>
            <a:r>
              <a:rPr lang="zh-CN" altLang="en-US" sz="1800" dirty="0"/>
              <a:t>、时间、标签。</a:t>
            </a:r>
            <a:endParaRPr lang="en-US" altLang="zh-CN" sz="1800" dirty="0"/>
          </a:p>
          <a:p>
            <a:pPr>
              <a:lnSpc>
                <a:spcPct val="150000"/>
              </a:lnSpc>
            </a:pPr>
            <a:r>
              <a:rPr lang="zh-CN" altLang="en-US" sz="1800" dirty="0">
                <a:solidFill>
                  <a:srgbClr val="0000FF"/>
                </a:solidFill>
              </a:rPr>
              <a:t>数据集划分：</a:t>
            </a:r>
            <a:r>
              <a:rPr lang="zh-CN" altLang="en-US" sz="1800" dirty="0"/>
              <a:t>我们将数据集随机分成</a:t>
            </a:r>
            <a:r>
              <a:rPr lang="en-US" altLang="zh-CN" sz="1800" dirty="0"/>
              <a:t>10</a:t>
            </a:r>
            <a:r>
              <a:rPr lang="zh-CN" altLang="en-US" sz="1800" dirty="0"/>
              <a:t>份。随机挑选</a:t>
            </a:r>
            <a:r>
              <a:rPr lang="en-US" altLang="zh-CN" sz="1800" dirty="0"/>
              <a:t>1</a:t>
            </a:r>
            <a:r>
              <a:rPr lang="zh-CN" altLang="en-US" sz="1800" dirty="0"/>
              <a:t>份作为测试集，剩下的</a:t>
            </a:r>
            <a:r>
              <a:rPr lang="en-US" altLang="zh-CN" sz="1800" dirty="0"/>
              <a:t>9</a:t>
            </a:r>
            <a:r>
              <a:rPr lang="zh-CN" altLang="en-US" sz="1800" dirty="0"/>
              <a:t>份作为训练集，通过学习训练集中的用户标签数据，预测测试集上用户会给什么物品打标签。</a:t>
            </a:r>
            <a:endParaRPr lang="en-US" altLang="zh-CN" sz="1800" dirty="0"/>
          </a:p>
          <a:p>
            <a:pPr>
              <a:lnSpc>
                <a:spcPct val="150000"/>
              </a:lnSpc>
            </a:pPr>
            <a:r>
              <a:rPr lang="zh-CN" altLang="en-US" sz="1800" dirty="0">
                <a:solidFill>
                  <a:srgbClr val="0000FF"/>
                </a:solidFill>
              </a:rPr>
              <a:t>评测指标：</a:t>
            </a:r>
            <a:r>
              <a:rPr lang="zh-CN" altLang="en-US" sz="1800" dirty="0"/>
              <a:t>对于用户</a:t>
            </a:r>
            <a:r>
              <a:rPr lang="en-US" altLang="zh-CN" sz="1800" dirty="0"/>
              <a:t>u</a:t>
            </a:r>
            <a:r>
              <a:rPr lang="zh-CN" altLang="en-US" sz="1800" dirty="0"/>
              <a:t>，令 </a:t>
            </a:r>
            <a:r>
              <a:rPr lang="en-US" altLang="zh-CN" sz="1800" dirty="0">
                <a:solidFill>
                  <a:srgbClr val="0000FF"/>
                </a:solidFill>
              </a:rPr>
              <a:t>R(u)</a:t>
            </a:r>
            <a:r>
              <a:rPr lang="zh-CN" altLang="en-US" sz="1800" dirty="0">
                <a:solidFill>
                  <a:srgbClr val="0000FF"/>
                </a:solidFill>
              </a:rPr>
              <a:t>是给用户</a:t>
            </a:r>
            <a:r>
              <a:rPr lang="en-US" altLang="zh-CN" sz="1800" dirty="0">
                <a:solidFill>
                  <a:srgbClr val="0000FF"/>
                </a:solidFill>
              </a:rPr>
              <a:t>u</a:t>
            </a:r>
            <a:r>
              <a:rPr lang="zh-CN" altLang="en-US" sz="1800" dirty="0">
                <a:solidFill>
                  <a:srgbClr val="0000FF"/>
                </a:solidFill>
              </a:rPr>
              <a:t>的长度为</a:t>
            </a:r>
            <a:r>
              <a:rPr lang="en-US" altLang="zh-CN" sz="1800" dirty="0">
                <a:solidFill>
                  <a:srgbClr val="0000FF"/>
                </a:solidFill>
              </a:rPr>
              <a:t>N</a:t>
            </a:r>
            <a:r>
              <a:rPr lang="zh-CN" altLang="en-US" sz="1800" dirty="0">
                <a:solidFill>
                  <a:srgbClr val="0000FF"/>
                </a:solidFill>
              </a:rPr>
              <a:t>的推荐列表</a:t>
            </a:r>
            <a:r>
              <a:rPr lang="zh-CN" altLang="en-US" sz="1800" dirty="0"/>
              <a:t>，里面包含我们认为用户会打标签的物品。令</a:t>
            </a:r>
            <a:r>
              <a:rPr lang="en-US" altLang="zh-CN" sz="1800" dirty="0"/>
              <a:t>T(u)</a:t>
            </a:r>
            <a:r>
              <a:rPr lang="zh-CN" altLang="en-US" sz="1800" dirty="0"/>
              <a:t>是测试集中用户</a:t>
            </a:r>
            <a:r>
              <a:rPr lang="en-US" altLang="zh-CN" sz="1800" dirty="0"/>
              <a:t>u</a:t>
            </a:r>
            <a:r>
              <a:rPr lang="zh-CN" altLang="en-US" sz="1800" dirty="0">
                <a:solidFill>
                  <a:srgbClr val="0000FF"/>
                </a:solidFill>
              </a:rPr>
              <a:t>确实打过标签</a:t>
            </a:r>
            <a:r>
              <a:rPr lang="zh-CN" altLang="en-US" sz="1800" dirty="0"/>
              <a:t>的物品集合。然后，我们利用准确率（</a:t>
            </a:r>
            <a:r>
              <a:rPr lang="en-US" altLang="zh-CN" sz="1800" dirty="0"/>
              <a:t>precision</a:t>
            </a:r>
            <a:r>
              <a:rPr lang="zh-CN" altLang="en-US" sz="1800" dirty="0"/>
              <a:t>）和召回率（</a:t>
            </a:r>
            <a:r>
              <a:rPr lang="en-US" altLang="zh-CN" sz="1800" dirty="0"/>
              <a:t>recall</a:t>
            </a:r>
            <a:r>
              <a:rPr lang="zh-CN" altLang="en-US" sz="1800" dirty="0"/>
              <a:t>）评测个性化推荐算法的精度。</a:t>
            </a:r>
            <a:endParaRPr lang="zh-CN" altLang="en-US" sz="1800"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pic>
        <p:nvPicPr>
          <p:cNvPr id="6" name="图片 5"/>
          <p:cNvPicPr>
            <a:picLocks noChangeAspect="1"/>
          </p:cNvPicPr>
          <p:nvPr/>
        </p:nvPicPr>
        <p:blipFill>
          <a:blip r:embed="rId1"/>
          <a:stretch>
            <a:fillRect/>
          </a:stretch>
        </p:blipFill>
        <p:spPr>
          <a:xfrm>
            <a:off x="2081923" y="5264221"/>
            <a:ext cx="3609524" cy="961905"/>
          </a:xfrm>
          <a:prstGeom prst="rect">
            <a:avLst/>
          </a:prstGeom>
        </p:spPr>
      </p:pic>
      <p:pic>
        <p:nvPicPr>
          <p:cNvPr id="7" name="图片 6"/>
          <p:cNvPicPr>
            <a:picLocks noChangeAspect="1"/>
          </p:cNvPicPr>
          <p:nvPr/>
        </p:nvPicPr>
        <p:blipFill>
          <a:blip r:embed="rId2"/>
          <a:stretch>
            <a:fillRect/>
          </a:stretch>
        </p:blipFill>
        <p:spPr>
          <a:xfrm>
            <a:off x="6492786" y="5264221"/>
            <a:ext cx="3200000" cy="952381"/>
          </a:xfrm>
          <a:prstGeom prst="rect">
            <a:avLst/>
          </a:prstGeom>
        </p:spPr>
      </p:pic>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3.3.7</a:t>
            </a:r>
            <a:r>
              <a:rPr kumimoji="1" lang="zh-CN" altLang="en-US" b="0" dirty="0">
                <a:sym typeface="+mn-ea"/>
              </a:rPr>
              <a:t>、基于标签的推荐系统</a:t>
            </a:r>
            <a:r>
              <a:rPr kumimoji="1" lang="en-US" altLang="zh-CN" b="0" dirty="0">
                <a:sym typeface="+mn-ea"/>
              </a:rPr>
              <a:t>——</a:t>
            </a:r>
            <a:r>
              <a:rPr kumimoji="1" lang="zh-CN" altLang="en-US" b="0" dirty="0">
                <a:sym typeface="+mn-ea"/>
              </a:rPr>
              <a:t>算法评测</a:t>
            </a:r>
            <a:endParaRPr kumimoji="1" lang="zh-CN" altLang="en-US" b="0" dirty="0">
              <a:sym typeface="+mn-ea"/>
            </a:endParaRPr>
          </a:p>
        </p:txBody>
      </p:sp>
      <p:sp>
        <p:nvSpPr>
          <p:cNvPr id="3" name="文本占位符 2"/>
          <p:cNvSpPr>
            <a:spLocks noGrp="1"/>
          </p:cNvSpPr>
          <p:nvPr>
            <p:ph type="body" idx="1"/>
          </p:nvPr>
        </p:nvSpPr>
        <p:spPr>
          <a:xfrm>
            <a:off x="609600" y="1155033"/>
            <a:ext cx="10163695" cy="5309937"/>
          </a:xfrm>
        </p:spPr>
        <p:txBody>
          <a:bodyPr>
            <a:normAutofit/>
          </a:bodyPr>
          <a:lstStyle/>
          <a:p>
            <a:endParaRPr lang="zh-CN" altLang="en-US" dirty="0"/>
          </a:p>
          <a:p>
            <a:endParaRPr lang="zh-CN" altLang="en-US" dirty="0"/>
          </a:p>
          <a:p>
            <a:endParaRPr lang="zh-CN" altLang="en-US" dirty="0"/>
          </a:p>
          <a:p>
            <a:endParaRPr lang="zh-CN" altLang="en-US" dirty="0"/>
          </a:p>
          <a:p>
            <a:endParaRPr lang="en-US" altLang="zh-CN" dirty="0"/>
          </a:p>
        </p:txBody>
      </p:sp>
      <p:pic>
        <p:nvPicPr>
          <p:cNvPr id="4" name="图片 3"/>
          <p:cNvPicPr>
            <a:picLocks noChangeAspect="1"/>
          </p:cNvPicPr>
          <p:nvPr/>
        </p:nvPicPr>
        <p:blipFill>
          <a:blip r:embed="rId1"/>
          <a:stretch>
            <a:fillRect/>
          </a:stretch>
        </p:blipFill>
        <p:spPr>
          <a:xfrm>
            <a:off x="2773680" y="2242820"/>
            <a:ext cx="6134735" cy="3768725"/>
          </a:xfrm>
          <a:prstGeom prst="rect">
            <a:avLst/>
          </a:prstGeom>
        </p:spPr>
      </p:pic>
      <p:sp>
        <p:nvSpPr>
          <p:cNvPr id="6" name="文本占位符 2"/>
          <p:cNvSpPr txBox="1"/>
          <p:nvPr/>
        </p:nvSpPr>
        <p:spPr>
          <a:xfrm>
            <a:off x="762000" y="1307465"/>
            <a:ext cx="10676255" cy="994410"/>
          </a:xfrm>
          <a:prstGeom prst="rect">
            <a:avLst/>
          </a:prstGeom>
          <a:ln w="12700">
            <a:miter lim="400000"/>
          </a:ln>
        </p:spPr>
        <p:txBody>
          <a:bodyPr lIns="45719" rIns="45719">
            <a:normAutofit/>
          </a:bodyPr>
          <a:lstStyle>
            <a:lvl1pPr marL="257175" marR="0" indent="-257175" algn="l" defTabSz="914400" rtl="0" latinLnBrk="0">
              <a:lnSpc>
                <a:spcPct val="100000"/>
              </a:lnSpc>
              <a:spcBef>
                <a:spcPts val="400"/>
              </a:spcBef>
              <a:spcAft>
                <a:spcPts val="0"/>
              </a:spcAft>
              <a:buClrTx/>
              <a:buSzPct val="100000"/>
              <a:buFont typeface="Arial" panose="020B0604020202020204"/>
              <a:buChar char="•"/>
              <a:defRPr sz="2000" b="0" i="0" u="none" strike="noStrike" cap="none" spc="0" baseline="0" dirty="0" smtClean="0">
                <a:solidFill>
                  <a:srgbClr val="000000"/>
                </a:solidFill>
                <a:uFillTx/>
                <a:latin typeface="方正兰亭刊黑简体" panose="02010600030101010101" pitchFamily="2" charset="-122"/>
                <a:ea typeface="方正兰亭刊黑简体" panose="02010600030101010101" pitchFamily="2" charset="-122"/>
                <a:cs typeface="方正兰亭刊黑简体" panose="02010600030101010101" pitchFamily="2" charset="-122"/>
                <a:sym typeface="宋体" panose="02010600030101010101" pitchFamily="2" charset="-122"/>
              </a:defRPr>
            </a:lvl1pPr>
            <a:lvl2pPr marL="610870" marR="0" indent="0" algn="l" defTabSz="914400" rtl="0" latinLnBrk="0">
              <a:lnSpc>
                <a:spcPct val="100000"/>
              </a:lnSpc>
              <a:spcBef>
                <a:spcPts val="400"/>
              </a:spcBef>
              <a:spcAft>
                <a:spcPts val="0"/>
              </a:spcAft>
              <a:buClrTx/>
              <a:buSzPct val="100000"/>
              <a:buFont typeface="Arial" panose="020B0604020202020204"/>
              <a:buChar char="–"/>
              <a:defRPr sz="1800" b="0" i="0" u="none" strike="noStrike" cap="none" spc="0" baseline="0" dirty="0">
                <a:solidFill>
                  <a:srgbClr val="000000"/>
                </a:solidFill>
                <a:uFillTx/>
                <a:latin typeface="方正兰亭刊黑简体" panose="02010600030101010101" pitchFamily="2" charset="-122"/>
                <a:ea typeface="方正兰亭刊黑简体" panose="02010600030101010101" pitchFamily="2" charset="-122"/>
                <a:cs typeface="方正兰亭刊黑简体" panose="02010600030101010101" pitchFamily="2" charset="-122"/>
                <a:sym typeface="宋体" panose="02010600030101010101" pitchFamily="2" charset="-122"/>
              </a:defRPr>
            </a:lvl2pPr>
            <a:lvl3pPr marL="930910" marR="0" indent="-245110" algn="l" defTabSz="914400" rtl="0" latinLnBrk="0">
              <a:lnSpc>
                <a:spcPct val="100000"/>
              </a:lnSpc>
              <a:spcBef>
                <a:spcPts val="400"/>
              </a:spcBef>
              <a:spcAft>
                <a:spcPts val="0"/>
              </a:spcAft>
              <a:buClrTx/>
              <a:buSzPct val="100000"/>
              <a:buFont typeface="Arial" panose="020B0604020202020204"/>
              <a:buChar char="•"/>
              <a:defRPr sz="1600" b="0" i="0" u="none" strike="noStrike" cap="none" spc="0" baseline="0" dirty="0">
                <a:solidFill>
                  <a:srgbClr val="000000"/>
                </a:solidFill>
                <a:uFillTx/>
                <a:latin typeface="方正兰亭刊黑简体" panose="02010600030101010101" pitchFamily="2" charset="-122"/>
                <a:ea typeface="方正兰亭刊黑简体" panose="02010600030101010101" pitchFamily="2" charset="-122"/>
                <a:cs typeface="方正兰亭刊黑简体" panose="02010600030101010101" pitchFamily="2" charset="-122"/>
                <a:sym typeface="宋体" panose="02010600030101010101" pitchFamily="2" charset="-122"/>
              </a:defRPr>
            </a:lvl3pPr>
            <a:lvl4pPr marL="1273810" marR="0" indent="-245110" algn="l" defTabSz="914400" rtl="0" latinLnBrk="0">
              <a:lnSpc>
                <a:spcPct val="100000"/>
              </a:lnSpc>
              <a:spcBef>
                <a:spcPts val="400"/>
              </a:spcBef>
              <a:spcAft>
                <a:spcPts val="0"/>
              </a:spcAft>
              <a:buClrTx/>
              <a:buSzPct val="100000"/>
              <a:buFont typeface="Arial" panose="020B0604020202020204"/>
              <a:buChar char="–"/>
              <a:defRPr sz="1400" b="0" i="0" u="none" strike="noStrike" cap="none" spc="0" baseline="0" dirty="0">
                <a:solidFill>
                  <a:srgbClr val="000000"/>
                </a:solidFill>
                <a:uFillTx/>
                <a:latin typeface="方正兰亭刊黑简体" panose="02010600030101010101" pitchFamily="2" charset="-122"/>
                <a:ea typeface="方正兰亭刊黑简体" panose="02010600030101010101" pitchFamily="2" charset="-122"/>
                <a:cs typeface="方正兰亭刊黑简体" panose="02010600030101010101" pitchFamily="2" charset="-122"/>
                <a:sym typeface="宋体" panose="02010600030101010101" pitchFamily="2" charset="-122"/>
              </a:defRPr>
            </a:lvl4pPr>
            <a:lvl5pPr marL="1616710" marR="0" indent="-245110" algn="l" defTabSz="914400" rtl="0" latinLnBrk="0">
              <a:lnSpc>
                <a:spcPct val="100000"/>
              </a:lnSpc>
              <a:spcBef>
                <a:spcPts val="400"/>
              </a:spcBef>
              <a:spcAft>
                <a:spcPts val="0"/>
              </a:spcAft>
              <a:buClrTx/>
              <a:buSzPct val="100000"/>
              <a:buFont typeface="Arial" panose="020B0604020202020204"/>
              <a:buChar char="»"/>
              <a:defRPr sz="1400" b="0" i="0" u="none" strike="noStrike" cap="none" spc="0" baseline="0" dirty="0">
                <a:solidFill>
                  <a:srgbClr val="000000"/>
                </a:solidFill>
                <a:uFillTx/>
                <a:latin typeface="方正兰亭刊黑简体" panose="02010600030101010101" pitchFamily="2" charset="-122"/>
                <a:ea typeface="方正兰亭刊黑简体" panose="02010600030101010101" pitchFamily="2" charset="-122"/>
                <a:cs typeface="方正兰亭刊黑简体" panose="02010600030101010101" pitchFamily="2" charset="-122"/>
                <a:sym typeface="宋体" panose="02010600030101010101" pitchFamily="2" charset="-122"/>
              </a:defRPr>
            </a:lvl5pPr>
            <a:lvl6pPr marL="2014220" marR="0" indent="-299720"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2357120" marR="0" indent="-299720"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2700020" marR="0" indent="-299720"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3042920" marR="0" indent="-299720"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a:lstStyle>
          <a:p>
            <a:pPr hangingPunct="1">
              <a:lnSpc>
                <a:spcPct val="150000"/>
              </a:lnSpc>
            </a:pPr>
            <a:r>
              <a:rPr lang="zh-CN" altLang="en-US"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从结果来看，</a:t>
            </a:r>
            <a:r>
              <a:rPr lang="zh-CN" altLang="en-US" dirty="0">
                <a:solidFill>
                  <a:srgbClr val="0000FF"/>
                </a:solidFill>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惩罚了热门标签的权重</a:t>
            </a:r>
            <a:r>
              <a:rPr lang="zh-CN" altLang="en-US"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rPr>
              <a:t>后，算法的准确率和召回率都有所提升</a:t>
            </a:r>
            <a:endParaRPr lang="zh-CN" altLang="en-US"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endParaRPr>
          </a:p>
          <a:p>
            <a:pPr hangingPunct="1">
              <a:lnSpc>
                <a:spcPct val="150000"/>
              </a:lnSpc>
            </a:pPr>
            <a:endParaRPr lang="zh-CN" altLang="en-US"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endParaRPr>
          </a:p>
          <a:p>
            <a:pPr hangingPunct="1">
              <a:lnSpc>
                <a:spcPct val="150000"/>
              </a:lnSpc>
            </a:pPr>
            <a:endParaRPr lang="zh-CN" altLang="en-US"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endParaRPr>
          </a:p>
          <a:p>
            <a:pPr hangingPunct="1">
              <a:lnSpc>
                <a:spcPct val="150000"/>
              </a:lnSpc>
            </a:pPr>
            <a:endParaRPr lang="zh-CN" altLang="en-US"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endParaRPr>
          </a:p>
          <a:p>
            <a:pPr hangingPunct="1">
              <a:lnSpc>
                <a:spcPct val="150000"/>
              </a:lnSpc>
            </a:pPr>
            <a:endParaRPr lang="en-US" altLang="zh-CN" dirty="0">
              <a:latin typeface="黑体" panose="02010609060101010101" pitchFamily="49" charset="-122"/>
              <a:ea typeface="黑体" panose="02010609060101010101" pitchFamily="49" charset="-122"/>
              <a:cs typeface="黑体" panose="02010609060101010101" pitchFamily="49" charset="-122"/>
              <a:sym typeface="黑体" panose="02010609060101010101" pitchFamily="49" charset="-122"/>
            </a:endParaRPr>
          </a:p>
        </p:txBody>
      </p:sp>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3.3.8</a:t>
            </a:r>
            <a:r>
              <a:rPr kumimoji="1" lang="zh-CN" altLang="en-US" b="0" dirty="0">
                <a:sym typeface="+mn-ea"/>
              </a:rPr>
              <a:t>、给用户推荐标签</a:t>
            </a:r>
            <a:r>
              <a:rPr kumimoji="1" lang="en-US" altLang="zh-CN" b="0" dirty="0">
                <a:sym typeface="+mn-ea"/>
              </a:rPr>
              <a:t>——</a:t>
            </a:r>
            <a:r>
              <a:rPr kumimoji="1" lang="zh-CN" altLang="en-US" b="0" dirty="0">
                <a:sym typeface="+mn-ea"/>
              </a:rPr>
              <a:t>为什么打标签？怎么打标签？</a:t>
            </a:r>
            <a:endParaRPr kumimoji="1" lang="zh-CN" altLang="en-US" b="0" dirty="0">
              <a:sym typeface="+mn-ea"/>
            </a:endParaRPr>
          </a:p>
        </p:txBody>
      </p:sp>
      <p:sp>
        <p:nvSpPr>
          <p:cNvPr id="3" name="文本占位符 2"/>
          <p:cNvSpPr>
            <a:spLocks noGrp="1"/>
          </p:cNvSpPr>
          <p:nvPr>
            <p:ph type="body" idx="1"/>
          </p:nvPr>
        </p:nvSpPr>
        <p:spPr>
          <a:xfrm>
            <a:off x="609600" y="1155065"/>
            <a:ext cx="10564495" cy="4293870"/>
          </a:xfrm>
        </p:spPr>
        <p:txBody>
          <a:bodyPr>
            <a:normAutofit/>
          </a:bodyPr>
          <a:lstStyle/>
          <a:p>
            <a:pPr algn="just">
              <a:lnSpc>
                <a:spcPct val="150000"/>
              </a:lnSpc>
            </a:pPr>
            <a:r>
              <a:rPr lang="zh-CN" altLang="en-US" sz="1800" dirty="0">
                <a:solidFill>
                  <a:srgbClr val="0000FF"/>
                </a:solidFill>
              </a:rPr>
              <a:t>（</a:t>
            </a:r>
            <a:r>
              <a:rPr lang="en-US" altLang="zh-CN" sz="1800" dirty="0">
                <a:solidFill>
                  <a:srgbClr val="0000FF"/>
                </a:solidFill>
              </a:rPr>
              <a:t>1</a:t>
            </a:r>
            <a:r>
              <a:rPr lang="zh-CN" altLang="en-US" sz="1800" dirty="0">
                <a:solidFill>
                  <a:srgbClr val="0000FF"/>
                </a:solidFill>
              </a:rPr>
              <a:t>）网站希望用户打标签：</a:t>
            </a:r>
            <a:r>
              <a:rPr lang="zh-CN" altLang="en-US" sz="1800" dirty="0"/>
              <a:t>当用户浏览某个物品时，标签系统非常希望用户能够给这个物品打上</a:t>
            </a:r>
            <a:r>
              <a:rPr lang="zh-CN" altLang="en-US" sz="1800" dirty="0">
                <a:solidFill>
                  <a:srgbClr val="0000FF"/>
                </a:solidFill>
              </a:rPr>
              <a:t>高质量的标签，这样才能促进标签系统的良性循环</a:t>
            </a:r>
            <a:r>
              <a:rPr lang="zh-CN" altLang="en-US" sz="1800" dirty="0"/>
              <a:t>。</a:t>
            </a:r>
            <a:endParaRPr lang="en-US" altLang="zh-CN" sz="1800" dirty="0"/>
          </a:p>
          <a:p>
            <a:pPr algn="just">
              <a:lnSpc>
                <a:spcPct val="150000"/>
              </a:lnSpc>
            </a:pPr>
            <a:r>
              <a:rPr lang="zh-CN" altLang="en-US" sz="1800" dirty="0">
                <a:solidFill>
                  <a:srgbClr val="0000FF"/>
                </a:solidFill>
              </a:rPr>
              <a:t>（</a:t>
            </a:r>
            <a:r>
              <a:rPr lang="en-US" altLang="zh-CN" sz="1800" dirty="0">
                <a:solidFill>
                  <a:srgbClr val="0000FF"/>
                </a:solidFill>
              </a:rPr>
              <a:t>2</a:t>
            </a:r>
            <a:r>
              <a:rPr lang="zh-CN" altLang="en-US" sz="1800" dirty="0">
                <a:solidFill>
                  <a:srgbClr val="0000FF"/>
                </a:solidFill>
              </a:rPr>
              <a:t>）避免用户自定义的标签太过随意</a:t>
            </a:r>
            <a:r>
              <a:rPr lang="zh-CN" altLang="en-US" sz="1800" dirty="0"/>
              <a:t>，</a:t>
            </a:r>
            <a:r>
              <a:rPr lang="zh-CN" altLang="en-US" sz="1800" dirty="0"/>
              <a:t>所以系统可以</a:t>
            </a:r>
            <a:r>
              <a:rPr lang="zh-CN" altLang="en-US" sz="1800" dirty="0">
                <a:solidFill>
                  <a:srgbClr val="0000FF"/>
                </a:solidFill>
              </a:rPr>
              <a:t>给用户推荐标签，来提高标签的质量</a:t>
            </a:r>
            <a:r>
              <a:rPr lang="zh-CN" altLang="en-US" sz="1800" dirty="0"/>
              <a:t>，主要有以下好处：</a:t>
            </a:r>
            <a:endParaRPr lang="en-US" altLang="zh-CN" sz="1800" dirty="0"/>
          </a:p>
          <a:p>
            <a:pPr lvl="1" algn="just" eaLnBrk="1" fontAlgn="auto" hangingPunct="1">
              <a:lnSpc>
                <a:spcPct val="150000"/>
              </a:lnSpc>
              <a:spcAft>
                <a:spcPts val="600"/>
              </a:spcAft>
            </a:pPr>
            <a:r>
              <a:rPr lang="zh-CN" altLang="en-US" sz="1600" dirty="0">
                <a:solidFill>
                  <a:srgbClr val="0000FF"/>
                </a:solidFill>
              </a:rPr>
              <a:t>方便用户输入标签</a:t>
            </a:r>
            <a:r>
              <a:rPr lang="zh-CN" altLang="en-US" sz="1600" dirty="0"/>
              <a:t>，让用户从键盘输入标签无疑会增加用户打标签的难度，这样很多用户不愿意给物品打标签，因此我们需要一个辅助工具来减小用户打标签的难度，从而提高用户打标签的参与度。</a:t>
            </a:r>
            <a:endParaRPr lang="en-US" altLang="zh-CN" sz="1600" dirty="0"/>
          </a:p>
          <a:p>
            <a:pPr lvl="1" algn="just" eaLnBrk="1" fontAlgn="auto" hangingPunct="1">
              <a:lnSpc>
                <a:spcPct val="150000"/>
              </a:lnSpc>
              <a:spcAft>
                <a:spcPts val="600"/>
              </a:spcAft>
            </a:pPr>
            <a:r>
              <a:rPr lang="zh-CN" altLang="en-US" sz="1600" dirty="0">
                <a:solidFill>
                  <a:srgbClr val="0000FF"/>
                </a:solidFill>
              </a:rPr>
              <a:t>提高标签质量</a:t>
            </a:r>
            <a:r>
              <a:rPr lang="zh-CN" altLang="en-US" sz="1600" dirty="0"/>
              <a:t>，同一个语义不同的用户可能用不同的词语来表示。这些同义词会使标签的词表变得很庞大，而且会使计算相似度不太准确。而使用推荐标签时，我们可以对词表进行选择，首先保证词表不出现太多的同义词，同时保证出现的词都是一些比较热门的、有代表性的词。</a:t>
            </a:r>
            <a:endParaRPr lang="zh-CN" altLang="en-US" sz="1600" dirty="0"/>
          </a:p>
          <a:p>
            <a:pPr algn="just">
              <a:lnSpc>
                <a:spcPct val="150000"/>
              </a:lnSpc>
            </a:pPr>
            <a:endParaRPr lang="zh-CN" altLang="en-US" dirty="0"/>
          </a:p>
          <a:p>
            <a:pPr algn="just">
              <a:lnSpc>
                <a:spcPct val="150000"/>
              </a:lnSpc>
            </a:pPr>
            <a:endParaRPr lang="zh-CN" altLang="en-US" dirty="0"/>
          </a:p>
          <a:p>
            <a:pPr algn="just">
              <a:lnSpc>
                <a:spcPct val="150000"/>
              </a:lnSpc>
            </a:pPr>
            <a:endParaRPr lang="zh-CN" altLang="en-US" dirty="0"/>
          </a:p>
          <a:p>
            <a:pPr algn="just">
              <a:lnSpc>
                <a:spcPct val="150000"/>
              </a:lnSpc>
            </a:pPr>
            <a:endParaRPr lang="zh-CN" altLang="en-US" dirty="0"/>
          </a:p>
          <a:p>
            <a:pPr algn="just">
              <a:lnSpc>
                <a:spcPct val="150000"/>
              </a:lnSpc>
            </a:pPr>
            <a:endParaRPr lang="en-US" altLang="zh-CN" dirty="0"/>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课程目录</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3825" y="1306621"/>
            <a:ext cx="10947862" cy="4788987"/>
          </a:xfrm>
          <a:prstGeom prst="rect">
            <a:avLst/>
          </a:prstGeom>
        </p:spPr>
      </p:pic>
      <p:sp>
        <p:nvSpPr>
          <p:cNvPr id="2" name="矩形 1"/>
          <p:cNvSpPr/>
          <p:nvPr/>
        </p:nvSpPr>
        <p:spPr>
          <a:xfrm>
            <a:off x="6199464" y="1164008"/>
            <a:ext cx="5285064" cy="1713416"/>
          </a:xfrm>
          <a:prstGeom prst="rect">
            <a:avLst/>
          </a:prstGeom>
          <a:no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3.4.1</a:t>
            </a:r>
            <a:r>
              <a:rPr kumimoji="1" lang="zh-CN" altLang="en-US" b="0" dirty="0">
                <a:sym typeface="+mn-ea"/>
              </a:rPr>
              <a:t>、基于统计（邻域）推荐方法</a:t>
            </a:r>
            <a:r>
              <a:rPr kumimoji="1" lang="en-US" altLang="zh-CN" b="0" dirty="0">
                <a:sym typeface="+mn-ea"/>
              </a:rPr>
              <a:t>——</a:t>
            </a:r>
            <a:r>
              <a:rPr kumimoji="1" lang="zh-CN" altLang="en-US" b="0" dirty="0">
                <a:sym typeface="+mn-ea"/>
              </a:rPr>
              <a:t>算法介绍</a:t>
            </a:r>
            <a:endParaRPr kumimoji="1" lang="zh-CN" altLang="en-US" b="0" dirty="0">
              <a:sym typeface="+mn-ea"/>
            </a:endParaRPr>
          </a:p>
        </p:txBody>
      </p:sp>
      <p:sp>
        <p:nvSpPr>
          <p:cNvPr id="3" name="文本占位符 2"/>
          <p:cNvSpPr>
            <a:spLocks noGrp="1"/>
          </p:cNvSpPr>
          <p:nvPr>
            <p:ph type="body" idx="1"/>
          </p:nvPr>
        </p:nvSpPr>
        <p:spPr>
          <a:xfrm>
            <a:off x="962527" y="1155033"/>
            <a:ext cx="9810768" cy="5309937"/>
          </a:xfrm>
        </p:spPr>
        <p:txBody>
          <a:bodyPr>
            <a:normAutofit/>
          </a:bodyPr>
          <a:lstStyle/>
          <a:p>
            <a:pPr>
              <a:lnSpc>
                <a:spcPct val="200000"/>
              </a:lnSpc>
            </a:pPr>
            <a:r>
              <a:rPr lang="zh-CN" altLang="en-US" dirty="0">
                <a:solidFill>
                  <a:srgbClr val="0000FF"/>
                </a:solidFill>
              </a:rPr>
              <a:t>基于统计（邻域）的算法</a:t>
            </a:r>
            <a:r>
              <a:rPr lang="zh-CN" altLang="en-US" dirty="0"/>
              <a:t>是推荐系统中最基本的算法，这种算法在学术界和工业界都得到了广泛的研究和应用。</a:t>
            </a:r>
            <a:endParaRPr lang="en-US" altLang="zh-CN" dirty="0"/>
          </a:p>
          <a:p>
            <a:pPr>
              <a:lnSpc>
                <a:spcPct val="200000"/>
              </a:lnSpc>
            </a:pPr>
            <a:r>
              <a:rPr lang="zh-CN" altLang="en-US" dirty="0"/>
              <a:t>根据统计（邻域）的主体不同，可以分为两大类：</a:t>
            </a:r>
            <a:endParaRPr lang="en-US" altLang="zh-CN" dirty="0"/>
          </a:p>
          <a:p>
            <a:pPr lvl="1">
              <a:lnSpc>
                <a:spcPct val="200000"/>
              </a:lnSpc>
            </a:pPr>
            <a:r>
              <a:rPr lang="zh-CN" altLang="en-US" dirty="0">
                <a:solidFill>
                  <a:srgbClr val="0000FF"/>
                </a:solidFill>
              </a:rPr>
              <a:t>基于用户的协同过滤算法</a:t>
            </a:r>
            <a:r>
              <a:rPr lang="zh-CN" altLang="en-US" dirty="0"/>
              <a:t>（</a:t>
            </a:r>
            <a:r>
              <a:rPr lang="en-US" altLang="zh-CN" dirty="0"/>
              <a:t>user-based collaborative filtering</a:t>
            </a:r>
            <a:r>
              <a:rPr lang="zh-CN" altLang="en-US" dirty="0"/>
              <a:t>）</a:t>
            </a:r>
            <a:endParaRPr lang="en-US" altLang="zh-CN" dirty="0"/>
          </a:p>
          <a:p>
            <a:pPr lvl="1">
              <a:lnSpc>
                <a:spcPct val="200000"/>
              </a:lnSpc>
            </a:pPr>
            <a:r>
              <a:rPr lang="zh-CN" altLang="en-US" dirty="0">
                <a:solidFill>
                  <a:srgbClr val="0000FF"/>
                </a:solidFill>
              </a:rPr>
              <a:t>基于物品的协同过滤算法</a:t>
            </a:r>
            <a:r>
              <a:rPr lang="zh-CN" altLang="en-US" dirty="0"/>
              <a:t>（</a:t>
            </a:r>
            <a:r>
              <a:rPr lang="en-US" altLang="zh-CN" dirty="0"/>
              <a:t>item-based collaborative filtering</a:t>
            </a:r>
            <a:r>
              <a:rPr lang="zh-CN" altLang="en-US" dirty="0"/>
              <a:t>）</a:t>
            </a:r>
            <a:endParaRPr lang="zh-CN" altLang="en-US" dirty="0"/>
          </a:p>
          <a:p>
            <a:pPr>
              <a:lnSpc>
                <a:spcPct val="200000"/>
              </a:lnSpc>
            </a:pPr>
            <a:endParaRPr lang="zh-CN" altLang="en-US" dirty="0"/>
          </a:p>
          <a:p>
            <a:pPr>
              <a:lnSpc>
                <a:spcPct val="200000"/>
              </a:lnSpc>
            </a:pPr>
            <a:endParaRPr lang="zh-CN" altLang="en-US" dirty="0"/>
          </a:p>
          <a:p>
            <a:pPr>
              <a:lnSpc>
                <a:spcPct val="150000"/>
              </a:lnSpc>
            </a:pPr>
            <a:endParaRPr lang="en-US" altLang="zh-CN" dirty="0"/>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3.4.2</a:t>
            </a:r>
            <a:r>
              <a:rPr kumimoji="1" lang="zh-CN" altLang="en-US" b="0" dirty="0">
                <a:sym typeface="+mn-ea"/>
              </a:rPr>
              <a:t>、基于用户的协同过滤算法</a:t>
            </a:r>
            <a:endParaRPr kumimoji="1" lang="zh-CN" altLang="en-US" b="0" dirty="0">
              <a:sym typeface="+mn-ea"/>
            </a:endParaRPr>
          </a:p>
        </p:txBody>
      </p:sp>
      <p:sp>
        <p:nvSpPr>
          <p:cNvPr id="3" name="文本占位符 2"/>
          <p:cNvSpPr>
            <a:spLocks noGrp="1"/>
          </p:cNvSpPr>
          <p:nvPr>
            <p:ph type="body" idx="1"/>
          </p:nvPr>
        </p:nvSpPr>
        <p:spPr>
          <a:xfrm>
            <a:off x="962660" y="1155065"/>
            <a:ext cx="10233025" cy="2393950"/>
          </a:xfrm>
        </p:spPr>
        <p:txBody>
          <a:bodyPr>
            <a:normAutofit/>
          </a:bodyPr>
          <a:lstStyle/>
          <a:p>
            <a:pPr algn="just" eaLnBrk="1" fontAlgn="auto" hangingPunct="1">
              <a:lnSpc>
                <a:spcPct val="200000"/>
              </a:lnSpc>
              <a:spcAft>
                <a:spcPts val="600"/>
              </a:spcAft>
            </a:pPr>
            <a:r>
              <a:rPr lang="zh-CN" altLang="en-US" sz="1800" dirty="0">
                <a:solidFill>
                  <a:srgbClr val="0000FF"/>
                </a:solidFill>
              </a:rPr>
              <a:t>基于用户的协同过滤算法</a:t>
            </a:r>
            <a:r>
              <a:rPr lang="zh-CN" altLang="en-US" sz="1800" dirty="0"/>
              <a:t>：推荐系统中年代最久远的算法，这个算法的诞生</a:t>
            </a:r>
            <a:r>
              <a:rPr lang="zh-CN" altLang="en-US" sz="1800" dirty="0">
                <a:solidFill>
                  <a:srgbClr val="0000FF"/>
                </a:solidFill>
              </a:rPr>
              <a:t>标志了推荐系统的诞生</a:t>
            </a:r>
            <a:r>
              <a:rPr lang="zh-CN" altLang="en-US" sz="1800" dirty="0"/>
              <a:t>。</a:t>
            </a:r>
            <a:r>
              <a:rPr lang="zh-CN" altLang="en-US" sz="1800" dirty="0">
                <a:solidFill>
                  <a:srgbClr val="0000FF"/>
                </a:solidFill>
              </a:rPr>
              <a:t>该算法在 </a:t>
            </a:r>
            <a:r>
              <a:rPr lang="en-US" altLang="zh-CN" sz="1800" dirty="0">
                <a:solidFill>
                  <a:srgbClr val="0000FF"/>
                </a:solidFill>
              </a:rPr>
              <a:t>1992 </a:t>
            </a:r>
            <a:r>
              <a:rPr lang="zh-CN" altLang="en-US" sz="1800" dirty="0">
                <a:solidFill>
                  <a:srgbClr val="0000FF"/>
                </a:solidFill>
              </a:rPr>
              <a:t>年被提出</a:t>
            </a:r>
            <a:r>
              <a:rPr lang="zh-CN" altLang="en-US" sz="1800" dirty="0"/>
              <a:t>，并应用于邮件过滤系统，</a:t>
            </a:r>
            <a:r>
              <a:rPr lang="en-US" altLang="zh-CN" sz="1800" dirty="0"/>
              <a:t>1994</a:t>
            </a:r>
            <a:r>
              <a:rPr lang="zh-CN" altLang="en-US" sz="1800" dirty="0"/>
              <a:t>年被 </a:t>
            </a:r>
            <a:r>
              <a:rPr lang="en-US" altLang="zh-CN" sz="1800" dirty="0" err="1"/>
              <a:t>GroupLens</a:t>
            </a:r>
            <a:r>
              <a:rPr lang="zh-CN" altLang="en-US" sz="1800" dirty="0"/>
              <a:t>公司用于新闻过滤。它的</a:t>
            </a:r>
            <a:r>
              <a:rPr lang="zh-CN" altLang="en-US" sz="1800" dirty="0">
                <a:solidFill>
                  <a:srgbClr val="0000FF"/>
                </a:solidFill>
              </a:rPr>
              <a:t>主要思想</a:t>
            </a:r>
            <a:r>
              <a:rPr lang="zh-CN" altLang="en-US" sz="1800" dirty="0"/>
              <a:t>：对目标用户</a:t>
            </a:r>
            <a:r>
              <a:rPr lang="en-US" altLang="zh-CN" sz="1800" dirty="0"/>
              <a:t>A</a:t>
            </a:r>
            <a:r>
              <a:rPr lang="zh-CN" altLang="en-US" sz="1800" dirty="0"/>
              <a:t>，</a:t>
            </a:r>
            <a:r>
              <a:rPr lang="zh-CN" altLang="en-US" sz="1800">
                <a:sym typeface="+mn-ea"/>
              </a:rPr>
              <a:t>利用相似度计算，</a:t>
            </a:r>
            <a:r>
              <a:rPr lang="zh-CN" altLang="en-US" sz="1800" dirty="0"/>
              <a:t>寻找与他兴趣相似的用户群体，将相似用户以往购买过的物品推荐给当前用户。</a:t>
            </a:r>
            <a:endParaRPr lang="zh-CN" altLang="en-US" sz="1800" dirty="0"/>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pic>
        <p:nvPicPr>
          <p:cNvPr id="5" name="图片 4"/>
          <p:cNvPicPr/>
          <p:nvPr/>
        </p:nvPicPr>
        <p:blipFill>
          <a:blip r:embed="rId1">
            <a:extLst>
              <a:ext uri="{28A0092B-C50C-407E-A947-70E740481C1C}">
                <a14:useLocalDpi xmlns:a14="http://schemas.microsoft.com/office/drawing/2010/main" val="0"/>
              </a:ext>
            </a:extLst>
          </a:blip>
          <a:stretch>
            <a:fillRect/>
          </a:stretch>
        </p:blipFill>
        <p:spPr>
          <a:xfrm>
            <a:off x="5850890" y="3188335"/>
            <a:ext cx="4247515" cy="3036570"/>
          </a:xfrm>
          <a:prstGeom prst="rect">
            <a:avLst/>
          </a:prstGeom>
          <a:ln>
            <a:solidFill>
              <a:srgbClr val="FF0000"/>
            </a:solidFill>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3.4.2</a:t>
            </a:r>
            <a:r>
              <a:rPr kumimoji="1" lang="zh-CN" altLang="en-US" b="0" dirty="0">
                <a:sym typeface="+mn-ea"/>
              </a:rPr>
              <a:t>、基于用户的协同过滤算法</a:t>
            </a:r>
            <a:r>
              <a:rPr kumimoji="1" lang="en-US" altLang="zh-CN" b="0" dirty="0">
                <a:sym typeface="+mn-ea"/>
              </a:rPr>
              <a:t>——</a:t>
            </a:r>
            <a:r>
              <a:rPr kumimoji="1" lang="zh-CN" altLang="en-US" b="0" dirty="0">
                <a:sym typeface="+mn-ea"/>
              </a:rPr>
              <a:t>算法步骤</a:t>
            </a:r>
            <a:endParaRPr kumimoji="1" lang="zh-CN" altLang="en-US" b="0" dirty="0">
              <a:sym typeface="+mn-ea"/>
            </a:endParaRPr>
          </a:p>
        </p:txBody>
      </p:sp>
      <p:sp>
        <p:nvSpPr>
          <p:cNvPr id="3" name="文本占位符 2"/>
          <p:cNvSpPr>
            <a:spLocks noGrp="1"/>
          </p:cNvSpPr>
          <p:nvPr>
            <p:ph type="body" idx="1"/>
          </p:nvPr>
        </p:nvSpPr>
        <p:spPr>
          <a:xfrm>
            <a:off x="962660" y="1155065"/>
            <a:ext cx="9810750" cy="4697095"/>
          </a:xfrm>
        </p:spPr>
        <p:txBody>
          <a:bodyPr>
            <a:normAutofit/>
          </a:bodyPr>
          <a:lstStyle/>
          <a:p>
            <a:pPr>
              <a:lnSpc>
                <a:spcPct val="200000"/>
              </a:lnSpc>
            </a:pPr>
            <a:r>
              <a:rPr lang="zh-CN" altLang="en-US" dirty="0"/>
              <a:t>基于用户的协同过滤算法主要包括</a:t>
            </a:r>
            <a:r>
              <a:rPr lang="zh-CN" altLang="en-US" dirty="0">
                <a:solidFill>
                  <a:srgbClr val="0000FF"/>
                </a:solidFill>
              </a:rPr>
              <a:t>两个步骤</a:t>
            </a:r>
            <a:r>
              <a:rPr lang="zh-CN" altLang="en-US" dirty="0"/>
              <a:t>：</a:t>
            </a:r>
            <a:endParaRPr lang="zh-CN" altLang="en-US" dirty="0"/>
          </a:p>
          <a:p>
            <a:pPr lvl="1">
              <a:lnSpc>
                <a:spcPct val="200000"/>
              </a:lnSpc>
              <a:buNone/>
            </a:pPr>
            <a:r>
              <a:rPr lang="zh-CN" altLang="en-US" dirty="0"/>
              <a:t>（</a:t>
            </a:r>
            <a:r>
              <a:rPr lang="en-US" altLang="zh-CN" dirty="0"/>
              <a:t>1</a:t>
            </a:r>
            <a:r>
              <a:rPr lang="zh-CN" altLang="en-US" dirty="0"/>
              <a:t>）找到和目标用户</a:t>
            </a:r>
            <a:r>
              <a:rPr lang="en-US" altLang="zh-CN" dirty="0"/>
              <a:t>u</a:t>
            </a:r>
            <a:r>
              <a:rPr lang="zh-CN" altLang="en-US" dirty="0"/>
              <a:t>兴趣相似的</a:t>
            </a:r>
            <a:r>
              <a:rPr lang="zh-CN" altLang="en-US" dirty="0">
                <a:solidFill>
                  <a:srgbClr val="0000FF"/>
                </a:solidFill>
              </a:rPr>
              <a:t>用户集合</a:t>
            </a:r>
            <a:r>
              <a:rPr lang="en-US" altLang="zh-CN" dirty="0">
                <a:solidFill>
                  <a:srgbClr val="0000FF"/>
                </a:solidFill>
              </a:rPr>
              <a:t>U</a:t>
            </a:r>
            <a:r>
              <a:rPr lang="zh-CN" altLang="en-US" dirty="0"/>
              <a:t>。</a:t>
            </a:r>
            <a:endParaRPr lang="zh-CN" altLang="en-US" dirty="0"/>
          </a:p>
          <a:p>
            <a:pPr lvl="1">
              <a:lnSpc>
                <a:spcPct val="200000"/>
              </a:lnSpc>
              <a:buNone/>
            </a:pPr>
            <a:r>
              <a:rPr lang="zh-CN" altLang="en-US" dirty="0"/>
              <a:t>（</a:t>
            </a:r>
            <a:r>
              <a:rPr lang="en-US" altLang="zh-CN" dirty="0"/>
              <a:t>2</a:t>
            </a:r>
            <a:r>
              <a:rPr lang="zh-CN" altLang="en-US" dirty="0"/>
              <a:t>）找到集合</a:t>
            </a:r>
            <a:r>
              <a:rPr lang="en-US" altLang="zh-CN" dirty="0"/>
              <a:t>U</a:t>
            </a:r>
            <a:r>
              <a:rPr lang="zh-CN" altLang="en-US" dirty="0"/>
              <a:t>中的用户喜欢的物品，将其推荐给目标用户</a:t>
            </a:r>
            <a:r>
              <a:rPr lang="en-US" altLang="zh-CN" dirty="0"/>
              <a:t>u</a:t>
            </a:r>
            <a:r>
              <a:rPr lang="zh-CN" altLang="en-US" dirty="0"/>
              <a:t>（</a:t>
            </a:r>
            <a:r>
              <a:rPr lang="zh-CN" altLang="en-US" dirty="0"/>
              <a:t>没有接触过的物品）。</a:t>
            </a:r>
            <a:endParaRPr lang="en-US" altLang="zh-CN" dirty="0"/>
          </a:p>
          <a:p>
            <a:pPr>
              <a:lnSpc>
                <a:spcPct val="200000"/>
              </a:lnSpc>
            </a:pPr>
            <a:r>
              <a:rPr lang="zh-CN" altLang="en-US" dirty="0">
                <a:solidFill>
                  <a:srgbClr val="0000FF"/>
                </a:solidFill>
              </a:rPr>
              <a:t>计算相似度是该算法的核心</a:t>
            </a:r>
            <a:r>
              <a:rPr lang="zh-CN" altLang="en-US" dirty="0"/>
              <a:t>，通常我们有以下几种相似度计算方法：</a:t>
            </a:r>
            <a:endParaRPr lang="zh-CN" altLang="en-US" dirty="0"/>
          </a:p>
          <a:p>
            <a:pPr lvl="1">
              <a:lnSpc>
                <a:spcPct val="200000"/>
              </a:lnSpc>
            </a:pPr>
            <a:r>
              <a:rPr lang="zh-CN" altLang="en-US" dirty="0" smtClean="0">
                <a:solidFill>
                  <a:srgbClr val="0000FF"/>
                </a:solidFill>
              </a:rPr>
              <a:t>余弦相似度</a:t>
            </a:r>
            <a:r>
              <a:rPr lang="zh-CN" altLang="en-US">
                <a:solidFill>
                  <a:srgbClr val="0000FF"/>
                </a:solidFill>
                <a:sym typeface="+mn-ea"/>
              </a:rPr>
              <a:t>（</a:t>
            </a:r>
            <a:r>
              <a:rPr lang="en-US" altLang="zh-CN">
                <a:solidFill>
                  <a:srgbClr val="0000FF"/>
                </a:solidFill>
                <a:sym typeface="+mn-ea"/>
              </a:rPr>
              <a:t>Cosine-based</a:t>
            </a:r>
            <a:r>
              <a:rPr lang="zh-CN" altLang="en-US" smtClean="0">
                <a:solidFill>
                  <a:srgbClr val="0000FF"/>
                </a:solidFill>
                <a:sym typeface="+mn-ea"/>
              </a:rPr>
              <a:t>）</a:t>
            </a:r>
            <a:r>
              <a:rPr lang="zh-CN" altLang="en-US" dirty="0"/>
              <a:t>计算</a:t>
            </a:r>
            <a:endParaRPr lang="zh-CN" altLang="en-US" dirty="0"/>
          </a:p>
          <a:p>
            <a:pPr lvl="1">
              <a:lnSpc>
                <a:spcPct val="200000"/>
              </a:lnSpc>
            </a:pPr>
            <a:r>
              <a:rPr lang="zh-CN" altLang="en-US" dirty="0" smtClean="0">
                <a:solidFill>
                  <a:srgbClr val="0000FF"/>
                </a:solidFill>
              </a:rPr>
              <a:t>关联相似度</a:t>
            </a:r>
            <a:r>
              <a:rPr lang="zh-CN" altLang="en-US">
                <a:solidFill>
                  <a:srgbClr val="0000FF"/>
                </a:solidFill>
                <a:sym typeface="+mn-ea"/>
              </a:rPr>
              <a:t>（</a:t>
            </a:r>
            <a:r>
              <a:rPr lang="en-US" altLang="zh-CN">
                <a:solidFill>
                  <a:srgbClr val="0000FF"/>
                </a:solidFill>
                <a:sym typeface="+mn-ea"/>
              </a:rPr>
              <a:t>Correlation-based</a:t>
            </a:r>
            <a:r>
              <a:rPr lang="zh-CN" altLang="en-US" smtClean="0">
                <a:solidFill>
                  <a:srgbClr val="0000FF"/>
                </a:solidFill>
                <a:sym typeface="+mn-ea"/>
              </a:rPr>
              <a:t>）</a:t>
            </a:r>
            <a:r>
              <a:rPr lang="zh-CN" altLang="en-US" dirty="0"/>
              <a:t>计算</a:t>
            </a:r>
            <a:endParaRPr lang="zh-CN" altLang="en-US" dirty="0"/>
          </a:p>
          <a:p>
            <a:pPr lvl="1">
              <a:lnSpc>
                <a:spcPct val="200000"/>
              </a:lnSpc>
            </a:pPr>
            <a:r>
              <a:rPr lang="zh-CN" altLang="en-US" dirty="0">
                <a:solidFill>
                  <a:srgbClr val="0000FF"/>
                </a:solidFill>
              </a:rPr>
              <a:t>调整的余弦相似度</a:t>
            </a:r>
            <a:r>
              <a:rPr lang="zh-CN" altLang="en-US">
                <a:solidFill>
                  <a:srgbClr val="0000FF"/>
                </a:solidFill>
                <a:sym typeface="+mn-ea"/>
              </a:rPr>
              <a:t>（</a:t>
            </a:r>
            <a:r>
              <a:rPr lang="en-US" altLang="zh-CN">
                <a:solidFill>
                  <a:srgbClr val="0000FF"/>
                </a:solidFill>
                <a:sym typeface="+mn-ea"/>
              </a:rPr>
              <a:t>Adjusted Cosine</a:t>
            </a:r>
            <a:r>
              <a:rPr lang="zh-CN" altLang="en-US">
                <a:solidFill>
                  <a:srgbClr val="0000FF"/>
                </a:solidFill>
                <a:sym typeface="+mn-ea"/>
              </a:rPr>
              <a:t>）</a:t>
            </a:r>
            <a:r>
              <a:rPr lang="zh-CN" altLang="en-US" dirty="0"/>
              <a:t>计算</a:t>
            </a:r>
            <a:endParaRPr lang="zh-CN" altLang="en-US" dirty="0"/>
          </a:p>
          <a:p>
            <a:pPr>
              <a:lnSpc>
                <a:spcPct val="200000"/>
              </a:lnSpc>
            </a:pPr>
            <a:endParaRPr lang="zh-CN" altLang="en-US" dirty="0"/>
          </a:p>
          <a:p>
            <a:pPr>
              <a:lnSpc>
                <a:spcPct val="200000"/>
              </a:lnSpc>
            </a:pPr>
            <a:endParaRPr lang="zh-CN" altLang="en-US" dirty="0"/>
          </a:p>
          <a:p>
            <a:pPr>
              <a:lnSpc>
                <a:spcPct val="150000"/>
              </a:lnSpc>
            </a:pPr>
            <a:endParaRPr lang="en-US" altLang="zh-CN" dirty="0"/>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3.4.3</a:t>
            </a:r>
            <a:r>
              <a:rPr kumimoji="1" lang="zh-CN" altLang="en-US" b="0" dirty="0">
                <a:sym typeface="+mn-ea"/>
              </a:rPr>
              <a:t>、余弦的相似度计算</a:t>
            </a:r>
            <a:endParaRPr kumimoji="1" lang="zh-CN" altLang="en-US" b="0" dirty="0">
              <a:sym typeface="+mn-ea"/>
            </a:endParaRPr>
          </a:p>
        </p:txBody>
      </p:sp>
      <p:sp>
        <p:nvSpPr>
          <p:cNvPr id="3" name="文本占位符 2"/>
          <p:cNvSpPr>
            <a:spLocks noGrp="1"/>
          </p:cNvSpPr>
          <p:nvPr>
            <p:ph type="body" idx="1"/>
          </p:nvPr>
        </p:nvSpPr>
        <p:spPr>
          <a:xfrm>
            <a:off x="742950" y="1155065"/>
            <a:ext cx="10387965" cy="2970530"/>
          </a:xfrm>
        </p:spPr>
        <p:txBody>
          <a:bodyPr>
            <a:normAutofit/>
          </a:bodyPr>
          <a:lstStyle/>
          <a:p>
            <a:pPr algn="just">
              <a:lnSpc>
                <a:spcPct val="150000"/>
              </a:lnSpc>
            </a:pPr>
            <a:r>
              <a:rPr lang="zh-CN" altLang="en-US" sz="1600" dirty="0">
                <a:solidFill>
                  <a:srgbClr val="0000FF"/>
                </a:solidFill>
                <a:latin typeface="Times New Roman" panose="02020603050405020304" pitchFamily="18" charset="0"/>
                <a:cs typeface="Times New Roman" panose="02020603050405020304" pitchFamily="18" charset="0"/>
              </a:rPr>
              <a:t>余弦相似度</a:t>
            </a:r>
            <a:r>
              <a:rPr lang="zh-CN" altLang="en-US" sz="1600" dirty="0">
                <a:latin typeface="Times New Roman" panose="02020603050405020304" pitchFamily="18" charset="0"/>
                <a:cs typeface="Times New Roman" panose="02020603050405020304" pitchFamily="18" charset="0"/>
              </a:rPr>
              <a:t>：</a:t>
            </a:r>
            <a:r>
              <a:rPr lang="zh-CN" altLang="en-US" sz="1600" dirty="0">
                <a:solidFill>
                  <a:srgbClr val="FF0000"/>
                </a:solidFill>
                <a:latin typeface="Times New Roman" panose="02020603050405020304" pitchFamily="18" charset="0"/>
                <a:cs typeface="Times New Roman" panose="02020603050405020304" pitchFamily="18" charset="0"/>
              </a:rPr>
              <a:t>首先要有两个向量</a:t>
            </a:r>
            <a:r>
              <a:rPr lang="zh-CN" altLang="en-US" sz="1600" dirty="0">
                <a:latin typeface="Times New Roman" panose="02020603050405020304" pitchFamily="18" charset="0"/>
                <a:cs typeface="Times New Roman" panose="02020603050405020304" pitchFamily="18" charset="0"/>
              </a:rPr>
              <a:t>，然后计算它们的夹角余弦值来评估他们的相似度。</a:t>
            </a:r>
            <a:endParaRPr lang="zh-CN" altLang="en-US" sz="1600" dirty="0">
              <a:latin typeface="Times New Roman" panose="02020603050405020304" pitchFamily="18" charset="0"/>
              <a:cs typeface="Times New Roman" panose="02020603050405020304" pitchFamily="18" charset="0"/>
            </a:endParaRPr>
          </a:p>
          <a:p>
            <a:pPr algn="just">
              <a:lnSpc>
                <a:spcPct val="150000"/>
              </a:lnSpc>
            </a:pPr>
            <a:r>
              <a:rPr lang="zh-CN" altLang="en-US" sz="1600" dirty="0">
                <a:latin typeface="Times New Roman" panose="02020603050405020304" pitchFamily="18" charset="0"/>
                <a:cs typeface="Times New Roman" panose="02020603050405020304" pitchFamily="18" charset="0"/>
              </a:rPr>
              <a:t>在基于用户的协同过滤算法中，我们要利用用户历史交互行为来度量用户之间的兴趣相似度，所以在计算相似度之前</a:t>
            </a:r>
            <a:r>
              <a:rPr lang="zh-CN" altLang="en-US" sz="1600" dirty="0">
                <a:solidFill>
                  <a:srgbClr val="FF0000"/>
                </a:solidFill>
                <a:latin typeface="Times New Roman" panose="02020603050405020304" pitchFamily="18" charset="0"/>
                <a:cs typeface="Times New Roman" panose="02020603050405020304" pitchFamily="18" charset="0"/>
              </a:rPr>
              <a:t>需要获得对应两个用户的行为向量</a:t>
            </a:r>
            <a:r>
              <a:rPr lang="zh-CN" altLang="en-US" sz="1600" dirty="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a:p>
            <a:pPr>
              <a:lnSpc>
                <a:spcPct val="150000"/>
              </a:lnSpc>
            </a:pPr>
            <a:r>
              <a:rPr lang="zh-CN" altLang="en-US" sz="1600" dirty="0">
                <a:solidFill>
                  <a:srgbClr val="0000FF"/>
                </a:solidFill>
                <a:latin typeface="Times New Roman" panose="02020603050405020304" pitchFamily="18" charset="0"/>
                <a:cs typeface="Times New Roman" panose="02020603050405020304" pitchFamily="18" charset="0"/>
              </a:rPr>
              <a:t>从</a:t>
            </a:r>
            <a:r>
              <a:rPr lang="en-US" altLang="zh-CN" sz="1600" dirty="0">
                <a:solidFill>
                  <a:srgbClr val="0000FF"/>
                </a:solidFill>
                <a:latin typeface="Times New Roman" panose="02020603050405020304" pitchFamily="18" charset="0"/>
                <a:cs typeface="Times New Roman" panose="02020603050405020304" pitchFamily="18" charset="0"/>
              </a:rPr>
              <a:t>“</a:t>
            </a:r>
            <a:r>
              <a:rPr lang="zh-CN" altLang="en-US" sz="1600" dirty="0">
                <a:solidFill>
                  <a:srgbClr val="0000FF"/>
                </a:solidFill>
                <a:latin typeface="Times New Roman" panose="02020603050405020304" pitchFamily="18" charset="0"/>
                <a:cs typeface="Times New Roman" panose="02020603050405020304" pitchFamily="18" charset="0"/>
              </a:rPr>
              <a:t>用户</a:t>
            </a:r>
            <a:r>
              <a:rPr lang="en-US" altLang="zh-CN" sz="1600" dirty="0">
                <a:solidFill>
                  <a:srgbClr val="0000FF"/>
                </a:solidFill>
                <a:latin typeface="Times New Roman" panose="02020603050405020304" pitchFamily="18" charset="0"/>
                <a:cs typeface="Times New Roman" panose="02020603050405020304" pitchFamily="18" charset="0"/>
              </a:rPr>
              <a:t>-</a:t>
            </a:r>
            <a:r>
              <a:rPr lang="zh-CN" altLang="en-US" sz="1600" dirty="0">
                <a:solidFill>
                  <a:srgbClr val="0000FF"/>
                </a:solidFill>
                <a:latin typeface="Times New Roman" panose="02020603050405020304" pitchFamily="18" charset="0"/>
                <a:cs typeface="Times New Roman" panose="02020603050405020304" pitchFamily="18" charset="0"/>
              </a:rPr>
              <a:t>物品评分矩阵</a:t>
            </a:r>
            <a:r>
              <a:rPr lang="en-US" altLang="zh-CN" sz="1600" dirty="0">
                <a:solidFill>
                  <a:srgbClr val="0000FF"/>
                </a:solidFill>
                <a:latin typeface="Times New Roman" panose="02020603050405020304" pitchFamily="18" charset="0"/>
                <a:cs typeface="Times New Roman" panose="02020603050405020304" pitchFamily="18" charset="0"/>
              </a:rPr>
              <a:t>”</a:t>
            </a:r>
            <a:r>
              <a:rPr lang="zh-CN" altLang="en-US" sz="1600" dirty="0">
                <a:solidFill>
                  <a:srgbClr val="0000FF"/>
                </a:solidFill>
                <a:latin typeface="Times New Roman" panose="02020603050405020304" pitchFamily="18" charset="0"/>
                <a:cs typeface="Times New Roman" panose="02020603050405020304" pitchFamily="18" charset="0"/>
              </a:rPr>
              <a:t>得到用户向量</a:t>
            </a:r>
            <a:r>
              <a:rPr lang="zh-CN" altLang="en-US" sz="1600" dirty="0">
                <a:latin typeface="Times New Roman" panose="02020603050405020304" pitchFamily="18" charset="0"/>
                <a:cs typeface="Times New Roman" panose="02020603050405020304" pitchFamily="18" charset="0"/>
              </a:rPr>
              <a:t>：</a:t>
            </a:r>
            <a:r>
              <a:rPr lang="zh-CN" altLang="en-US" sz="1600">
                <a:latin typeface="Times New Roman" panose="02020603050405020304" pitchFamily="18" charset="0"/>
                <a:cs typeface="Times New Roman" panose="02020603050405020304" pitchFamily="18" charset="0"/>
                <a:sym typeface="+mn-ea"/>
              </a:rPr>
              <a:t>我们可以</a:t>
            </a:r>
            <a:r>
              <a:rPr lang="zh-CN" altLang="en-US" sz="1600">
                <a:solidFill>
                  <a:srgbClr val="0000FF"/>
                </a:solidFill>
                <a:latin typeface="Times New Roman" panose="02020603050405020304" pitchFamily="18" charset="0"/>
                <a:cs typeface="Times New Roman" panose="02020603050405020304" pitchFamily="18" charset="0"/>
                <a:sym typeface="+mn-ea"/>
              </a:rPr>
              <a:t>用矩阵的一行来表示一个用户的历史行为向量</a:t>
            </a:r>
            <a:r>
              <a:rPr lang="zh-CN" altLang="en-US" sz="1600">
                <a:latin typeface="Times New Roman" panose="02020603050405020304" pitchFamily="18" charset="0"/>
                <a:cs typeface="Times New Roman" panose="02020603050405020304" pitchFamily="18" charset="0"/>
                <a:sym typeface="+mn-ea"/>
              </a:rPr>
              <a:t>，比如下图中用户</a:t>
            </a:r>
            <a:r>
              <a:rPr lang="en-US" altLang="zh-CN" sz="1600">
                <a:latin typeface="Times New Roman" panose="02020603050405020304" pitchFamily="18" charset="0"/>
                <a:cs typeface="Times New Roman" panose="02020603050405020304" pitchFamily="18" charset="0"/>
                <a:sym typeface="+mn-ea"/>
              </a:rPr>
              <a:t>A</a:t>
            </a:r>
            <a:r>
              <a:rPr lang="zh-CN" altLang="en-US" sz="1600">
                <a:latin typeface="Times New Roman" panose="02020603050405020304" pitchFamily="18" charset="0"/>
                <a:cs typeface="Times New Roman" panose="02020603050405020304" pitchFamily="18" charset="0"/>
                <a:sym typeface="+mn-ea"/>
              </a:rPr>
              <a:t>可以用向量</a:t>
            </a:r>
            <a:r>
              <a:rPr lang="en-US" altLang="zh-CN" sz="1600">
                <a:latin typeface="Times New Roman" panose="02020603050405020304" pitchFamily="18" charset="0"/>
                <a:cs typeface="Times New Roman" panose="02020603050405020304" pitchFamily="18" charset="0"/>
                <a:sym typeface="+mn-ea"/>
              </a:rPr>
              <a:t>{5</a:t>
            </a:r>
            <a:r>
              <a:rPr lang="zh-CN" altLang="en-US" sz="1600">
                <a:latin typeface="Times New Roman" panose="02020603050405020304" pitchFamily="18" charset="0"/>
                <a:cs typeface="Times New Roman" panose="02020603050405020304" pitchFamily="18" charset="0"/>
                <a:sym typeface="+mn-ea"/>
              </a:rPr>
              <a:t>，</a:t>
            </a:r>
            <a:r>
              <a:rPr lang="en-US" altLang="zh-CN" sz="1600">
                <a:latin typeface="Times New Roman" panose="02020603050405020304" pitchFamily="18" charset="0"/>
                <a:cs typeface="Times New Roman" panose="02020603050405020304" pitchFamily="18" charset="0"/>
                <a:sym typeface="+mn-ea"/>
              </a:rPr>
              <a:t>3</a:t>
            </a:r>
            <a:r>
              <a:rPr lang="zh-CN" altLang="en-US" sz="1600">
                <a:latin typeface="Times New Roman" panose="02020603050405020304" pitchFamily="18" charset="0"/>
                <a:cs typeface="Times New Roman" panose="02020603050405020304" pitchFamily="18" charset="0"/>
                <a:sym typeface="+mn-ea"/>
              </a:rPr>
              <a:t>，</a:t>
            </a:r>
            <a:r>
              <a:rPr lang="en-US" altLang="zh-CN" sz="1600">
                <a:latin typeface="Times New Roman" panose="02020603050405020304" pitchFamily="18" charset="0"/>
                <a:cs typeface="Times New Roman" panose="02020603050405020304" pitchFamily="18" charset="0"/>
                <a:sym typeface="+mn-ea"/>
              </a:rPr>
              <a:t>1</a:t>
            </a:r>
            <a:r>
              <a:rPr lang="zh-CN" altLang="en-US" sz="1600">
                <a:latin typeface="Times New Roman" panose="02020603050405020304" pitchFamily="18" charset="0"/>
                <a:cs typeface="Times New Roman" panose="02020603050405020304" pitchFamily="18" charset="0"/>
                <a:sym typeface="+mn-ea"/>
              </a:rPr>
              <a:t>，</a:t>
            </a:r>
            <a:r>
              <a:rPr lang="en-US" altLang="zh-CN" sz="1600">
                <a:latin typeface="Times New Roman" panose="02020603050405020304" pitchFamily="18" charset="0"/>
                <a:cs typeface="Times New Roman" panose="02020603050405020304" pitchFamily="18" charset="0"/>
                <a:sym typeface="+mn-ea"/>
              </a:rPr>
              <a:t>0</a:t>
            </a:r>
            <a:r>
              <a:rPr lang="zh-CN" altLang="en-US" sz="1600">
                <a:latin typeface="Times New Roman" panose="02020603050405020304" pitchFamily="18" charset="0"/>
                <a:cs typeface="Times New Roman" panose="02020603050405020304" pitchFamily="18" charset="0"/>
                <a:sym typeface="+mn-ea"/>
              </a:rPr>
              <a:t>，</a:t>
            </a:r>
            <a:r>
              <a:rPr lang="en-US" altLang="zh-CN" sz="1600">
                <a:latin typeface="Times New Roman" panose="02020603050405020304" pitchFamily="18" charset="0"/>
                <a:cs typeface="Times New Roman" panose="02020603050405020304" pitchFamily="18" charset="0"/>
                <a:sym typeface="+mn-ea"/>
              </a:rPr>
              <a:t>3}</a:t>
            </a:r>
            <a:r>
              <a:rPr lang="zh-CN" altLang="en-US" sz="1600">
                <a:latin typeface="Times New Roman" panose="02020603050405020304" pitchFamily="18" charset="0"/>
                <a:cs typeface="Times New Roman" panose="02020603050405020304" pitchFamily="18" charset="0"/>
                <a:sym typeface="+mn-ea"/>
              </a:rPr>
              <a:t>表示，用户</a:t>
            </a:r>
            <a:r>
              <a:rPr lang="en-US" altLang="zh-CN" sz="1600">
                <a:latin typeface="Times New Roman" panose="02020603050405020304" pitchFamily="18" charset="0"/>
                <a:cs typeface="Times New Roman" panose="02020603050405020304" pitchFamily="18" charset="0"/>
                <a:sym typeface="+mn-ea"/>
              </a:rPr>
              <a:t>B</a:t>
            </a:r>
            <a:r>
              <a:rPr lang="zh-CN" altLang="en-US" sz="1600">
                <a:latin typeface="Times New Roman" panose="02020603050405020304" pitchFamily="18" charset="0"/>
                <a:cs typeface="Times New Roman" panose="02020603050405020304" pitchFamily="18" charset="0"/>
                <a:sym typeface="+mn-ea"/>
              </a:rPr>
              <a:t>用</a:t>
            </a:r>
            <a:r>
              <a:rPr lang="en-US" altLang="zh-CN" sz="1600">
                <a:latin typeface="Times New Roman" panose="02020603050405020304" pitchFamily="18" charset="0"/>
                <a:cs typeface="Times New Roman" panose="02020603050405020304" pitchFamily="18" charset="0"/>
                <a:sym typeface="+mn-ea"/>
              </a:rPr>
              <a:t>{0</a:t>
            </a:r>
            <a:r>
              <a:rPr lang="zh-CN" altLang="en-US" sz="1600">
                <a:latin typeface="Times New Roman" panose="02020603050405020304" pitchFamily="18" charset="0"/>
                <a:cs typeface="Times New Roman" panose="02020603050405020304" pitchFamily="18" charset="0"/>
                <a:sym typeface="+mn-ea"/>
              </a:rPr>
              <a:t>，</a:t>
            </a:r>
            <a:r>
              <a:rPr lang="en-US" altLang="zh-CN" sz="1600">
                <a:latin typeface="Times New Roman" panose="02020603050405020304" pitchFamily="18" charset="0"/>
                <a:cs typeface="Times New Roman" panose="02020603050405020304" pitchFamily="18" charset="0"/>
                <a:sym typeface="+mn-ea"/>
              </a:rPr>
              <a:t>2</a:t>
            </a:r>
            <a:r>
              <a:rPr lang="zh-CN" altLang="en-US" sz="1600">
                <a:latin typeface="Times New Roman" panose="02020603050405020304" pitchFamily="18" charset="0"/>
                <a:cs typeface="Times New Roman" panose="02020603050405020304" pitchFamily="18" charset="0"/>
                <a:sym typeface="+mn-ea"/>
              </a:rPr>
              <a:t>，</a:t>
            </a:r>
            <a:r>
              <a:rPr lang="en-US" altLang="zh-CN" sz="1600">
                <a:latin typeface="Times New Roman" panose="02020603050405020304" pitchFamily="18" charset="0"/>
                <a:cs typeface="Times New Roman" panose="02020603050405020304" pitchFamily="18" charset="0"/>
                <a:sym typeface="+mn-ea"/>
              </a:rPr>
              <a:t>0</a:t>
            </a:r>
            <a:r>
              <a:rPr lang="zh-CN" altLang="en-US" sz="1600">
                <a:latin typeface="Times New Roman" panose="02020603050405020304" pitchFamily="18" charset="0"/>
                <a:cs typeface="Times New Roman" panose="02020603050405020304" pitchFamily="18" charset="0"/>
                <a:sym typeface="+mn-ea"/>
              </a:rPr>
              <a:t>，</a:t>
            </a:r>
            <a:r>
              <a:rPr lang="en-US" altLang="zh-CN" sz="1600">
                <a:latin typeface="Times New Roman" panose="02020603050405020304" pitchFamily="18" charset="0"/>
                <a:cs typeface="Times New Roman" panose="02020603050405020304" pitchFamily="18" charset="0"/>
                <a:sym typeface="+mn-ea"/>
              </a:rPr>
              <a:t>4</a:t>
            </a:r>
            <a:r>
              <a:rPr lang="zh-CN" altLang="en-US" sz="1600">
                <a:latin typeface="Times New Roman" panose="02020603050405020304" pitchFamily="18" charset="0"/>
                <a:cs typeface="Times New Roman" panose="02020603050405020304" pitchFamily="18" charset="0"/>
                <a:sym typeface="+mn-ea"/>
              </a:rPr>
              <a:t>，</a:t>
            </a:r>
            <a:r>
              <a:rPr lang="en-US" altLang="zh-CN" sz="1600">
                <a:latin typeface="Times New Roman" panose="02020603050405020304" pitchFamily="18" charset="0"/>
                <a:cs typeface="Times New Roman" panose="02020603050405020304" pitchFamily="18" charset="0"/>
                <a:sym typeface="+mn-ea"/>
              </a:rPr>
              <a:t>0}</a:t>
            </a:r>
            <a:r>
              <a:rPr lang="zh-CN" altLang="en-US" sz="1600">
                <a:latin typeface="Times New Roman" panose="02020603050405020304" pitchFamily="18" charset="0"/>
                <a:cs typeface="Times New Roman" panose="02020603050405020304" pitchFamily="18" charset="0"/>
                <a:sym typeface="+mn-ea"/>
              </a:rPr>
              <a:t>表示。这里蕴含了一个假设，用户未给出的评分值，我们认为是负反馈，以</a:t>
            </a:r>
            <a:r>
              <a:rPr lang="en-US" altLang="zh-CN" sz="1600">
                <a:latin typeface="Times New Roman" panose="02020603050405020304" pitchFamily="18" charset="0"/>
                <a:cs typeface="Times New Roman" panose="02020603050405020304" pitchFamily="18" charset="0"/>
                <a:sym typeface="+mn-ea"/>
              </a:rPr>
              <a:t>0</a:t>
            </a:r>
            <a:r>
              <a:rPr lang="zh-CN" altLang="en-US" sz="1600">
                <a:latin typeface="Times New Roman" panose="02020603050405020304" pitchFamily="18" charset="0"/>
                <a:cs typeface="Times New Roman" panose="02020603050405020304" pitchFamily="18" charset="0"/>
                <a:sym typeface="+mn-ea"/>
              </a:rPr>
              <a:t>来代替。</a:t>
            </a:r>
            <a:endParaRPr lang="en-US" altLang="zh-CN" sz="1600" dirty="0" smtClean="0">
              <a:latin typeface="Times New Roman" panose="02020603050405020304" pitchFamily="18" charset="0"/>
              <a:cs typeface="Times New Roman" panose="02020603050405020304" pitchFamily="18" charset="0"/>
            </a:endParaRPr>
          </a:p>
          <a:p>
            <a:pPr>
              <a:lnSpc>
                <a:spcPct val="150000"/>
              </a:lnSpc>
            </a:pPr>
            <a:r>
              <a:rPr lang="zh-CN" altLang="en-US" sz="1600">
                <a:latin typeface="Times New Roman" panose="02020603050405020304" pitchFamily="18" charset="0"/>
                <a:cs typeface="Times New Roman" panose="02020603050405020304" pitchFamily="18" charset="0"/>
                <a:sym typeface="+mn-ea"/>
              </a:rPr>
              <a:t>获得用户之间的向量，就可以利用向量夹角的</a:t>
            </a:r>
            <a:r>
              <a:rPr lang="zh-CN" altLang="en-US" sz="1600">
                <a:solidFill>
                  <a:srgbClr val="0000FF"/>
                </a:solidFill>
                <a:latin typeface="Times New Roman" panose="02020603050405020304" pitchFamily="18" charset="0"/>
                <a:cs typeface="Times New Roman" panose="02020603050405020304" pitchFamily="18" charset="0"/>
                <a:sym typeface="+mn-ea"/>
              </a:rPr>
              <a:t>余弦公式</a:t>
            </a:r>
            <a:r>
              <a:rPr lang="zh-CN" altLang="en-US" sz="1600">
                <a:latin typeface="Times New Roman" panose="02020603050405020304" pitchFamily="18" charset="0"/>
                <a:cs typeface="Times New Roman" panose="02020603050405020304" pitchFamily="18" charset="0"/>
                <a:sym typeface="+mn-ea"/>
              </a:rPr>
              <a:t>进行计算：</a:t>
            </a:r>
            <a:endParaRPr lang="zh-CN" altLang="en-US" sz="1800" dirty="0">
              <a:latin typeface="Times New Roman" panose="02020603050405020304" pitchFamily="18" charset="0"/>
              <a:cs typeface="Times New Roman" panose="02020603050405020304" pitchFamily="18" charset="0"/>
            </a:endParaRPr>
          </a:p>
          <a:p>
            <a:pPr algn="just">
              <a:lnSpc>
                <a:spcPct val="150000"/>
              </a:lnSpc>
            </a:pPr>
            <a:endParaRPr lang="zh-CN" altLang="en-US" sz="1800" dirty="0">
              <a:latin typeface="Times New Roman" panose="02020603050405020304" pitchFamily="18" charset="0"/>
              <a:cs typeface="Times New Roman" panose="02020603050405020304" pitchFamily="18" charset="0"/>
            </a:endParaRPr>
          </a:p>
          <a:p>
            <a:pPr algn="just">
              <a:lnSpc>
                <a:spcPct val="200000"/>
              </a:lnSpc>
            </a:pPr>
            <a:endParaRPr lang="zh-CN" altLang="en-US" sz="18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graphicFrame>
        <p:nvGraphicFramePr>
          <p:cNvPr id="5" name="表格 4"/>
          <p:cNvGraphicFramePr>
            <a:graphicFrameLocks noGrp="1"/>
          </p:cNvGraphicFramePr>
          <p:nvPr>
            <p:custDataLst>
              <p:tags r:id="rId1"/>
            </p:custDataLst>
          </p:nvPr>
        </p:nvGraphicFramePr>
        <p:xfrm>
          <a:off x="6406515" y="4067175"/>
          <a:ext cx="5433695" cy="2743200"/>
        </p:xfrm>
        <a:graphic>
          <a:graphicData uri="http://schemas.openxmlformats.org/drawingml/2006/table">
            <a:tbl>
              <a:tblPr firstRow="1" bandRow="1"/>
              <a:tblGrid>
                <a:gridCol w="1248410"/>
                <a:gridCol w="737870"/>
                <a:gridCol w="600075"/>
                <a:gridCol w="718820"/>
                <a:gridCol w="704850"/>
                <a:gridCol w="711835"/>
                <a:gridCol w="711835"/>
              </a:tblGrid>
              <a:tr h="640080">
                <a:tc>
                  <a:txBody>
                    <a:bodyPr/>
                    <a:p>
                      <a:pPr algn="ctr"/>
                      <a:r>
                        <a:rPr lang="en-US" altLang="zh-CN" sz="1800" dirty="0"/>
                        <a:t>user\item</a:t>
                      </a:r>
                      <a:endParaRPr lang="zh-CN" altLang="en-US" sz="1800" b="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2C1DB"/>
                    </a:solidFill>
                  </a:tcPr>
                </a:tc>
                <a:tc>
                  <a:txBody>
                    <a:bodyPr/>
                    <a:p>
                      <a:pPr algn="ctr"/>
                      <a:r>
                        <a:rPr lang="en-US" altLang="zh-CN" sz="1800" dirty="0">
                          <a:latin typeface="Calibri" panose="020F0502020204030204"/>
                          <a:cs typeface="Arial Unicode MS" panose="020B0604020202020204" charset="-122"/>
                        </a:rPr>
                        <a:t>a</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2C1DB"/>
                    </a:solidFill>
                  </a:tcPr>
                </a:tc>
                <a:tc>
                  <a:txBody>
                    <a:bodyPr/>
                    <a:p>
                      <a:pPr algn="ctr"/>
                      <a:r>
                        <a:rPr lang="en-US" altLang="zh-CN" sz="1800" dirty="0">
                          <a:latin typeface="Calibri" panose="020F0502020204030204"/>
                          <a:cs typeface="Arial Unicode MS" panose="020B0604020202020204" charset="-122"/>
                        </a:rPr>
                        <a:t>b</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2C1DB"/>
                    </a:solidFill>
                  </a:tcPr>
                </a:tc>
                <a:tc>
                  <a:txBody>
                    <a:bodyPr/>
                    <a:p>
                      <a:pPr algn="ctr"/>
                      <a:r>
                        <a:rPr lang="en-US" altLang="zh-CN" sz="1800" dirty="0">
                          <a:latin typeface="Calibri" panose="020F0502020204030204"/>
                          <a:cs typeface="Arial Unicode MS" panose="020B0604020202020204" charset="-122"/>
                        </a:rPr>
                        <a:t>c</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2C1DB"/>
                    </a:solidFill>
                  </a:tcPr>
                </a:tc>
                <a:tc>
                  <a:txBody>
                    <a:bodyPr/>
                    <a:p>
                      <a:pPr algn="ctr"/>
                      <a:r>
                        <a:rPr lang="en-US" altLang="zh-CN" sz="1800" dirty="0">
                          <a:latin typeface="黑体" panose="02010609060101010101" pitchFamily="49" charset="-122"/>
                          <a:cs typeface="黑体" panose="02010609060101010101" pitchFamily="49" charset="-122"/>
                        </a:rPr>
                        <a:t>d</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2C1DB"/>
                    </a:solidFill>
                  </a:tcPr>
                </a:tc>
                <a:tc>
                  <a:txBody>
                    <a:bodyPr/>
                    <a:p>
                      <a:pPr algn="ctr"/>
                      <a:r>
                        <a:rPr lang="en-US" altLang="zh-CN" sz="1800" dirty="0">
                          <a:latin typeface="黑体" panose="02010609060101010101" pitchFamily="49" charset="-122"/>
                          <a:cs typeface="黑体" panose="02010609060101010101" pitchFamily="49" charset="-122"/>
                        </a:rPr>
                        <a:t>e</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2C1DB"/>
                    </a:solidFill>
                  </a:tcPr>
                </a:tc>
                <a:tc>
                  <a:txBody>
                    <a:bodyPr/>
                    <a:p>
                      <a:pPr algn="ctr"/>
                      <a:r>
                        <a:rPr lang="en-US" altLang="zh-CN" sz="1800" dirty="0"/>
                        <a:t>……</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2C1DB"/>
                    </a:solidFill>
                  </a:tcPr>
                </a:tc>
              </a:tr>
              <a:tr h="365760">
                <a:tc>
                  <a:txBody>
                    <a:bodyPr/>
                    <a:p>
                      <a:pPr algn="ctr"/>
                      <a:r>
                        <a:rPr lang="en-US" altLang="zh-CN" sz="1800" dirty="0">
                          <a:latin typeface="Calibri" panose="020F0502020204030204"/>
                          <a:cs typeface="Arial Unicode MS" panose="020B0604020202020204" charset="-122"/>
                        </a:rPr>
                        <a:t>A</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c>
                  <a:txBody>
                    <a:bodyPr/>
                    <a:p>
                      <a:pPr algn="ctr"/>
                      <a:r>
                        <a:rPr lang="en-US" altLang="zh-CN" sz="1800" dirty="0"/>
                        <a:t>5</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c>
                  <a:txBody>
                    <a:bodyPr/>
                    <a:p>
                      <a:pPr algn="ctr"/>
                      <a:r>
                        <a:rPr lang="en-US" altLang="zh-CN" sz="1800" dirty="0"/>
                        <a:t>3</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c>
                  <a:txBody>
                    <a:bodyPr/>
                    <a:p>
                      <a:pPr algn="ctr"/>
                      <a:r>
                        <a:rPr lang="en-US" altLang="zh-CN" sz="1800" dirty="0"/>
                        <a:t>1</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c>
                  <a:txBody>
                    <a:bodyPr/>
                    <a:p>
                      <a:pPr algn="ct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c>
                  <a:txBody>
                    <a:bodyPr/>
                    <a:p>
                      <a:pPr algn="ctr"/>
                      <a:r>
                        <a:rPr lang="en-US" altLang="zh-CN" sz="1800" dirty="0"/>
                        <a:t>3</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r>
              <a:tr h="365760">
                <a:tc>
                  <a:txBody>
                    <a:bodyPr/>
                    <a:p>
                      <a:pPr algn="ctr"/>
                      <a:r>
                        <a:rPr lang="en-US" altLang="zh-CN" sz="1800" dirty="0">
                          <a:latin typeface="Calibri" panose="020F0502020204030204"/>
                          <a:cs typeface="Arial Unicode MS" panose="020B0604020202020204" charset="-122"/>
                        </a:rPr>
                        <a:t>B</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p>
                      <a:pPr algn="ct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p>
                      <a:pPr algn="ctr"/>
                      <a:r>
                        <a:rPr lang="en-US" altLang="zh-CN" sz="1800" dirty="0"/>
                        <a:t>2</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p>
                      <a:pPr algn="ct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p>
                      <a:pPr algn="ctr"/>
                      <a:r>
                        <a:rPr lang="en-US" altLang="zh-CN" sz="1800" dirty="0"/>
                        <a:t>4</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p>
                      <a:pPr algn="ct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r>
              <a:tr h="365760">
                <a:tc>
                  <a:txBody>
                    <a:bodyPr/>
                    <a:p>
                      <a:pPr algn="ctr"/>
                      <a:r>
                        <a:rPr lang="en-US" altLang="zh-CN" sz="1800" dirty="0">
                          <a:latin typeface="Calibri" panose="020F0502020204030204"/>
                          <a:cs typeface="Arial Unicode MS" panose="020B0604020202020204" charset="-122"/>
                        </a:rPr>
                        <a:t>C</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c>
                  <a:txBody>
                    <a:bodyPr/>
                    <a:p>
                      <a:pPr algn="ctr"/>
                      <a:r>
                        <a:rPr lang="en-US" altLang="zh-CN" sz="1800" dirty="0"/>
                        <a:t>2</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c>
                  <a:txBody>
                    <a:bodyPr/>
                    <a:p>
                      <a:pPr algn="ct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c>
                  <a:txBody>
                    <a:bodyPr/>
                    <a:p>
                      <a:pPr algn="ctr"/>
                      <a:r>
                        <a:rPr lang="en-US" altLang="zh-CN" sz="1800" dirty="0"/>
                        <a:t>3</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c>
                  <a:txBody>
                    <a:bodyPr/>
                    <a:p>
                      <a:pPr algn="ctr"/>
                      <a:r>
                        <a:rPr lang="en-US" altLang="zh-CN" sz="1800" dirty="0"/>
                        <a:t>4</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c>
                  <a:txBody>
                    <a:bodyPr/>
                    <a:p>
                      <a:pPr algn="ctr"/>
                      <a:r>
                        <a:rPr lang="en-US" altLang="zh-CN" sz="1800" dirty="0"/>
                        <a:t>2</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r>
              <a:tr h="365760">
                <a:tc>
                  <a:txBody>
                    <a:bodyPr/>
                    <a:p>
                      <a:pPr algn="ctr"/>
                      <a:r>
                        <a:rPr lang="en-US" altLang="zh-CN" sz="1800" dirty="0">
                          <a:latin typeface="Calibri" panose="020F0502020204030204"/>
                          <a:cs typeface="Arial Unicode MS" panose="020B0604020202020204" charset="-122"/>
                        </a:rPr>
                        <a:t>D</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p>
                      <a:pPr algn="ct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p>
                      <a:pPr algn="ctr"/>
                      <a:r>
                        <a:rPr lang="en-US" altLang="zh-CN" sz="1800" dirty="0"/>
                        <a:t>4</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p>
                      <a:pPr algn="ct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p>
                      <a:pPr algn="ct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p>
                      <a:pPr algn="ctr"/>
                      <a:r>
                        <a:rPr lang="en-US" altLang="zh-CN" sz="1800" dirty="0"/>
                        <a:t>5</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r>
              <a:tr h="365760">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B2C1DB">
                        <a:tint val="20000"/>
                      </a:srgbClr>
                    </a:solidFill>
                  </a:tcPr>
                </a:tc>
              </a:tr>
            </a:tbl>
          </a:graphicData>
        </a:graphic>
      </p:graphicFrame>
      <p:sp>
        <p:nvSpPr>
          <p:cNvPr id="6" name="矩形 5"/>
          <p:cNvSpPr/>
          <p:nvPr/>
        </p:nvSpPr>
        <p:spPr>
          <a:xfrm>
            <a:off x="6332855" y="4472305"/>
            <a:ext cx="5608955" cy="6769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n-ea"/>
            </a:endParaRPr>
          </a:p>
        </p:txBody>
      </p:sp>
      <p:pic>
        <p:nvPicPr>
          <p:cNvPr id="7" name="图片 6"/>
          <p:cNvPicPr>
            <a:picLocks noChangeAspect="1"/>
          </p:cNvPicPr>
          <p:nvPr/>
        </p:nvPicPr>
        <p:blipFill>
          <a:blip r:embed="rId2"/>
          <a:stretch>
            <a:fillRect/>
          </a:stretch>
        </p:blipFill>
        <p:spPr>
          <a:xfrm>
            <a:off x="802265" y="4316886"/>
            <a:ext cx="5103863" cy="915877"/>
          </a:xfrm>
          <a:prstGeom prst="rect">
            <a:avLst/>
          </a:prstGeom>
        </p:spPr>
      </p:pic>
      <p:pic>
        <p:nvPicPr>
          <p:cNvPr id="10" name="图片 9"/>
          <p:cNvPicPr>
            <a:picLocks noChangeAspect="1"/>
          </p:cNvPicPr>
          <p:nvPr/>
        </p:nvPicPr>
        <p:blipFill>
          <a:blip r:embed="rId3"/>
          <a:stretch>
            <a:fillRect/>
          </a:stretch>
        </p:blipFill>
        <p:spPr>
          <a:xfrm>
            <a:off x="1481794" y="5293196"/>
            <a:ext cx="3161221" cy="665127"/>
          </a:xfrm>
          <a:prstGeom prst="rect">
            <a:avLst/>
          </a:prstGeom>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3.4.3</a:t>
            </a:r>
            <a:r>
              <a:rPr kumimoji="1" lang="zh-CN" altLang="en-US" b="0" dirty="0">
                <a:sym typeface="+mn-ea"/>
              </a:rPr>
              <a:t>、余弦的相似度计算</a:t>
            </a:r>
            <a:endParaRPr kumimoji="1" lang="zh-CN" altLang="en-US" b="0" dirty="0">
              <a:sym typeface="+mn-ea"/>
            </a:endParaRPr>
          </a:p>
        </p:txBody>
      </p:sp>
      <p:sp>
        <p:nvSpPr>
          <p:cNvPr id="3" name="文本占位符 2"/>
          <p:cNvSpPr>
            <a:spLocks noGrp="1"/>
          </p:cNvSpPr>
          <p:nvPr>
            <p:ph type="body" idx="1"/>
          </p:nvPr>
        </p:nvSpPr>
        <p:spPr>
          <a:xfrm>
            <a:off x="962660" y="1155065"/>
            <a:ext cx="10306685" cy="5309870"/>
          </a:xfrm>
        </p:spPr>
        <p:txBody>
          <a:bodyPr>
            <a:normAutofit/>
          </a:bodyPr>
          <a:lstStyle/>
          <a:p>
            <a:pPr>
              <a:lnSpc>
                <a:spcPct val="150000"/>
              </a:lnSpc>
            </a:pPr>
            <a:r>
              <a:rPr lang="zh-CN" altLang="en-US" dirty="0">
                <a:solidFill>
                  <a:srgbClr val="0000FF"/>
                </a:solidFill>
              </a:rPr>
              <a:t>隐式反馈的相似度：</a:t>
            </a:r>
            <a:r>
              <a:rPr lang="zh-CN" altLang="en-US" dirty="0"/>
              <a:t>前面给出了针对显性反馈数据的相似度计算</a:t>
            </a:r>
            <a:r>
              <a:rPr lang="zh-CN" altLang="en-US" dirty="0">
                <a:solidFill>
                  <a:srgbClr val="0000FF"/>
                </a:solidFill>
              </a:rPr>
              <a:t>，对于隐性反馈数据</a:t>
            </a:r>
            <a:r>
              <a:rPr lang="zh-CN" altLang="en-US" dirty="0"/>
              <a:t>，我们通常使用两级制的量化形式，将明确给出的反馈表示为</a:t>
            </a:r>
            <a:r>
              <a:rPr lang="en-US" altLang="zh-CN" dirty="0"/>
              <a:t>1</a:t>
            </a:r>
            <a:r>
              <a:rPr lang="zh-CN" altLang="en-US" dirty="0"/>
              <a:t>，没有明确给出的反馈表示为</a:t>
            </a:r>
            <a:r>
              <a:rPr lang="en-US" altLang="zh-CN" dirty="0"/>
              <a:t>0</a:t>
            </a:r>
            <a:r>
              <a:rPr lang="zh-CN" altLang="en-US" dirty="0"/>
              <a:t>，同样根据向量的余弦公式来计算。</a:t>
            </a: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graphicFrame>
        <p:nvGraphicFramePr>
          <p:cNvPr id="5" name="表格 4"/>
          <p:cNvGraphicFramePr>
            <a:graphicFrameLocks noGrp="1"/>
          </p:cNvGraphicFramePr>
          <p:nvPr/>
        </p:nvGraphicFramePr>
        <p:xfrm>
          <a:off x="6174651" y="3543725"/>
          <a:ext cx="5817324" cy="2225040"/>
        </p:xfrm>
        <a:graphic>
          <a:graphicData uri="http://schemas.openxmlformats.org/drawingml/2006/table">
            <a:tbl>
              <a:tblPr firstRow="1" bandRow="1"/>
              <a:tblGrid>
                <a:gridCol w="1245324"/>
                <a:gridCol w="762000"/>
                <a:gridCol w="762000"/>
                <a:gridCol w="769620"/>
                <a:gridCol w="754380"/>
                <a:gridCol w="762000"/>
                <a:gridCol w="762000"/>
              </a:tblGrid>
              <a:tr h="370840">
                <a:tc>
                  <a:txBody>
                    <a:bodyPr/>
                    <a:lstStyle>
                      <a:lvl1pPr marL="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t>user\item</a:t>
                      </a:r>
                      <a:endParaRPr lang="zh-CN" altLang="en-US" sz="1800" b="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2C1DB"/>
                    </a:solidFill>
                  </a:tcPr>
                </a:tc>
                <a:tc>
                  <a:txBody>
                    <a:bodyPr/>
                    <a:lstStyle>
                      <a:lvl1pPr marL="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Calibri" panose="020F0502020204030204"/>
                          <a:cs typeface="Arial Unicode MS" panose="020B0604020202020204" charset="-122"/>
                        </a:rPr>
                        <a:t>a</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2C1DB"/>
                    </a:solidFill>
                  </a:tcPr>
                </a:tc>
                <a:tc>
                  <a:txBody>
                    <a:bodyPr/>
                    <a:lstStyle>
                      <a:lvl1pPr marL="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Calibri" panose="020F0502020204030204"/>
                          <a:cs typeface="Arial Unicode MS" panose="020B0604020202020204" charset="-122"/>
                        </a:rPr>
                        <a:t>b</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2C1DB"/>
                    </a:solidFill>
                  </a:tcPr>
                </a:tc>
                <a:tc>
                  <a:txBody>
                    <a:bodyPr/>
                    <a:lstStyle>
                      <a:lvl1pPr marL="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Calibri" panose="020F0502020204030204"/>
                          <a:cs typeface="Arial Unicode MS" panose="020B0604020202020204" charset="-122"/>
                        </a:rPr>
                        <a:t>c</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2C1DB"/>
                    </a:solidFill>
                  </a:tcPr>
                </a:tc>
                <a:tc>
                  <a:txBody>
                    <a:bodyPr/>
                    <a:lstStyle>
                      <a:lvl1pPr marL="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黑体" panose="02010609060101010101" pitchFamily="49" charset="-122"/>
                          <a:cs typeface="黑体" panose="02010609060101010101" pitchFamily="49" charset="-122"/>
                        </a:rPr>
                        <a:t>d</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2C1DB"/>
                    </a:solidFill>
                  </a:tcPr>
                </a:tc>
                <a:tc>
                  <a:txBody>
                    <a:bodyPr/>
                    <a:lstStyle>
                      <a:lvl1pPr marL="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黑体" panose="02010609060101010101" pitchFamily="49" charset="-122"/>
                          <a:cs typeface="黑体" panose="02010609060101010101" pitchFamily="49" charset="-122"/>
                        </a:rPr>
                        <a:t>e</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2C1DB"/>
                    </a:solidFill>
                  </a:tcPr>
                </a:tc>
                <a:tc>
                  <a:txBody>
                    <a:bodyPr/>
                    <a:lstStyle>
                      <a:lvl1pPr marL="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b="1" kern="1200">
                          <a:solidFill>
                            <a:schemeClr val="lt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t>……</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2C1DB"/>
                    </a:solidFill>
                  </a:tcPr>
                </a:tc>
              </a:tr>
              <a:tr h="370840">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Calibri" panose="020F0502020204030204"/>
                          <a:cs typeface="Arial Unicode MS" panose="020B0604020202020204" charset="-122"/>
                        </a:rPr>
                        <a:t>A</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Calibri" panose="020F0502020204030204"/>
                          <a:cs typeface="Arial Unicode MS" panose="020B0604020202020204" charset="-122"/>
                        </a:rPr>
                        <a:t>1</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Calibri" panose="020F0502020204030204"/>
                          <a:cs typeface="Arial Unicode MS" panose="020B0604020202020204" charset="-122"/>
                        </a:rPr>
                        <a:t>1</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t>1</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黑体" panose="02010609060101010101" pitchFamily="49" charset="-122"/>
                          <a:cs typeface="黑体" panose="02010609060101010101" pitchFamily="49" charset="-122"/>
                        </a:rPr>
                        <a:t>0</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Calibri" panose="020F0502020204030204"/>
                          <a:cs typeface="Arial Unicode MS" panose="020B0604020202020204" charset="-122"/>
                        </a:rPr>
                        <a:t>1</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r>
              <a:tr h="370840">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Calibri" panose="020F0502020204030204"/>
                          <a:cs typeface="Arial Unicode MS" panose="020B0604020202020204" charset="-122"/>
                        </a:rPr>
                        <a:t>B</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黑体" panose="02010609060101010101" pitchFamily="49" charset="-122"/>
                          <a:cs typeface="黑体" panose="02010609060101010101" pitchFamily="49" charset="-122"/>
                        </a:rPr>
                        <a:t>0</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Calibri" panose="020F0502020204030204"/>
                          <a:cs typeface="Arial Unicode MS" panose="020B0604020202020204" charset="-122"/>
                        </a:rPr>
                        <a:t>1</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黑体" panose="02010609060101010101" pitchFamily="49" charset="-122"/>
                          <a:cs typeface="黑体" panose="02010609060101010101" pitchFamily="49" charset="-122"/>
                        </a:rPr>
                        <a:t>0</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Calibri" panose="020F0502020204030204"/>
                          <a:cs typeface="Arial Unicode MS" panose="020B0604020202020204" charset="-122"/>
                        </a:rPr>
                        <a:t>1</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黑体" panose="02010609060101010101" pitchFamily="49" charset="-122"/>
                          <a:cs typeface="黑体" panose="02010609060101010101" pitchFamily="49" charset="-122"/>
                        </a:rPr>
                        <a:t>0</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r>
              <a:tr h="370840">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Calibri" panose="020F0502020204030204"/>
                          <a:cs typeface="Arial Unicode MS" panose="020B0604020202020204" charset="-122"/>
                        </a:rPr>
                        <a:t>C</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Calibri" panose="020F0502020204030204"/>
                          <a:cs typeface="Arial Unicode MS" panose="020B0604020202020204" charset="-122"/>
                        </a:rPr>
                        <a:t>1</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黑体" panose="02010609060101010101" pitchFamily="49" charset="-122"/>
                          <a:cs typeface="黑体" panose="02010609060101010101" pitchFamily="49" charset="-122"/>
                        </a:rPr>
                        <a:t>0</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Calibri" panose="020F0502020204030204"/>
                          <a:cs typeface="Arial Unicode MS" panose="020B0604020202020204" charset="-122"/>
                        </a:rPr>
                        <a:t>1</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Calibri" panose="020F0502020204030204"/>
                          <a:cs typeface="Arial Unicode MS" panose="020B0604020202020204" charset="-122"/>
                        </a:rPr>
                        <a:t>1</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Calibri" panose="020F0502020204030204"/>
                          <a:cs typeface="Arial Unicode MS" panose="020B0604020202020204" charset="-122"/>
                        </a:rPr>
                        <a:t>1</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40000"/>
                      </a:srgbClr>
                    </a:solidFill>
                  </a:tcPr>
                </a:tc>
              </a:tr>
              <a:tr h="370840">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Calibri" panose="020F0502020204030204"/>
                          <a:cs typeface="Arial Unicode MS" panose="020B0604020202020204" charset="-122"/>
                        </a:rPr>
                        <a:t>D</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黑体" panose="02010609060101010101" pitchFamily="49" charset="-122"/>
                          <a:cs typeface="黑体" panose="02010609060101010101" pitchFamily="49" charset="-122"/>
                        </a:rPr>
                        <a:t>0</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Calibri" panose="020F0502020204030204"/>
                          <a:cs typeface="Arial Unicode MS" panose="020B0604020202020204" charset="-122"/>
                        </a:rPr>
                        <a:t>1</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黑体" panose="02010609060101010101" pitchFamily="49" charset="-122"/>
                          <a:cs typeface="黑体" panose="02010609060101010101" pitchFamily="49" charset="-122"/>
                        </a:rPr>
                        <a:t>0</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黑体" panose="02010609060101010101" pitchFamily="49" charset="-122"/>
                          <a:cs typeface="黑体" panose="02010609060101010101" pitchFamily="49" charset="-122"/>
                        </a:rPr>
                        <a:t>0</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algn="ctr"/>
                      <a:r>
                        <a:rPr lang="en-US" altLang="zh-CN" sz="1800" dirty="0">
                          <a:latin typeface="Calibri" panose="020F0502020204030204"/>
                          <a:cs typeface="Arial Unicode MS" panose="020B0604020202020204" charset="-122"/>
                        </a:rPr>
                        <a:t>1</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2C1DB">
                        <a:tint val="20000"/>
                      </a:srgbClr>
                    </a:solidFill>
                  </a:tcPr>
                </a:tc>
              </a:tr>
              <a:tr h="370840">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B2C1DB">
                        <a:tint val="20000"/>
                      </a:srgbClr>
                    </a:solidFill>
                  </a:tcPr>
                </a:tc>
                <a:tc>
                  <a:txBody>
                    <a:bodyPr/>
                    <a:lstStyle>
                      <a:lvl1pPr marL="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1pPr>
                      <a:lvl2pPr marL="457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2pPr>
                      <a:lvl3pPr marL="914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3pPr>
                      <a:lvl4pPr marL="1371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4pPr>
                      <a:lvl5pPr marL="18288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5pPr>
                      <a:lvl6pPr marL="22860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6pPr>
                      <a:lvl7pPr marL="27432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7pPr>
                      <a:lvl8pPr marL="32004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8pPr>
                      <a:lvl9pPr marL="3657600" algn="l" defTabSz="914400" rtl="0" eaLnBrk="1" latinLnBrk="0" hangingPunct="1">
                        <a:defRPr sz="1800" kern="1200">
                          <a:solidFill>
                            <a:schemeClr val="dk1"/>
                          </a:solidFill>
                          <a:latin typeface="Calibri" panose="020F0502020204030204"/>
                          <a:ea typeface="Arial Unicode MS" panose="020B0604020202020204" charset="-122"/>
                          <a:cs typeface="Arial Unicode MS" panose="020B0604020202020204" charset="-122"/>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B2C1DB">
                        <a:tint val="20000"/>
                      </a:srgbClr>
                    </a:solidFill>
                  </a:tcPr>
                </a:tc>
              </a:tr>
            </a:tbl>
          </a:graphicData>
        </a:graphic>
      </p:graphicFrame>
      <p:sp>
        <p:nvSpPr>
          <p:cNvPr id="7" name="矩形 6"/>
          <p:cNvSpPr/>
          <p:nvPr/>
        </p:nvSpPr>
        <p:spPr>
          <a:xfrm>
            <a:off x="5991046" y="3928629"/>
            <a:ext cx="6200954" cy="7715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1"/>
          <a:stretch>
            <a:fillRect/>
          </a:stretch>
        </p:blipFill>
        <p:spPr>
          <a:xfrm>
            <a:off x="413930" y="3335907"/>
            <a:ext cx="5085714" cy="1771429"/>
          </a:xfrm>
          <a:prstGeom prst="rect">
            <a:avLst/>
          </a:prstGeom>
        </p:spPr>
      </p:pic>
      <p:sp>
        <p:nvSpPr>
          <p:cNvPr id="9" name="灯片编号占位符 8"/>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3.4.3</a:t>
            </a:r>
            <a:r>
              <a:rPr kumimoji="1" lang="zh-CN" altLang="en-US" b="0" dirty="0">
                <a:sym typeface="+mn-ea"/>
              </a:rPr>
              <a:t>、余弦的相似度计算</a:t>
            </a:r>
            <a:endParaRPr kumimoji="1" lang="zh-CN" altLang="en-US" b="0" dirty="0">
              <a:sym typeface="+mn-ea"/>
            </a:endParaRPr>
          </a:p>
        </p:txBody>
      </p:sp>
      <p:sp>
        <p:nvSpPr>
          <p:cNvPr id="3" name="文本占位符 2"/>
          <p:cNvSpPr>
            <a:spLocks noGrp="1"/>
          </p:cNvSpPr>
          <p:nvPr>
            <p:ph type="body" idx="1"/>
          </p:nvPr>
        </p:nvSpPr>
        <p:spPr>
          <a:xfrm>
            <a:off x="962660" y="1155065"/>
            <a:ext cx="10177780" cy="2032635"/>
          </a:xfrm>
        </p:spPr>
        <p:txBody>
          <a:bodyPr>
            <a:normAutofit/>
          </a:bodyPr>
          <a:lstStyle/>
          <a:p>
            <a:pPr>
              <a:lnSpc>
                <a:spcPct val="150000"/>
              </a:lnSpc>
            </a:pPr>
            <a:r>
              <a:rPr lang="zh-CN" altLang="en-US" dirty="0">
                <a:solidFill>
                  <a:srgbClr val="0000FF"/>
                </a:solidFill>
              </a:rPr>
              <a:t>对于隐性反馈数据</a:t>
            </a:r>
            <a:r>
              <a:rPr lang="zh-CN" altLang="en-US" dirty="0"/>
              <a:t>，还有一种简便的余弦相似度计算方法，给定用户</a:t>
            </a:r>
            <a:r>
              <a:rPr lang="en-US" altLang="zh-CN" dirty="0"/>
              <a:t>u</a:t>
            </a:r>
            <a:r>
              <a:rPr lang="zh-CN" altLang="en-US" dirty="0"/>
              <a:t>和用户</a:t>
            </a:r>
            <a:r>
              <a:rPr lang="en-US" altLang="zh-CN" dirty="0"/>
              <a:t>v</a:t>
            </a:r>
            <a:r>
              <a:rPr lang="zh-CN" altLang="en-US" dirty="0"/>
              <a:t>，令</a:t>
            </a:r>
            <a:r>
              <a:rPr lang="en-US" altLang="zh-CN" dirty="0"/>
              <a:t>N(u)</a:t>
            </a:r>
            <a:r>
              <a:rPr lang="zh-CN" altLang="en-US" dirty="0"/>
              <a:t>表示用户</a:t>
            </a:r>
            <a:r>
              <a:rPr lang="en-US" altLang="zh-CN" dirty="0"/>
              <a:t>u</a:t>
            </a:r>
            <a:r>
              <a:rPr lang="zh-CN" altLang="en-US" dirty="0"/>
              <a:t>曾经有过正反馈的物品集合，令</a:t>
            </a:r>
            <a:r>
              <a:rPr lang="en-US" altLang="zh-CN" dirty="0"/>
              <a:t>N(v)</a:t>
            </a:r>
            <a:r>
              <a:rPr lang="zh-CN" altLang="en-US" dirty="0"/>
              <a:t>为用户</a:t>
            </a:r>
            <a:r>
              <a:rPr lang="en-US" altLang="zh-CN" dirty="0"/>
              <a:t>v</a:t>
            </a:r>
            <a:r>
              <a:rPr lang="zh-CN" altLang="en-US" dirty="0"/>
              <a:t>曾经有过正反馈的物品集合，我们可以通过以下来计算两个用户之间的相似性，结果与利用余弦相似度的定义计算相同：</a:t>
            </a: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pic>
        <p:nvPicPr>
          <p:cNvPr id="5" name="图片 4"/>
          <p:cNvPicPr>
            <a:picLocks noChangeAspect="1"/>
          </p:cNvPicPr>
          <p:nvPr/>
        </p:nvPicPr>
        <p:blipFill>
          <a:blip r:embed="rId1"/>
          <a:stretch>
            <a:fillRect/>
          </a:stretch>
        </p:blipFill>
        <p:spPr>
          <a:xfrm>
            <a:off x="2614930" y="3187700"/>
            <a:ext cx="6872605" cy="1490980"/>
          </a:xfrm>
          <a:prstGeom prst="rect">
            <a:avLst/>
          </a:prstGeom>
        </p:spPr>
      </p:pic>
      <p:sp>
        <p:nvSpPr>
          <p:cNvPr id="7" name="灯片编号占位符 6"/>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3477" y="176378"/>
            <a:ext cx="7603960" cy="786149"/>
          </a:xfrm>
        </p:spPr>
        <p:txBody>
          <a:bodyPr>
            <a:normAutofit/>
          </a:bodyPr>
          <a:lstStyle/>
          <a:p>
            <a:r>
              <a:rPr kumimoji="1" lang="en-US" altLang="zh-CN" b="0" dirty="0">
                <a:sym typeface="+mn-ea"/>
              </a:rPr>
              <a:t>3.1.2</a:t>
            </a:r>
            <a:r>
              <a:rPr kumimoji="1" lang="zh-CN" altLang="en-US" b="0" dirty="0">
                <a:sym typeface="+mn-ea"/>
              </a:rPr>
              <a:t>、推荐系统中隐式反馈和显式反馈</a:t>
            </a:r>
            <a:endParaRPr kumimoji="1" lang="zh-CN" altLang="en-US" b="0" dirty="0">
              <a:sym typeface="+mn-ea"/>
            </a:endParaRPr>
          </a:p>
        </p:txBody>
      </p:sp>
      <p:sp>
        <p:nvSpPr>
          <p:cNvPr id="3" name="文本占位符 2"/>
          <p:cNvSpPr>
            <a:spLocks noGrp="1"/>
          </p:cNvSpPr>
          <p:nvPr>
            <p:ph type="body" idx="1"/>
          </p:nvPr>
        </p:nvSpPr>
        <p:spPr/>
        <p:txBody>
          <a:bodyPr>
            <a:normAutofit/>
          </a:bodyPr>
          <a:lstStyle/>
          <a:p>
            <a:pPr marL="0" indent="0">
              <a:lnSpc>
                <a:spcPct val="150000"/>
              </a:lnSpc>
              <a:buNone/>
            </a:pPr>
            <a:r>
              <a:rPr lang="zh-CN" altLang="en-US" dirty="0"/>
              <a:t>推荐系统中的数据集可以分为：显式反馈和隐式反馈：</a:t>
            </a:r>
            <a:endParaRPr lang="zh-CN" altLang="en-US" b="0" dirty="0"/>
          </a:p>
          <a:p>
            <a:pPr>
              <a:lnSpc>
                <a:spcPct val="150000"/>
              </a:lnSpc>
            </a:pPr>
            <a:r>
              <a:rPr lang="zh-CN" altLang="en-US" sz="1800" dirty="0">
                <a:solidFill>
                  <a:schemeClr val="tx1"/>
                </a:solidFill>
              </a:rPr>
              <a:t>通常来说，推荐系统算法需要用户对物品的历史交互数据：</a:t>
            </a:r>
            <a:r>
              <a:rPr lang="en-US" altLang="zh-CN" sz="1800" u="sng">
                <a:solidFill>
                  <a:srgbClr val="0000FF"/>
                </a:solidFill>
                <a:sym typeface="+mn-ea"/>
              </a:rPr>
              <a:t>&lt;</a:t>
            </a:r>
            <a:r>
              <a:rPr lang="zh-CN" altLang="en-US" sz="1800" u="sng">
                <a:solidFill>
                  <a:srgbClr val="0000FF"/>
                </a:solidFill>
                <a:sym typeface="+mn-ea"/>
              </a:rPr>
              <a:t>用户，物品，</a:t>
            </a:r>
            <a:r>
              <a:rPr lang="zh-CN" altLang="en-US" sz="1800" u="sng">
                <a:solidFill>
                  <a:srgbClr val="FF0000"/>
                </a:solidFill>
                <a:sym typeface="+mn-ea"/>
              </a:rPr>
              <a:t>评分</a:t>
            </a:r>
            <a:r>
              <a:rPr lang="en-US" altLang="zh-CN" sz="1800" u="sng">
                <a:solidFill>
                  <a:srgbClr val="0000FF"/>
                </a:solidFill>
                <a:sym typeface="+mn-ea"/>
              </a:rPr>
              <a:t>&gt;</a:t>
            </a:r>
            <a:r>
              <a:rPr lang="zh-CN" altLang="en-US" sz="1800" u="sng">
                <a:solidFill>
                  <a:srgbClr val="0000FF"/>
                </a:solidFill>
                <a:sym typeface="+mn-ea"/>
              </a:rPr>
              <a:t>，根据评分的形式不同，分为：显式反馈、隐式反馈。</a:t>
            </a:r>
            <a:endParaRPr lang="zh-CN" altLang="en-US" sz="1800" dirty="0">
              <a:solidFill>
                <a:srgbClr val="0000FF"/>
              </a:solidFill>
            </a:endParaRPr>
          </a:p>
          <a:p>
            <a:pPr>
              <a:lnSpc>
                <a:spcPct val="150000"/>
              </a:lnSpc>
            </a:pPr>
            <a:r>
              <a:rPr lang="zh-CN" altLang="en-US" sz="1800" dirty="0">
                <a:solidFill>
                  <a:srgbClr val="0000FF"/>
                </a:solidFill>
              </a:rPr>
              <a:t>显式反馈</a:t>
            </a:r>
            <a:r>
              <a:rPr lang="zh-CN" altLang="en-US" sz="1800" dirty="0"/>
              <a:t>：</a:t>
            </a:r>
            <a:r>
              <a:rPr lang="zh-CN" altLang="en-US" sz="1800" dirty="0"/>
              <a:t>具体来说，评分是一个具体的数值，表示用户对一个物品的喜好程度，</a:t>
            </a:r>
            <a:r>
              <a:rPr lang="zh-CN" altLang="en-US" sz="1800" dirty="0">
                <a:solidFill>
                  <a:srgbClr val="0000FF"/>
                </a:solidFill>
              </a:rPr>
              <a:t>早期的推荐系统算法通常使用这样显式反馈的数据集来训练模型并且优化参数</a:t>
            </a:r>
            <a:r>
              <a:rPr lang="zh-CN" altLang="en-US" sz="1800" dirty="0"/>
              <a:t>。</a:t>
            </a:r>
            <a:endParaRPr lang="zh-CN" altLang="en-US" sz="1800" dirty="0"/>
          </a:p>
          <a:p>
            <a:pPr>
              <a:lnSpc>
                <a:spcPct val="150000"/>
              </a:lnSpc>
            </a:pPr>
            <a:endParaRPr lang="zh-CN" altLang="en-US" dirty="0"/>
          </a:p>
        </p:txBody>
      </p:sp>
      <p:pic>
        <p:nvPicPr>
          <p:cNvPr id="4" name="图片 3"/>
          <p:cNvPicPr>
            <a:picLocks noChangeAspect="1"/>
          </p:cNvPicPr>
          <p:nvPr/>
        </p:nvPicPr>
        <p:blipFill>
          <a:blip r:embed="rId1"/>
          <a:stretch>
            <a:fillRect/>
          </a:stretch>
        </p:blipFill>
        <p:spPr>
          <a:xfrm>
            <a:off x="3417737" y="3560777"/>
            <a:ext cx="5736833" cy="2706859"/>
          </a:xfrm>
          <a:prstGeom prst="rect">
            <a:avLst/>
          </a:prstGeom>
        </p:spPr>
      </p:pic>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3.4.3</a:t>
            </a:r>
            <a:r>
              <a:rPr kumimoji="1" lang="zh-CN" altLang="en-US" b="0" dirty="0">
                <a:sym typeface="+mn-ea"/>
              </a:rPr>
              <a:t>、余弦的相似度计算</a:t>
            </a:r>
            <a:r>
              <a:rPr kumimoji="1" lang="en-US" altLang="zh-CN" b="0" dirty="0">
                <a:sym typeface="+mn-ea"/>
              </a:rPr>
              <a:t>——</a:t>
            </a:r>
            <a:r>
              <a:rPr kumimoji="1" lang="zh-CN" altLang="en-US" b="0" dirty="0">
                <a:sym typeface="+mn-ea"/>
              </a:rPr>
              <a:t>实例</a:t>
            </a:r>
            <a:endParaRPr kumimoji="1" lang="zh-CN" altLang="en-US" b="0" dirty="0">
              <a:sym typeface="+mn-ea"/>
            </a:endParaRPr>
          </a:p>
        </p:txBody>
      </p:sp>
      <p:sp>
        <p:nvSpPr>
          <p:cNvPr id="3" name="文本占位符 2"/>
          <p:cNvSpPr>
            <a:spLocks noGrp="1"/>
          </p:cNvSpPr>
          <p:nvPr>
            <p:ph type="body" idx="1"/>
          </p:nvPr>
        </p:nvSpPr>
        <p:spPr>
          <a:xfrm>
            <a:off x="962660" y="1155065"/>
            <a:ext cx="9283700" cy="5309870"/>
          </a:xfrm>
        </p:spPr>
        <p:txBody>
          <a:bodyPr>
            <a:normAutofit/>
          </a:bodyPr>
          <a:lstStyle/>
          <a:p>
            <a:pPr>
              <a:lnSpc>
                <a:spcPct val="150000"/>
              </a:lnSpc>
            </a:pPr>
            <a:r>
              <a:rPr lang="zh-CN" altLang="en-US" sz="1800" dirty="0"/>
              <a:t>右图中以大写字母</a:t>
            </a:r>
            <a:r>
              <a:rPr lang="en-US" altLang="zh-CN" sz="1800" dirty="0">
                <a:solidFill>
                  <a:srgbClr val="0000FF"/>
                </a:solidFill>
              </a:rPr>
              <a:t>A</a:t>
            </a:r>
            <a:r>
              <a:rPr lang="zh-CN" altLang="en-US" sz="1800" dirty="0">
                <a:solidFill>
                  <a:srgbClr val="0000FF"/>
                </a:solidFill>
              </a:rPr>
              <a:t>、</a:t>
            </a:r>
            <a:r>
              <a:rPr lang="en-US" altLang="zh-CN" sz="1800" dirty="0">
                <a:solidFill>
                  <a:srgbClr val="0000FF"/>
                </a:solidFill>
              </a:rPr>
              <a:t>B</a:t>
            </a:r>
            <a:r>
              <a:rPr lang="zh-CN" altLang="en-US" sz="1800" dirty="0">
                <a:solidFill>
                  <a:srgbClr val="0000FF"/>
                </a:solidFill>
              </a:rPr>
              <a:t>、</a:t>
            </a:r>
            <a:r>
              <a:rPr lang="en-US" altLang="zh-CN" sz="1800" dirty="0">
                <a:solidFill>
                  <a:srgbClr val="0000FF"/>
                </a:solidFill>
              </a:rPr>
              <a:t>C</a:t>
            </a:r>
            <a:r>
              <a:rPr lang="zh-CN" altLang="en-US" sz="1800" dirty="0">
                <a:solidFill>
                  <a:srgbClr val="0000FF"/>
                </a:solidFill>
              </a:rPr>
              <a:t>、</a:t>
            </a:r>
            <a:r>
              <a:rPr lang="en-US" altLang="zh-CN" sz="1800" dirty="0">
                <a:solidFill>
                  <a:srgbClr val="0000FF"/>
                </a:solidFill>
              </a:rPr>
              <a:t>D</a:t>
            </a:r>
            <a:r>
              <a:rPr lang="zh-CN" altLang="en-US" sz="1800" dirty="0">
                <a:solidFill>
                  <a:srgbClr val="0000FF"/>
                </a:solidFill>
              </a:rPr>
              <a:t>来表示四个不同的用户</a:t>
            </a:r>
            <a:r>
              <a:rPr lang="zh-CN" altLang="en-US" sz="1800" dirty="0"/>
              <a:t>，小写字母</a:t>
            </a:r>
            <a:r>
              <a:rPr lang="en-US" altLang="zh-CN" sz="1800" dirty="0">
                <a:solidFill>
                  <a:srgbClr val="0000FF"/>
                </a:solidFill>
              </a:rPr>
              <a:t>a</a:t>
            </a:r>
            <a:r>
              <a:rPr lang="zh-CN" altLang="en-US" sz="1800" dirty="0">
                <a:solidFill>
                  <a:srgbClr val="0000FF"/>
                </a:solidFill>
              </a:rPr>
              <a:t>、</a:t>
            </a:r>
            <a:r>
              <a:rPr lang="en-US" altLang="zh-CN" sz="1800" dirty="0">
                <a:solidFill>
                  <a:srgbClr val="0000FF"/>
                </a:solidFill>
              </a:rPr>
              <a:t>b</a:t>
            </a:r>
            <a:r>
              <a:rPr lang="zh-CN" altLang="en-US" sz="1800" dirty="0">
                <a:solidFill>
                  <a:srgbClr val="0000FF"/>
                </a:solidFill>
              </a:rPr>
              <a:t>、</a:t>
            </a:r>
            <a:r>
              <a:rPr lang="en-US" altLang="zh-CN" sz="1800" dirty="0">
                <a:solidFill>
                  <a:srgbClr val="0000FF"/>
                </a:solidFill>
              </a:rPr>
              <a:t>c</a:t>
            </a:r>
            <a:r>
              <a:rPr lang="zh-CN" altLang="en-US" sz="1800" dirty="0">
                <a:solidFill>
                  <a:srgbClr val="0000FF"/>
                </a:solidFill>
              </a:rPr>
              <a:t>、</a:t>
            </a:r>
            <a:r>
              <a:rPr lang="en-US" altLang="zh-CN" sz="1800" dirty="0">
                <a:solidFill>
                  <a:srgbClr val="0000FF"/>
                </a:solidFill>
              </a:rPr>
              <a:t>d</a:t>
            </a:r>
            <a:r>
              <a:rPr lang="zh-CN" altLang="en-US" sz="1800" dirty="0">
                <a:solidFill>
                  <a:srgbClr val="0000FF"/>
                </a:solidFill>
              </a:rPr>
              <a:t>、</a:t>
            </a:r>
            <a:r>
              <a:rPr lang="en-US" altLang="zh-CN" sz="1800" dirty="0">
                <a:solidFill>
                  <a:srgbClr val="0000FF"/>
                </a:solidFill>
              </a:rPr>
              <a:t>e</a:t>
            </a:r>
            <a:r>
              <a:rPr lang="zh-CN" altLang="en-US" sz="1800" dirty="0">
                <a:solidFill>
                  <a:srgbClr val="0000FF"/>
                </a:solidFill>
              </a:rPr>
              <a:t>表示五个不同的物品</a:t>
            </a:r>
            <a:r>
              <a:rPr lang="zh-CN" altLang="en-US" sz="1800" dirty="0"/>
              <a:t>，利用余弦相似度公式可以计算出用户</a:t>
            </a:r>
            <a:r>
              <a:rPr lang="en-US" altLang="zh-CN" sz="1800" dirty="0"/>
              <a:t>A</a:t>
            </a:r>
            <a:r>
              <a:rPr lang="zh-CN" altLang="en-US" sz="1800" dirty="0"/>
              <a:t>和用户</a:t>
            </a:r>
            <a:r>
              <a:rPr lang="en-US" altLang="zh-CN" sz="1800" dirty="0"/>
              <a:t>B</a:t>
            </a:r>
            <a:r>
              <a:rPr lang="zh-CN" altLang="en-US" sz="1800" dirty="0"/>
              <a:t>之间的兴趣相似度为：</a:t>
            </a:r>
            <a:endParaRPr lang="en-US" altLang="zh-CN" sz="1800" dirty="0"/>
          </a:p>
          <a:p>
            <a:pPr>
              <a:lnSpc>
                <a:spcPct val="150000"/>
              </a:lnSpc>
            </a:pPr>
            <a:endParaRPr lang="en-US" altLang="zh-CN" sz="1800" dirty="0"/>
          </a:p>
          <a:p>
            <a:pPr>
              <a:lnSpc>
                <a:spcPct val="150000"/>
              </a:lnSpc>
            </a:pPr>
            <a:endParaRPr lang="en-US" altLang="zh-CN" sz="1800" dirty="0"/>
          </a:p>
          <a:p>
            <a:pPr>
              <a:lnSpc>
                <a:spcPct val="150000"/>
              </a:lnSpc>
            </a:pPr>
            <a:r>
              <a:rPr lang="zh-CN" altLang="en-US" sz="1800" dirty="0"/>
              <a:t>同理，可以计算出用户</a:t>
            </a:r>
            <a:r>
              <a:rPr lang="en-US" altLang="zh-CN" sz="1800" dirty="0"/>
              <a:t>A</a:t>
            </a:r>
            <a:r>
              <a:rPr lang="zh-CN" altLang="en-US" sz="1800" dirty="0"/>
              <a:t>与用户</a:t>
            </a:r>
            <a:r>
              <a:rPr lang="en-US" altLang="zh-CN" sz="1800" dirty="0"/>
              <a:t>C</a:t>
            </a:r>
            <a:r>
              <a:rPr lang="zh-CN" altLang="en-US" sz="1800" dirty="0"/>
              <a:t>、</a:t>
            </a:r>
            <a:r>
              <a:rPr lang="en-US" altLang="zh-CN" sz="1800" dirty="0"/>
              <a:t>D</a:t>
            </a:r>
            <a:r>
              <a:rPr lang="zh-CN" altLang="en-US" sz="1800" dirty="0"/>
              <a:t>的相似度：</a:t>
            </a:r>
            <a:endParaRPr lang="zh-CN" altLang="en-US" sz="1800" dirty="0"/>
          </a:p>
          <a:p>
            <a:pPr>
              <a:lnSpc>
                <a:spcPct val="150000"/>
              </a:lnSpc>
            </a:pPr>
            <a:endParaRPr lang="zh-CN" altLang="en-US" sz="1800"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pic>
        <p:nvPicPr>
          <p:cNvPr id="5" name="图片 4"/>
          <p:cNvPicPr>
            <a:picLocks noChangeAspect="1"/>
          </p:cNvPicPr>
          <p:nvPr/>
        </p:nvPicPr>
        <p:blipFill>
          <a:blip r:embed="rId1"/>
          <a:stretch>
            <a:fillRect/>
          </a:stretch>
        </p:blipFill>
        <p:spPr>
          <a:xfrm>
            <a:off x="8945532" y="2962102"/>
            <a:ext cx="2800000" cy="2638095"/>
          </a:xfrm>
          <a:prstGeom prst="rect">
            <a:avLst/>
          </a:prstGeom>
        </p:spPr>
      </p:pic>
      <p:pic>
        <p:nvPicPr>
          <p:cNvPr id="6" name="图片 5"/>
          <p:cNvPicPr>
            <a:picLocks noChangeAspect="1"/>
          </p:cNvPicPr>
          <p:nvPr/>
        </p:nvPicPr>
        <p:blipFill>
          <a:blip r:embed="rId2"/>
          <a:stretch>
            <a:fillRect/>
          </a:stretch>
        </p:blipFill>
        <p:spPr>
          <a:xfrm>
            <a:off x="4265168" y="2010975"/>
            <a:ext cx="4095238" cy="971429"/>
          </a:xfrm>
          <a:prstGeom prst="rect">
            <a:avLst/>
          </a:prstGeom>
        </p:spPr>
      </p:pic>
      <p:pic>
        <p:nvPicPr>
          <p:cNvPr id="7" name="图片 6"/>
          <p:cNvPicPr>
            <a:picLocks noChangeAspect="1"/>
          </p:cNvPicPr>
          <p:nvPr/>
        </p:nvPicPr>
        <p:blipFill>
          <a:blip r:embed="rId3"/>
          <a:stretch>
            <a:fillRect/>
          </a:stretch>
        </p:blipFill>
        <p:spPr>
          <a:xfrm>
            <a:off x="3739976" y="3881096"/>
            <a:ext cx="3352381" cy="800000"/>
          </a:xfrm>
          <a:prstGeom prst="rect">
            <a:avLst/>
          </a:prstGeom>
        </p:spPr>
      </p:pic>
      <p:pic>
        <p:nvPicPr>
          <p:cNvPr id="8" name="图片 7"/>
          <p:cNvPicPr>
            <a:picLocks noChangeAspect="1"/>
          </p:cNvPicPr>
          <p:nvPr/>
        </p:nvPicPr>
        <p:blipFill>
          <a:blip r:embed="rId4"/>
          <a:stretch>
            <a:fillRect/>
          </a:stretch>
        </p:blipFill>
        <p:spPr>
          <a:xfrm>
            <a:off x="3625691" y="4889833"/>
            <a:ext cx="3866667" cy="961905"/>
          </a:xfrm>
          <a:prstGeom prst="rect">
            <a:avLst/>
          </a:prstGeom>
        </p:spPr>
      </p:pic>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
        <p:nvSpPr>
          <p:cNvPr id="9" name="矩形 8"/>
          <p:cNvSpPr/>
          <p:nvPr/>
        </p:nvSpPr>
        <p:spPr>
          <a:xfrm>
            <a:off x="7700645" y="2606040"/>
            <a:ext cx="354330" cy="3562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3.4.3</a:t>
            </a:r>
            <a:r>
              <a:rPr kumimoji="1" lang="zh-CN" altLang="en-US" b="0" dirty="0">
                <a:sym typeface="+mn-ea"/>
              </a:rPr>
              <a:t>、基于余弦的相似度计算</a:t>
            </a:r>
            <a:r>
              <a:rPr kumimoji="1" lang="en-US" altLang="zh-CN" b="0" dirty="0">
                <a:sym typeface="+mn-ea"/>
              </a:rPr>
              <a:t>——</a:t>
            </a:r>
            <a:r>
              <a:rPr kumimoji="1" lang="zh-CN" altLang="en-US" b="0" dirty="0">
                <a:sym typeface="+mn-ea"/>
              </a:rPr>
              <a:t>伪代码</a:t>
            </a:r>
            <a:endParaRPr kumimoji="1" lang="zh-CN" altLang="en-US" b="0" dirty="0">
              <a:sym typeface="+mn-ea"/>
            </a:endParaRPr>
          </a:p>
        </p:txBody>
      </p:sp>
      <p:sp>
        <p:nvSpPr>
          <p:cNvPr id="3" name="文本占位符 2"/>
          <p:cNvSpPr>
            <a:spLocks noGrp="1"/>
          </p:cNvSpPr>
          <p:nvPr>
            <p:ph type="body" idx="1"/>
          </p:nvPr>
        </p:nvSpPr>
        <p:spPr>
          <a:xfrm>
            <a:off x="962526" y="1155033"/>
            <a:ext cx="8638673" cy="5309937"/>
          </a:xfrm>
        </p:spPr>
        <p:txBody>
          <a:bodyPr>
            <a:normAutofit/>
          </a:bodyPr>
          <a:lstStyle/>
          <a:p>
            <a:endParaRPr lang="zh-CN" altLang="en-US" dirty="0"/>
          </a:p>
          <a:p>
            <a:endParaRPr lang="zh-CN" altLang="en-US" dirty="0"/>
          </a:p>
          <a:p>
            <a:endParaRPr lang="zh-CN" altLang="en-US" dirty="0"/>
          </a:p>
          <a:p>
            <a:endParaRPr lang="en-US" altLang="zh-CN" dirty="0"/>
          </a:p>
        </p:txBody>
      </p:sp>
      <p:pic>
        <p:nvPicPr>
          <p:cNvPr id="5" name="图片 4"/>
          <p:cNvPicPr>
            <a:picLocks noChangeAspect="1"/>
          </p:cNvPicPr>
          <p:nvPr/>
        </p:nvPicPr>
        <p:blipFill>
          <a:blip r:embed="rId1"/>
          <a:stretch>
            <a:fillRect/>
          </a:stretch>
        </p:blipFill>
        <p:spPr>
          <a:xfrm>
            <a:off x="1552183" y="2207835"/>
            <a:ext cx="8514286" cy="2723809"/>
          </a:xfrm>
          <a:prstGeom prst="rect">
            <a:avLst/>
          </a:prstGeom>
        </p:spPr>
      </p:pic>
      <p:sp>
        <p:nvSpPr>
          <p:cNvPr id="7" name="灯片编号占位符 6"/>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olidFill>
                  <a:srgbClr val="0000FF"/>
                </a:solidFill>
                <a:sym typeface="+mn-ea"/>
              </a:rPr>
              <a:t>3.4.4</a:t>
            </a:r>
            <a:r>
              <a:rPr kumimoji="1" lang="zh-CN" altLang="en-US" b="0" dirty="0">
                <a:solidFill>
                  <a:srgbClr val="0000FF"/>
                </a:solidFill>
                <a:sym typeface="+mn-ea"/>
              </a:rPr>
              <a:t>、</a:t>
            </a:r>
            <a:r>
              <a:rPr kumimoji="1" lang="zh-CN" altLang="en-US" b="0" u="sng" dirty="0">
                <a:solidFill>
                  <a:srgbClr val="0000FF"/>
                </a:solidFill>
                <a:sym typeface="+mn-ea"/>
              </a:rPr>
              <a:t>利用倒排表</a:t>
            </a:r>
            <a:r>
              <a:rPr kumimoji="1" lang="zh-CN" altLang="en-US" b="0" dirty="0">
                <a:solidFill>
                  <a:srgbClr val="0000FF"/>
                </a:solidFill>
                <a:sym typeface="+mn-ea"/>
              </a:rPr>
              <a:t>计算用户</a:t>
            </a:r>
            <a:r>
              <a:rPr kumimoji="1" lang="zh-CN" altLang="en-US" b="0" dirty="0">
                <a:solidFill>
                  <a:srgbClr val="0000FF"/>
                </a:solidFill>
                <a:sym typeface="+mn-ea"/>
              </a:rPr>
              <a:t>相似度</a:t>
            </a:r>
            <a:endParaRPr kumimoji="1" lang="zh-CN" altLang="en-US" b="0" dirty="0">
              <a:solidFill>
                <a:srgbClr val="0000FF"/>
              </a:solidFill>
              <a:sym typeface="+mn-ea"/>
            </a:endParaRPr>
          </a:p>
        </p:txBody>
      </p:sp>
      <p:sp>
        <p:nvSpPr>
          <p:cNvPr id="3" name="文本占位符 2"/>
          <p:cNvSpPr>
            <a:spLocks noGrp="1"/>
          </p:cNvSpPr>
          <p:nvPr>
            <p:ph type="body" idx="1"/>
          </p:nvPr>
        </p:nvSpPr>
        <p:spPr>
          <a:xfrm>
            <a:off x="962660" y="1155065"/>
            <a:ext cx="10060305" cy="4776470"/>
          </a:xfrm>
        </p:spPr>
        <p:txBody>
          <a:bodyPr>
            <a:normAutofit fontScale="90000"/>
          </a:bodyPr>
          <a:lstStyle/>
          <a:p>
            <a:pPr algn="just">
              <a:lnSpc>
                <a:spcPct val="200000"/>
              </a:lnSpc>
            </a:pPr>
            <a:r>
              <a:rPr lang="zh-CN" altLang="en-US" sz="1800" dirty="0">
                <a:solidFill>
                  <a:srgbClr val="0000FF"/>
                </a:solidFill>
              </a:rPr>
              <a:t>去除没有共同交互的用户对：</a:t>
            </a:r>
            <a:r>
              <a:rPr lang="zh-CN" altLang="en-US" sz="1800" dirty="0"/>
              <a:t>该代码对所有的用户都计算两两之间的余弦相似度，算法的时间复杂度是</a:t>
            </a:r>
            <a:r>
              <a:rPr lang="en-US" altLang="zh-CN" sz="1800" dirty="0"/>
              <a:t>O(|U|*|U|)</a:t>
            </a:r>
            <a:r>
              <a:rPr lang="zh-CN" altLang="en-US" sz="1800" dirty="0"/>
              <a:t>，当用户基数很大时会非常耗时。实际上，很多用户之间并没有对同样的物品产生过行为，即很多时候，</a:t>
            </a:r>
            <a:r>
              <a:rPr lang="en-US" altLang="zh-CN" sz="1800" dirty="0"/>
              <a:t>|N(u)</a:t>
            </a:r>
            <a:r>
              <a:rPr lang="zh-CN" altLang="en-US" sz="1800" dirty="0"/>
              <a:t>∩</a:t>
            </a:r>
            <a:r>
              <a:rPr lang="en-US" altLang="zh-CN" sz="1800" dirty="0"/>
              <a:t>N(u)|=0</a:t>
            </a:r>
            <a:r>
              <a:rPr lang="zh-CN" altLang="en-US" sz="1800" dirty="0"/>
              <a:t>，为了避免将很多时间浪费在这种用户的相似度计算上，我们可以</a:t>
            </a:r>
            <a:r>
              <a:rPr lang="zh-CN" altLang="en-US" sz="1800" dirty="0">
                <a:solidFill>
                  <a:srgbClr val="0000FF"/>
                </a:solidFill>
              </a:rPr>
              <a:t>首先获取</a:t>
            </a:r>
            <a:r>
              <a:rPr lang="en-US" altLang="zh-CN" sz="1800" dirty="0">
                <a:solidFill>
                  <a:srgbClr val="0000FF"/>
                </a:solidFill>
              </a:rPr>
              <a:t>|N(u)</a:t>
            </a:r>
            <a:r>
              <a:rPr lang="zh-CN" altLang="en-US" sz="1800" dirty="0">
                <a:solidFill>
                  <a:srgbClr val="0000FF"/>
                </a:solidFill>
              </a:rPr>
              <a:t>∩</a:t>
            </a:r>
            <a:r>
              <a:rPr lang="en-US" altLang="zh-CN" sz="1800" dirty="0">
                <a:solidFill>
                  <a:srgbClr val="0000FF"/>
                </a:solidFill>
              </a:rPr>
              <a:t>N(u)|</a:t>
            </a:r>
            <a:r>
              <a:rPr lang="zh-CN" altLang="en-US" sz="1800" dirty="0">
                <a:solidFill>
                  <a:srgbClr val="0000FF"/>
                </a:solidFill>
              </a:rPr>
              <a:t>≠空集 </a:t>
            </a:r>
            <a:r>
              <a:rPr lang="zh-CN" altLang="en-US" sz="1800" dirty="0">
                <a:solidFill>
                  <a:srgbClr val="0000FF"/>
                </a:solidFill>
              </a:rPr>
              <a:t>的用户对</a:t>
            </a:r>
            <a:r>
              <a:rPr lang="en-US" altLang="zh-CN" sz="1800" dirty="0">
                <a:solidFill>
                  <a:srgbClr val="0000FF"/>
                </a:solidFill>
              </a:rPr>
              <a:t>(</a:t>
            </a:r>
            <a:r>
              <a:rPr lang="en-US" altLang="zh-CN" sz="1800" dirty="0" err="1">
                <a:solidFill>
                  <a:srgbClr val="0000FF"/>
                </a:solidFill>
              </a:rPr>
              <a:t>u,v</a:t>
            </a:r>
            <a:r>
              <a:rPr lang="en-US" altLang="zh-CN" sz="1800" dirty="0">
                <a:solidFill>
                  <a:srgbClr val="0000FF"/>
                </a:solidFill>
              </a:rPr>
              <a:t>)</a:t>
            </a:r>
            <a:r>
              <a:rPr lang="zh-CN" altLang="en-US" sz="1800" dirty="0"/>
              <a:t>，再对这种情况除以分母。</a:t>
            </a:r>
            <a:endParaRPr lang="en-US" altLang="zh-CN" sz="1800" dirty="0"/>
          </a:p>
          <a:p>
            <a:pPr algn="just">
              <a:lnSpc>
                <a:spcPct val="200000"/>
              </a:lnSpc>
            </a:pPr>
            <a:r>
              <a:rPr lang="zh-CN" altLang="en-US" sz="1800" dirty="0">
                <a:solidFill>
                  <a:srgbClr val="0000FF"/>
                </a:solidFill>
              </a:rPr>
              <a:t>构建用户倒排表：</a:t>
            </a:r>
            <a:r>
              <a:rPr lang="zh-CN" altLang="en-US" sz="1800" dirty="0"/>
              <a:t>为了达到上述目的，可以先</a:t>
            </a:r>
            <a:r>
              <a:rPr lang="zh-CN" altLang="en-US" sz="1800" dirty="0">
                <a:solidFill>
                  <a:srgbClr val="0000FF"/>
                </a:solidFill>
              </a:rPr>
              <a:t>建立物品到用户的</a:t>
            </a:r>
            <a:r>
              <a:rPr lang="zh-CN" altLang="en-US" sz="1800" u="sng" dirty="0">
                <a:solidFill>
                  <a:srgbClr val="0000FF"/>
                </a:solidFill>
              </a:rPr>
              <a:t>倒排表</a:t>
            </a:r>
            <a:r>
              <a:rPr lang="zh-CN" altLang="en-US" sz="1800" dirty="0"/>
              <a:t>，对于每个物品都保存对该物品产生过行为的用户列表。令相似度稀疏矩阵</a:t>
            </a:r>
            <a:r>
              <a:rPr lang="en-US" altLang="zh-CN" sz="1800" dirty="0"/>
              <a:t>C[u][v]=|N(u)</a:t>
            </a:r>
            <a:r>
              <a:rPr lang="zh-CN" altLang="en-US" sz="1800" dirty="0"/>
              <a:t>∩</a:t>
            </a:r>
            <a:r>
              <a:rPr lang="en-US" altLang="zh-CN" sz="1800" dirty="0"/>
              <a:t>N(v)|</a:t>
            </a:r>
            <a:r>
              <a:rPr lang="zh-CN" altLang="en-US" sz="1800" dirty="0"/>
              <a:t>，矩阵中的每一个值表示</a:t>
            </a:r>
            <a:r>
              <a:rPr lang="zh-CN" altLang="en-US" sz="1800" dirty="0">
                <a:solidFill>
                  <a:srgbClr val="0000FF"/>
                </a:solidFill>
              </a:rPr>
              <a:t>两用户共同喜欢的物品的数量</a:t>
            </a:r>
            <a:r>
              <a:rPr lang="zh-CN" altLang="en-US" sz="1800" dirty="0"/>
              <a:t>。假设用户</a:t>
            </a:r>
            <a:r>
              <a:rPr lang="en-US" altLang="zh-CN" sz="1800" dirty="0"/>
              <a:t>u</a:t>
            </a:r>
            <a:r>
              <a:rPr lang="zh-CN" altLang="en-US" sz="1800" dirty="0"/>
              <a:t>用户</a:t>
            </a:r>
            <a:r>
              <a:rPr lang="en-US" altLang="zh-CN" sz="1800" dirty="0"/>
              <a:t>v</a:t>
            </a:r>
            <a:r>
              <a:rPr lang="zh-CN" altLang="en-US" sz="1800" dirty="0"/>
              <a:t>同时属于倒排表中</a:t>
            </a:r>
            <a:r>
              <a:rPr lang="en-US" altLang="zh-CN" sz="1800" dirty="0"/>
              <a:t>k</a:t>
            </a:r>
            <a:r>
              <a:rPr lang="zh-CN" altLang="en-US" sz="1800" dirty="0"/>
              <a:t>个物品对应的用户列表，就有</a:t>
            </a:r>
            <a:r>
              <a:rPr lang="en-US" altLang="zh-CN" sz="1800" dirty="0"/>
              <a:t>C[u][v]=k</a:t>
            </a:r>
            <a:r>
              <a:rPr lang="zh-CN" altLang="en-US" sz="1800" dirty="0"/>
              <a:t>。</a:t>
            </a:r>
            <a:endParaRPr lang="en-US" altLang="zh-CN" sz="1800" dirty="0"/>
          </a:p>
          <a:p>
            <a:pPr algn="just">
              <a:lnSpc>
                <a:spcPct val="200000"/>
              </a:lnSpc>
            </a:pPr>
            <a:r>
              <a:rPr lang="zh-CN" altLang="en-US" sz="1800" dirty="0"/>
              <a:t>从而，我们</a:t>
            </a:r>
            <a:r>
              <a:rPr lang="zh-CN" altLang="en-US" sz="1800" dirty="0">
                <a:solidFill>
                  <a:srgbClr val="0000FF"/>
                </a:solidFill>
              </a:rPr>
              <a:t>迭代扫描倒排表中每个物品对应的用户列表</a:t>
            </a:r>
            <a:r>
              <a:rPr lang="zh-CN" altLang="en-US" sz="1800" dirty="0"/>
              <a:t>，将两两用户对应的</a:t>
            </a:r>
            <a:r>
              <a:rPr lang="en-US" altLang="zh-CN" sz="1800" dirty="0"/>
              <a:t>C[u][v]</a:t>
            </a:r>
            <a:r>
              <a:rPr lang="zh-CN" altLang="en-US" sz="1800" dirty="0"/>
              <a:t>加</a:t>
            </a:r>
            <a:r>
              <a:rPr lang="en-US" altLang="zh-CN" sz="1800" dirty="0"/>
              <a:t>1</a:t>
            </a:r>
            <a:r>
              <a:rPr lang="zh-CN" altLang="en-US" sz="1800" dirty="0"/>
              <a:t>，就能得到最终的</a:t>
            </a:r>
            <a:r>
              <a:rPr lang="en-US" altLang="zh-CN" sz="1800" dirty="0"/>
              <a:t>C[u][v]</a:t>
            </a:r>
            <a:r>
              <a:rPr lang="zh-CN" altLang="en-US" sz="1800" dirty="0"/>
              <a:t>。</a:t>
            </a:r>
            <a:endParaRPr lang="zh-CN" altLang="en-US" dirty="0"/>
          </a:p>
          <a:p>
            <a:pPr algn="just">
              <a:lnSpc>
                <a:spcPct val="200000"/>
              </a:lnSpc>
            </a:pPr>
            <a:endParaRPr lang="zh-CN" altLang="en-US" dirty="0"/>
          </a:p>
          <a:p>
            <a:pPr algn="just">
              <a:lnSpc>
                <a:spcPct val="200000"/>
              </a:lnSpc>
            </a:pPr>
            <a:endParaRPr lang="zh-CN" altLang="en-US" dirty="0"/>
          </a:p>
          <a:p>
            <a:pPr algn="just">
              <a:lnSpc>
                <a:spcPct val="150000"/>
              </a:lnSpc>
            </a:pPr>
            <a:endParaRPr lang="en-US" altLang="zh-CN" dirty="0"/>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3.4.4</a:t>
            </a:r>
            <a:r>
              <a:rPr kumimoji="1" lang="zh-CN" altLang="en-US" b="0" dirty="0">
                <a:sym typeface="+mn-ea"/>
              </a:rPr>
              <a:t>、利用倒排表计算相似度</a:t>
            </a:r>
            <a:r>
              <a:rPr kumimoji="1" lang="en-US" altLang="zh-CN" b="0" dirty="0">
                <a:sym typeface="+mn-ea"/>
              </a:rPr>
              <a:t>——</a:t>
            </a:r>
            <a:r>
              <a:rPr kumimoji="1" lang="zh-CN" altLang="en-US" b="0" dirty="0">
                <a:sym typeface="+mn-ea"/>
              </a:rPr>
              <a:t>实例</a:t>
            </a:r>
            <a:endParaRPr kumimoji="1" lang="zh-CN" altLang="en-US" b="0" dirty="0">
              <a:sym typeface="+mn-ea"/>
            </a:endParaRPr>
          </a:p>
        </p:txBody>
      </p:sp>
      <p:sp>
        <p:nvSpPr>
          <p:cNvPr id="3" name="文本占位符 2"/>
          <p:cNvSpPr>
            <a:spLocks noGrp="1"/>
          </p:cNvSpPr>
          <p:nvPr>
            <p:ph type="body" idx="1"/>
          </p:nvPr>
        </p:nvSpPr>
        <p:spPr>
          <a:xfrm>
            <a:off x="962660" y="1155065"/>
            <a:ext cx="5761355" cy="4968240"/>
          </a:xfrm>
        </p:spPr>
        <p:txBody>
          <a:bodyPr>
            <a:normAutofit/>
          </a:bodyPr>
          <a:lstStyle/>
          <a:p>
            <a:pPr>
              <a:lnSpc>
                <a:spcPct val="150000"/>
              </a:lnSpc>
            </a:pPr>
            <a:r>
              <a:rPr lang="zh-CN" altLang="en-US" sz="1800" dirty="0"/>
              <a:t>如右图，通过用户</a:t>
            </a:r>
            <a:r>
              <a:rPr lang="en-US" altLang="zh-CN" sz="1800" dirty="0"/>
              <a:t>-</a:t>
            </a:r>
            <a:r>
              <a:rPr lang="zh-CN" altLang="en-US" sz="1800" dirty="0"/>
              <a:t>物品交互矩阵，建立</a:t>
            </a:r>
            <a:r>
              <a:rPr lang="zh-CN" altLang="en-US" sz="1800" dirty="0">
                <a:solidFill>
                  <a:srgbClr val="0000FF"/>
                </a:solidFill>
              </a:rPr>
              <a:t>物品</a:t>
            </a:r>
            <a:r>
              <a:rPr lang="en-US" altLang="zh-CN" sz="1800" dirty="0">
                <a:solidFill>
                  <a:srgbClr val="0000FF"/>
                </a:solidFill>
              </a:rPr>
              <a:t>-</a:t>
            </a:r>
            <a:r>
              <a:rPr lang="zh-CN" altLang="en-US" sz="1800" dirty="0">
                <a:solidFill>
                  <a:srgbClr val="0000FF"/>
                </a:solidFill>
              </a:rPr>
              <a:t>用户的倒排表</a:t>
            </a:r>
            <a:r>
              <a:rPr lang="zh-CN" altLang="en-US" sz="1800" dirty="0"/>
              <a:t>：物品</a:t>
            </a:r>
            <a:r>
              <a:rPr lang="en-US" altLang="zh-CN" sz="1800" dirty="0"/>
              <a:t>a</a:t>
            </a:r>
            <a:r>
              <a:rPr lang="zh-CN" altLang="en-US" sz="1800" dirty="0"/>
              <a:t>对应的用户列表有</a:t>
            </a:r>
            <a:r>
              <a:rPr lang="en-US" altLang="zh-CN" sz="1800" dirty="0"/>
              <a:t>{A</a:t>
            </a:r>
            <a:r>
              <a:rPr lang="zh-CN" altLang="en-US" sz="1800" dirty="0"/>
              <a:t>、</a:t>
            </a:r>
            <a:r>
              <a:rPr lang="en-US" altLang="zh-CN" sz="1800" dirty="0"/>
              <a:t>B}</a:t>
            </a:r>
            <a:r>
              <a:rPr lang="zh-CN" altLang="en-US" sz="1800" dirty="0"/>
              <a:t>，物品</a:t>
            </a:r>
            <a:r>
              <a:rPr lang="en-US" altLang="zh-CN" sz="1800" dirty="0"/>
              <a:t>b</a:t>
            </a:r>
            <a:r>
              <a:rPr lang="zh-CN" altLang="en-US" sz="1800" dirty="0"/>
              <a:t>对应的用户列表有</a:t>
            </a:r>
            <a:r>
              <a:rPr lang="en-US" altLang="zh-CN" sz="1800" dirty="0"/>
              <a:t>{A</a:t>
            </a:r>
            <a:r>
              <a:rPr lang="zh-CN" altLang="en-US" sz="1800" dirty="0"/>
              <a:t>、</a:t>
            </a:r>
            <a:r>
              <a:rPr lang="en-US" altLang="zh-CN" sz="1800" dirty="0"/>
              <a:t>C}…</a:t>
            </a:r>
            <a:endParaRPr lang="en-US" altLang="zh-CN" sz="1800" dirty="0"/>
          </a:p>
          <a:p>
            <a:pPr>
              <a:lnSpc>
                <a:spcPct val="150000"/>
              </a:lnSpc>
            </a:pPr>
            <a:r>
              <a:rPr lang="zh-CN" altLang="en-US" sz="1800" dirty="0">
                <a:solidFill>
                  <a:srgbClr val="0000FF"/>
                </a:solidFill>
              </a:rPr>
              <a:t>再建立</a:t>
            </a:r>
            <a:r>
              <a:rPr lang="en-US" altLang="zh-CN" sz="1800" dirty="0">
                <a:solidFill>
                  <a:srgbClr val="0000FF"/>
                </a:solidFill>
              </a:rPr>
              <a:t>4×4</a:t>
            </a:r>
            <a:r>
              <a:rPr lang="zh-CN" altLang="en-US" sz="1800" dirty="0">
                <a:solidFill>
                  <a:srgbClr val="0000FF"/>
                </a:solidFill>
              </a:rPr>
              <a:t>的用户相似度矩阵</a:t>
            </a:r>
            <a:r>
              <a:rPr lang="en-US" altLang="zh-CN" sz="1800" dirty="0">
                <a:solidFill>
                  <a:srgbClr val="0000FF"/>
                </a:solidFill>
              </a:rPr>
              <a:t>W</a:t>
            </a:r>
            <a:r>
              <a:rPr lang="zh-CN" altLang="en-US" sz="1800" dirty="0"/>
              <a:t>，对于物品</a:t>
            </a:r>
            <a:r>
              <a:rPr lang="en-US" altLang="zh-CN" sz="1800" dirty="0"/>
              <a:t>a</a:t>
            </a:r>
            <a:r>
              <a:rPr lang="zh-CN" altLang="en-US" sz="1800" dirty="0"/>
              <a:t>，可以将</a:t>
            </a:r>
            <a:r>
              <a:rPr lang="en-US" altLang="zh-CN" sz="1800" dirty="0"/>
              <a:t>W[A][B]</a:t>
            </a:r>
            <a:r>
              <a:rPr lang="zh-CN" altLang="en-US" sz="1800" dirty="0"/>
              <a:t>和</a:t>
            </a:r>
            <a:r>
              <a:rPr lang="en-US" altLang="zh-CN" sz="1800" dirty="0"/>
              <a:t>W[B][A]</a:t>
            </a:r>
            <a:r>
              <a:rPr lang="zh-CN" altLang="en-US" sz="1800" dirty="0"/>
              <a:t>都加</a:t>
            </a:r>
            <a:r>
              <a:rPr lang="en-US" altLang="zh-CN" sz="1800" dirty="0"/>
              <a:t>1</a:t>
            </a:r>
            <a:r>
              <a:rPr lang="zh-CN" altLang="en-US" sz="1800" dirty="0"/>
              <a:t>，对于物品</a:t>
            </a:r>
            <a:r>
              <a:rPr lang="en-US" altLang="zh-CN" sz="1800" dirty="0"/>
              <a:t>b</a:t>
            </a:r>
            <a:r>
              <a:rPr lang="zh-CN" altLang="en-US" sz="1800" dirty="0"/>
              <a:t>，将</a:t>
            </a:r>
            <a:r>
              <a:rPr lang="en-US" altLang="zh-CN" sz="1800" dirty="0"/>
              <a:t>W[A][C]</a:t>
            </a:r>
            <a:r>
              <a:rPr lang="zh-CN" altLang="en-US" sz="1800" dirty="0"/>
              <a:t>和</a:t>
            </a:r>
            <a:r>
              <a:rPr lang="en-US" altLang="zh-CN" sz="1800" dirty="0"/>
              <a:t>W[C][A]</a:t>
            </a:r>
            <a:r>
              <a:rPr lang="zh-CN" altLang="en-US" sz="1800" dirty="0"/>
              <a:t>加</a:t>
            </a:r>
            <a:r>
              <a:rPr lang="en-US" altLang="zh-CN" sz="1800" dirty="0"/>
              <a:t>1</a:t>
            </a:r>
            <a:r>
              <a:rPr lang="zh-CN" altLang="en-US" sz="1800" dirty="0"/>
              <a:t>，以此类推。</a:t>
            </a:r>
            <a:endParaRPr lang="en-US" altLang="zh-CN" sz="1800" dirty="0"/>
          </a:p>
          <a:p>
            <a:pPr>
              <a:lnSpc>
                <a:spcPct val="150000"/>
              </a:lnSpc>
            </a:pPr>
            <a:r>
              <a:rPr lang="zh-CN" altLang="en-US" sz="1800" dirty="0"/>
              <a:t>扫描完所有物品，可以得到最终的余弦相似度矩阵（非</a:t>
            </a:r>
            <a:r>
              <a:rPr lang="en-US" altLang="zh-CN" sz="1800" dirty="0"/>
              <a:t>0</a:t>
            </a:r>
            <a:r>
              <a:rPr lang="zh-CN" altLang="en-US" sz="1800" dirty="0"/>
              <a:t>）的全部</a:t>
            </a:r>
            <a:r>
              <a:rPr lang="zh-CN" altLang="en-US" sz="1800" dirty="0">
                <a:solidFill>
                  <a:srgbClr val="0000FF"/>
                </a:solidFill>
              </a:rPr>
              <a:t>分子部分</a:t>
            </a:r>
            <a:r>
              <a:rPr lang="zh-CN" altLang="en-US" sz="1800" dirty="0"/>
              <a:t>，然后将</a:t>
            </a:r>
            <a:r>
              <a:rPr lang="en-US" altLang="zh-CN" sz="1800" dirty="0"/>
              <a:t>W</a:t>
            </a:r>
            <a:r>
              <a:rPr lang="zh-CN" altLang="en-US" sz="1800" dirty="0"/>
              <a:t>除以分母可以得到最终的用户兴趣相似度。</a:t>
            </a:r>
            <a:endParaRPr lang="zh-CN" altLang="en-US" sz="1800" dirty="0"/>
          </a:p>
          <a:p>
            <a:pPr>
              <a:lnSpc>
                <a:spcPct val="150000"/>
              </a:lnSpc>
            </a:pPr>
            <a:endParaRPr lang="zh-CN" altLang="en-US" sz="1800" dirty="0"/>
          </a:p>
          <a:p>
            <a:pPr>
              <a:lnSpc>
                <a:spcPct val="150000"/>
              </a:lnSpc>
            </a:pPr>
            <a:endParaRPr lang="zh-CN" altLang="en-US" sz="1800" dirty="0"/>
          </a:p>
          <a:p>
            <a:pPr>
              <a:lnSpc>
                <a:spcPct val="150000"/>
              </a:lnSpc>
            </a:pPr>
            <a:endParaRPr lang="zh-CN" altLang="en-US" sz="1800" dirty="0"/>
          </a:p>
          <a:p>
            <a:pPr>
              <a:lnSpc>
                <a:spcPct val="150000"/>
              </a:lnSpc>
            </a:pPr>
            <a:endParaRPr lang="zh-CN" altLang="en-US" sz="1800" dirty="0"/>
          </a:p>
          <a:p>
            <a:pPr>
              <a:lnSpc>
                <a:spcPct val="150000"/>
              </a:lnSpc>
            </a:pPr>
            <a:endParaRPr lang="zh-CN" altLang="en-US" sz="1800" dirty="0"/>
          </a:p>
          <a:p>
            <a:pPr>
              <a:lnSpc>
                <a:spcPct val="150000"/>
              </a:lnSpc>
            </a:pPr>
            <a:endParaRPr lang="zh-CN" altLang="en-US" sz="1800" dirty="0"/>
          </a:p>
        </p:txBody>
      </p:sp>
      <p:pic>
        <p:nvPicPr>
          <p:cNvPr id="4" name="图片 3"/>
          <p:cNvPicPr>
            <a:picLocks noChangeAspect="1"/>
          </p:cNvPicPr>
          <p:nvPr/>
        </p:nvPicPr>
        <p:blipFill rotWithShape="1">
          <a:blip r:embed="rId1"/>
          <a:srcRect l="2599" t="3001" b="694"/>
          <a:stretch>
            <a:fillRect/>
          </a:stretch>
        </p:blipFill>
        <p:spPr>
          <a:xfrm>
            <a:off x="7189470" y="1287780"/>
            <a:ext cx="3634740" cy="3908425"/>
          </a:xfrm>
          <a:prstGeom prst="rect">
            <a:avLst/>
          </a:prstGeom>
        </p:spPr>
      </p:pic>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3.4.4</a:t>
            </a:r>
            <a:r>
              <a:rPr kumimoji="1" lang="zh-CN" altLang="en-US" b="0" dirty="0">
                <a:sym typeface="+mn-ea"/>
              </a:rPr>
              <a:t>、利用倒排表计算相似度</a:t>
            </a:r>
            <a:r>
              <a:rPr kumimoji="1" lang="en-US" altLang="zh-CN" b="0" dirty="0">
                <a:sym typeface="+mn-ea"/>
              </a:rPr>
              <a:t>——</a:t>
            </a:r>
            <a:r>
              <a:rPr kumimoji="1" lang="zh-CN" altLang="en-US" b="0" dirty="0">
                <a:sym typeface="+mn-ea"/>
              </a:rPr>
              <a:t>伪代码</a:t>
            </a:r>
            <a:endParaRPr kumimoji="1" lang="zh-CN" altLang="en-US" b="0" dirty="0">
              <a:sym typeface="+mn-ea"/>
            </a:endParaRPr>
          </a:p>
        </p:txBody>
      </p:sp>
      <p:sp>
        <p:nvSpPr>
          <p:cNvPr id="3" name="文本占位符 2"/>
          <p:cNvSpPr>
            <a:spLocks noGrp="1"/>
          </p:cNvSpPr>
          <p:nvPr>
            <p:ph type="body" idx="1"/>
          </p:nvPr>
        </p:nvSpPr>
        <p:spPr>
          <a:xfrm>
            <a:off x="962526" y="1155033"/>
            <a:ext cx="10966238" cy="5309937"/>
          </a:xfrm>
        </p:spPr>
        <p:txBody>
          <a:bodyPr>
            <a:normAutofit/>
          </a:bodyPr>
          <a:lstStyle/>
          <a:p>
            <a:pPr marL="0" indent="0">
              <a:buNone/>
            </a:pPr>
            <a:endParaRPr lang="en-US" altLang="zh-CN" dirty="0"/>
          </a:p>
          <a:p>
            <a:pPr marL="0" indent="0">
              <a:buNone/>
            </a:pPr>
            <a:endParaRPr lang="en-US" altLang="zh-CN" dirty="0"/>
          </a:p>
          <a:p>
            <a:pPr marL="0" indent="0">
              <a:buNone/>
            </a:pPr>
            <a:endParaRPr lang="en-US" altLang="zh-CN" dirty="0"/>
          </a:p>
          <a:p>
            <a:endParaRPr lang="zh-CN" altLang="en-US" dirty="0"/>
          </a:p>
          <a:p>
            <a:endParaRPr lang="en-US" altLang="zh-CN" dirty="0"/>
          </a:p>
        </p:txBody>
      </p:sp>
      <p:pic>
        <p:nvPicPr>
          <p:cNvPr id="4" name="图片 3"/>
          <p:cNvPicPr>
            <a:picLocks noChangeAspect="1"/>
          </p:cNvPicPr>
          <p:nvPr/>
        </p:nvPicPr>
        <p:blipFill>
          <a:blip r:embed="rId1"/>
          <a:stretch>
            <a:fillRect/>
          </a:stretch>
        </p:blipFill>
        <p:spPr>
          <a:xfrm>
            <a:off x="2442210" y="1090930"/>
            <a:ext cx="4837430" cy="5529580"/>
          </a:xfrm>
          <a:prstGeom prst="rect">
            <a:avLst/>
          </a:prstGeom>
        </p:spPr>
      </p:pic>
      <p:sp>
        <p:nvSpPr>
          <p:cNvPr id="8" name="灯片编号占位符 7"/>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3.4.5</a:t>
            </a:r>
            <a:r>
              <a:rPr kumimoji="1" lang="zh-CN" altLang="en-US" b="0" dirty="0">
                <a:sym typeface="+mn-ea"/>
              </a:rPr>
              <a:t>、根据用户相似度进行推荐</a:t>
            </a:r>
            <a:endParaRPr kumimoji="1" lang="zh-CN" altLang="en-US" b="0" dirty="0">
              <a:sym typeface="+mn-ea"/>
            </a:endParaRPr>
          </a:p>
        </p:txBody>
      </p:sp>
      <p:sp>
        <p:nvSpPr>
          <p:cNvPr id="3" name="文本占位符 2"/>
          <p:cNvSpPr>
            <a:spLocks noGrp="1"/>
          </p:cNvSpPr>
          <p:nvPr>
            <p:ph type="body" idx="1"/>
          </p:nvPr>
        </p:nvSpPr>
        <p:spPr>
          <a:xfrm>
            <a:off x="962525" y="1155033"/>
            <a:ext cx="10159903" cy="5309937"/>
          </a:xfrm>
        </p:spPr>
        <p:txBody>
          <a:bodyPr>
            <a:normAutofit/>
          </a:bodyPr>
          <a:lstStyle/>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pic>
        <p:nvPicPr>
          <p:cNvPr id="7" name="图片 6"/>
          <p:cNvPicPr>
            <a:picLocks noChangeAspect="1"/>
          </p:cNvPicPr>
          <p:nvPr/>
        </p:nvPicPr>
        <p:blipFill>
          <a:blip r:embed="rId1"/>
          <a:stretch>
            <a:fillRect/>
          </a:stretch>
        </p:blipFill>
        <p:spPr>
          <a:xfrm>
            <a:off x="3489960" y="2025650"/>
            <a:ext cx="4425315" cy="4036695"/>
          </a:xfrm>
          <a:prstGeom prst="rect">
            <a:avLst/>
          </a:prstGeom>
        </p:spPr>
      </p:pic>
      <p:pic>
        <p:nvPicPr>
          <p:cNvPr id="8" name="图片 7"/>
          <p:cNvPicPr>
            <a:picLocks noChangeAspect="1"/>
          </p:cNvPicPr>
          <p:nvPr/>
        </p:nvPicPr>
        <p:blipFill>
          <a:blip r:embed="rId2"/>
          <a:stretch>
            <a:fillRect/>
          </a:stretch>
        </p:blipFill>
        <p:spPr>
          <a:xfrm>
            <a:off x="463682" y="962877"/>
            <a:ext cx="714286" cy="723810"/>
          </a:xfrm>
          <a:prstGeom prst="rect">
            <a:avLst/>
          </a:prstGeom>
        </p:spPr>
      </p:pic>
      <p:sp>
        <p:nvSpPr>
          <p:cNvPr id="11" name="文本框 10"/>
          <p:cNvSpPr txBox="1"/>
          <p:nvPr/>
        </p:nvSpPr>
        <p:spPr>
          <a:xfrm>
            <a:off x="1272540" y="1306830"/>
            <a:ext cx="7719060" cy="922020"/>
          </a:xfrm>
          <a:prstGeom prst="rect">
            <a:avLst/>
          </a:prstGeom>
          <a:noFill/>
        </p:spPr>
        <p:txBody>
          <a:bodyPr wrap="square" rtlCol="0">
            <a:spAutoFit/>
          </a:bodyPr>
          <a:lstStyle/>
          <a:p>
            <a:r>
              <a:rPr lang="zh-CN" altLang="en-US"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有如下用户</a:t>
            </a:r>
            <a:r>
              <a:rPr lang="en-US" altLang="zh-CN"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zh-CN" altLang="en-US"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图书交互记录，如果我们准备给她推荐书籍，应该怎么做？</a:t>
            </a:r>
            <a:endParaRPr lang="en-US" altLang="zh-CN" dirty="0" smtClean="0">
              <a:solidFill>
                <a:srgbClr val="FF0000"/>
              </a:solidFill>
              <a:latin typeface="黑体" panose="02010609060101010101" pitchFamily="49" charset="-122"/>
              <a:ea typeface="黑体" panose="02010609060101010101" pitchFamily="49" charset="-122"/>
              <a:cs typeface="黑体" panose="02010609060101010101" pitchFamily="49" charset="-122"/>
            </a:endParaRPr>
          </a:p>
          <a:p>
            <a:endParaRPr lang="en-US" altLang="zh-CN" dirty="0" smtClean="0">
              <a:solidFill>
                <a:srgbClr val="FF0000"/>
              </a:solidFill>
              <a:latin typeface="黑体" panose="02010609060101010101" pitchFamily="49" charset="-122"/>
              <a:ea typeface="黑体" panose="02010609060101010101" pitchFamily="49" charset="-122"/>
              <a:cs typeface="黑体" panose="02010609060101010101" pitchFamily="49" charset="-122"/>
            </a:endParaRPr>
          </a:p>
          <a:p>
            <a:endParaRPr lang="zh-CN" altLang="en-US" dirty="0" smtClean="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12" name="文本框 11"/>
          <p:cNvSpPr txBox="1"/>
          <p:nvPr/>
        </p:nvSpPr>
        <p:spPr>
          <a:xfrm>
            <a:off x="2339866" y="6652153"/>
            <a:ext cx="7676970"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050" dirty="0" smtClean="0"/>
              <a:t>图片</a:t>
            </a:r>
            <a:r>
              <a:rPr kumimoji="0" lang="zh-CN" altLang="en-US" sz="1050" b="0" i="0" u="none" strike="noStrike" cap="none" spc="0" normalizeH="0" baseline="0" dirty="0" smtClean="0">
                <a:ln>
                  <a:noFill/>
                </a:ln>
                <a:solidFill>
                  <a:srgbClr val="000000"/>
                </a:solidFill>
                <a:effectLst/>
                <a:uFillTx/>
                <a:latin typeface="Calibri" panose="020F0502020204030204"/>
                <a:ea typeface="Calibri" panose="020F0502020204030204"/>
                <a:cs typeface="Calibri" panose="020F0502020204030204"/>
                <a:sym typeface="Calibri" panose="020F0502020204030204"/>
              </a:rPr>
              <a:t>来自于</a:t>
            </a:r>
            <a:r>
              <a:rPr lang="en-US" altLang="zh-CN" sz="1050" dirty="0"/>
              <a:t>https://buildingrecommenders.wordpress.com/2015/11/18/overview-of-recommender-algorithms-part-2/.</a:t>
            </a:r>
            <a:endPar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3.4.5</a:t>
            </a:r>
            <a:r>
              <a:rPr kumimoji="1" lang="zh-CN" altLang="en-US" b="0" dirty="0">
                <a:sym typeface="+mn-ea"/>
              </a:rPr>
              <a:t>、根据用户相似度进行推荐</a:t>
            </a:r>
            <a:endParaRPr kumimoji="1" lang="zh-CN" altLang="en-US" b="0" dirty="0">
              <a:sym typeface="+mn-ea"/>
            </a:endParaRPr>
          </a:p>
        </p:txBody>
      </p:sp>
      <p:sp>
        <p:nvSpPr>
          <p:cNvPr id="3" name="文本占位符 2"/>
          <p:cNvSpPr>
            <a:spLocks noGrp="1"/>
          </p:cNvSpPr>
          <p:nvPr>
            <p:ph type="body" idx="1"/>
          </p:nvPr>
        </p:nvSpPr>
        <p:spPr>
          <a:xfrm>
            <a:off x="962525" y="1155033"/>
            <a:ext cx="10159903" cy="5309937"/>
          </a:xfrm>
        </p:spPr>
        <p:txBody>
          <a:bodyPr>
            <a:normAutofit/>
          </a:bodyPr>
          <a:lstStyle/>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pic>
        <p:nvPicPr>
          <p:cNvPr id="7" name="图片 6"/>
          <p:cNvPicPr>
            <a:picLocks noChangeAspect="1"/>
          </p:cNvPicPr>
          <p:nvPr/>
        </p:nvPicPr>
        <p:blipFill>
          <a:blip r:embed="rId1"/>
          <a:stretch>
            <a:fillRect/>
          </a:stretch>
        </p:blipFill>
        <p:spPr>
          <a:xfrm>
            <a:off x="868525" y="1660893"/>
            <a:ext cx="4447619" cy="4057143"/>
          </a:xfrm>
          <a:prstGeom prst="rect">
            <a:avLst/>
          </a:prstGeom>
        </p:spPr>
      </p:pic>
      <p:pic>
        <p:nvPicPr>
          <p:cNvPr id="4" name="图片 3"/>
          <p:cNvPicPr>
            <a:picLocks noChangeAspect="1"/>
          </p:cNvPicPr>
          <p:nvPr/>
        </p:nvPicPr>
        <p:blipFill>
          <a:blip r:embed="rId2"/>
          <a:stretch>
            <a:fillRect/>
          </a:stretch>
        </p:blipFill>
        <p:spPr>
          <a:xfrm>
            <a:off x="5316144" y="1923715"/>
            <a:ext cx="6128700" cy="4103833"/>
          </a:xfrm>
          <a:prstGeom prst="rect">
            <a:avLst/>
          </a:prstGeom>
        </p:spPr>
      </p:pic>
      <p:sp>
        <p:nvSpPr>
          <p:cNvPr id="9" name="文本框 8"/>
          <p:cNvSpPr txBox="1"/>
          <p:nvPr/>
        </p:nvSpPr>
        <p:spPr>
          <a:xfrm>
            <a:off x="2339866" y="6652153"/>
            <a:ext cx="7676970"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050" dirty="0" smtClean="0"/>
              <a:t>图片</a:t>
            </a:r>
            <a:r>
              <a:rPr kumimoji="0" lang="zh-CN" altLang="en-US" sz="1050" b="0" i="0" u="none" strike="noStrike" cap="none" spc="0" normalizeH="0" baseline="0" dirty="0" smtClean="0">
                <a:ln>
                  <a:noFill/>
                </a:ln>
                <a:solidFill>
                  <a:srgbClr val="000000"/>
                </a:solidFill>
                <a:effectLst/>
                <a:uFillTx/>
                <a:latin typeface="Calibri" panose="020F0502020204030204"/>
                <a:ea typeface="Calibri" panose="020F0502020204030204"/>
                <a:cs typeface="Calibri" panose="020F0502020204030204"/>
                <a:sym typeface="Calibri" panose="020F0502020204030204"/>
              </a:rPr>
              <a:t>来自于</a:t>
            </a:r>
            <a:r>
              <a:rPr lang="en-US" altLang="zh-CN" sz="1050" dirty="0"/>
              <a:t>https://buildingrecommenders.wordpress.com/2015/11/18/overview-of-recommender-algorithms-part-2/.</a:t>
            </a:r>
            <a:endPar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
        <p:nvSpPr>
          <p:cNvPr id="11" name="文本框 10"/>
          <p:cNvSpPr txBox="1"/>
          <p:nvPr/>
        </p:nvSpPr>
        <p:spPr>
          <a:xfrm>
            <a:off x="962660" y="1169035"/>
            <a:ext cx="9544685" cy="368300"/>
          </a:xfrm>
          <a:prstGeom prst="rect">
            <a:avLst/>
          </a:prstGeom>
          <a:noFill/>
        </p:spPr>
        <p:txBody>
          <a:bodyPr wrap="square" rtlCol="0">
            <a:spAutoFit/>
          </a:bodyPr>
          <a:p>
            <a:r>
              <a:rPr lang="zh-CN" altLang="en-US"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a:t>
            </a:r>
            <a:r>
              <a:rPr lang="en-US" altLang="zh-CN"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1</a:t>
            </a:r>
            <a:r>
              <a:rPr lang="zh-CN" altLang="en-US"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）计算该用户与其他用户的（余弦）相似度如下：</a:t>
            </a:r>
            <a:endParaRPr lang="zh-CN" altLang="en-US" dirty="0" smtClean="0">
              <a:solidFill>
                <a:srgbClr val="0000FF"/>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3.4.5</a:t>
            </a:r>
            <a:r>
              <a:rPr kumimoji="1" lang="zh-CN" altLang="en-US" b="0" dirty="0">
                <a:sym typeface="+mn-ea"/>
              </a:rPr>
              <a:t>、根据用户相似度进行推荐</a:t>
            </a:r>
            <a:endParaRPr kumimoji="1" lang="zh-CN" altLang="en-US" b="0" dirty="0">
              <a:sym typeface="+mn-ea"/>
            </a:endParaRPr>
          </a:p>
        </p:txBody>
      </p:sp>
      <p:sp>
        <p:nvSpPr>
          <p:cNvPr id="3" name="文本占位符 2"/>
          <p:cNvSpPr>
            <a:spLocks noGrp="1"/>
          </p:cNvSpPr>
          <p:nvPr>
            <p:ph type="body" idx="1"/>
          </p:nvPr>
        </p:nvSpPr>
        <p:spPr>
          <a:xfrm>
            <a:off x="962525" y="1155033"/>
            <a:ext cx="10159903" cy="5309937"/>
          </a:xfrm>
        </p:spPr>
        <p:txBody>
          <a:bodyPr>
            <a:normAutofit/>
          </a:bodyPr>
          <a:lstStyle/>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grpSp>
        <p:nvGrpSpPr>
          <p:cNvPr id="8" name="组合 7"/>
          <p:cNvGrpSpPr/>
          <p:nvPr/>
        </p:nvGrpSpPr>
        <p:grpSpPr>
          <a:xfrm>
            <a:off x="1473594" y="1954768"/>
            <a:ext cx="8912068" cy="3590708"/>
            <a:chOff x="1179317" y="2381566"/>
            <a:chExt cx="8912068" cy="3590708"/>
          </a:xfrm>
        </p:grpSpPr>
        <p:pic>
          <p:nvPicPr>
            <p:cNvPr id="9" name="Picture 4" descr="https://buildingrecommenders.files.wordpress.com/2015/11/user-preference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79317" y="2431897"/>
              <a:ext cx="3612139" cy="35403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chenxin3-xy\Desktop\user-based-similarity-fu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7293" y="2381566"/>
              <a:ext cx="3814092" cy="3590708"/>
            </a:xfrm>
            <a:prstGeom prst="rect">
              <a:avLst/>
            </a:prstGeom>
            <a:noFill/>
            <a:extLst>
              <a:ext uri="{909E8E84-426E-40DD-AFC4-6F175D3DCCD1}">
                <a14:hiddenFill xmlns:a14="http://schemas.microsoft.com/office/drawing/2010/main">
                  <a:solidFill>
                    <a:srgbClr val="FFFFFF"/>
                  </a:solidFill>
                </a14:hiddenFill>
              </a:ext>
            </a:extLst>
          </p:spPr>
        </p:pic>
        <p:sp>
          <p:nvSpPr>
            <p:cNvPr id="11" name="右箭头 10"/>
            <p:cNvSpPr/>
            <p:nvPr/>
          </p:nvSpPr>
          <p:spPr>
            <a:xfrm>
              <a:off x="5130409" y="4058257"/>
              <a:ext cx="1059235" cy="287655"/>
            </a:xfrm>
            <a:prstGeom prst="rightArrow">
              <a:avLst/>
            </a:prstGeom>
            <a:solidFill>
              <a:srgbClr val="FF3300">
                <a:alpha val="60000"/>
              </a:srgbClr>
            </a:solidFill>
            <a:ln>
              <a:noFill/>
            </a:ln>
          </p:spPr>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
                  <a:srgbClr val="00CC99"/>
                </a:buClr>
                <a:buSzPct val="85000"/>
                <a:buFont typeface="Webdings" panose="05030102010509060703" pitchFamily="18" charset="2"/>
                <a:buChar char="Y"/>
              </a:pPr>
              <a:endParaRPr kumimoji="1" lang="zh-CN" altLang="en-US" sz="2800" b="0" i="0" u="none" strike="noStrike" cap="none" normalizeH="0" baseline="0" smtClean="0">
                <a:ln>
                  <a:noFill/>
                </a:ln>
                <a:solidFill>
                  <a:schemeClr val="bg1"/>
                </a:solidFill>
                <a:effectLst/>
                <a:latin typeface="黑体" panose="02010609060101010101" pitchFamily="49" charset="-122"/>
                <a:ea typeface="楷体_GB2312" pitchFamily="49" charset="-122"/>
                <a:cs typeface="黑体" panose="02010609060101010101" pitchFamily="49" charset="-122"/>
              </a:endParaRPr>
            </a:p>
          </p:txBody>
        </p:sp>
      </p:grpSp>
      <p:sp>
        <p:nvSpPr>
          <p:cNvPr id="12" name="文本框 11"/>
          <p:cNvSpPr txBox="1"/>
          <p:nvPr/>
        </p:nvSpPr>
        <p:spPr>
          <a:xfrm>
            <a:off x="2339866" y="6652153"/>
            <a:ext cx="7676970"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050" dirty="0" smtClean="0"/>
              <a:t>图片</a:t>
            </a:r>
            <a:r>
              <a:rPr kumimoji="0" lang="zh-CN" altLang="en-US" sz="1050" b="0" i="0" u="none" strike="noStrike" cap="none" spc="0" normalizeH="0" baseline="0" dirty="0" smtClean="0">
                <a:ln>
                  <a:noFill/>
                </a:ln>
                <a:solidFill>
                  <a:srgbClr val="000000"/>
                </a:solidFill>
                <a:effectLst/>
                <a:uFillTx/>
                <a:latin typeface="Calibri" panose="020F0502020204030204"/>
                <a:ea typeface="Calibri" panose="020F0502020204030204"/>
                <a:cs typeface="Calibri" panose="020F0502020204030204"/>
                <a:sym typeface="Calibri" panose="020F0502020204030204"/>
              </a:rPr>
              <a:t>来自于</a:t>
            </a:r>
            <a:r>
              <a:rPr lang="en-US" altLang="zh-CN" sz="1050" dirty="0"/>
              <a:t>https://buildingrecommenders.wordpress.com/2015/11/18/overview-of-recommender-algorithms-part-2/.</a:t>
            </a:r>
            <a:endPar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
        <p:nvSpPr>
          <p:cNvPr id="4" name="文本框 3"/>
          <p:cNvSpPr txBox="1"/>
          <p:nvPr/>
        </p:nvSpPr>
        <p:spPr>
          <a:xfrm>
            <a:off x="962660" y="1169035"/>
            <a:ext cx="9544685" cy="368300"/>
          </a:xfrm>
          <a:prstGeom prst="rect">
            <a:avLst/>
          </a:prstGeom>
          <a:noFill/>
        </p:spPr>
        <p:txBody>
          <a:bodyPr wrap="square" rtlCol="0">
            <a:spAutoFit/>
          </a:bodyPr>
          <a:p>
            <a:r>
              <a:rPr lang="zh-CN" altLang="en-US"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a:t>
            </a:r>
            <a:r>
              <a:rPr lang="en-US" altLang="zh-CN"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2</a:t>
            </a:r>
            <a:r>
              <a:rPr lang="zh-CN" altLang="en-US"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）以此类推，可以得到用户的相似度矩阵：</a:t>
            </a:r>
            <a:endParaRPr lang="zh-CN" altLang="en-US" dirty="0" smtClean="0">
              <a:solidFill>
                <a:srgbClr val="0000FF"/>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3.4.5</a:t>
            </a:r>
            <a:r>
              <a:rPr kumimoji="1" lang="zh-CN" altLang="en-US" b="0" dirty="0">
                <a:sym typeface="+mn-ea"/>
              </a:rPr>
              <a:t>、根据用户相似度进行推荐</a:t>
            </a:r>
            <a:endParaRPr kumimoji="1" lang="zh-CN" altLang="en-US" b="0" dirty="0">
              <a:sym typeface="+mn-ea"/>
            </a:endParaRPr>
          </a:p>
        </p:txBody>
      </p:sp>
      <p:sp>
        <p:nvSpPr>
          <p:cNvPr id="3" name="文本占位符 2"/>
          <p:cNvSpPr>
            <a:spLocks noGrp="1"/>
          </p:cNvSpPr>
          <p:nvPr>
            <p:ph type="body" idx="1"/>
          </p:nvPr>
        </p:nvSpPr>
        <p:spPr>
          <a:xfrm>
            <a:off x="962525" y="1155033"/>
            <a:ext cx="10159903" cy="5309937"/>
          </a:xfrm>
        </p:spPr>
        <p:txBody>
          <a:bodyPr>
            <a:normAutofit/>
          </a:bodyPr>
          <a:lstStyle/>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pic>
        <p:nvPicPr>
          <p:cNvPr id="4" name="图片 3"/>
          <p:cNvPicPr>
            <a:picLocks noChangeAspect="1"/>
          </p:cNvPicPr>
          <p:nvPr/>
        </p:nvPicPr>
        <p:blipFill>
          <a:blip r:embed="rId1"/>
          <a:stretch>
            <a:fillRect/>
          </a:stretch>
        </p:blipFill>
        <p:spPr>
          <a:xfrm>
            <a:off x="170815" y="2957830"/>
            <a:ext cx="7797800" cy="3507105"/>
          </a:xfrm>
          <a:prstGeom prst="rect">
            <a:avLst/>
          </a:prstGeom>
        </p:spPr>
      </p:pic>
      <p:sp>
        <p:nvSpPr>
          <p:cNvPr id="12" name="文本框 11"/>
          <p:cNvSpPr txBox="1"/>
          <p:nvPr/>
        </p:nvSpPr>
        <p:spPr>
          <a:xfrm>
            <a:off x="2339866" y="6652153"/>
            <a:ext cx="7676970"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050" dirty="0" smtClean="0"/>
              <a:t>图片</a:t>
            </a:r>
            <a:r>
              <a:rPr kumimoji="0" lang="zh-CN" altLang="en-US" sz="1050" b="0" i="0" u="none" strike="noStrike" cap="none" spc="0" normalizeH="0" baseline="0" dirty="0" smtClean="0">
                <a:ln>
                  <a:noFill/>
                </a:ln>
                <a:solidFill>
                  <a:srgbClr val="000000"/>
                </a:solidFill>
                <a:effectLst/>
                <a:uFillTx/>
                <a:latin typeface="Calibri" panose="020F0502020204030204"/>
                <a:ea typeface="Calibri" panose="020F0502020204030204"/>
                <a:cs typeface="Calibri" panose="020F0502020204030204"/>
                <a:sym typeface="Calibri" panose="020F0502020204030204"/>
              </a:rPr>
              <a:t>来自于</a:t>
            </a:r>
            <a:r>
              <a:rPr lang="en-US" altLang="zh-CN" sz="1050" dirty="0"/>
              <a:t>https://buildingrecommenders.wordpress.com/2015/11/18/overview-of-recommender-algorithms-part-2/.</a:t>
            </a:r>
            <a:endPar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
        <p:nvSpPr>
          <p:cNvPr id="6" name="文本框 5"/>
          <p:cNvSpPr txBox="1"/>
          <p:nvPr/>
        </p:nvSpPr>
        <p:spPr>
          <a:xfrm>
            <a:off x="612140" y="1127760"/>
            <a:ext cx="10544810" cy="1198880"/>
          </a:xfrm>
          <a:prstGeom prst="rect">
            <a:avLst/>
          </a:prstGeom>
          <a:noFill/>
        </p:spPr>
        <p:txBody>
          <a:bodyPr wrap="square" rtlCol="0">
            <a:spAutoFit/>
          </a:bodyPr>
          <a:p>
            <a:pPr>
              <a:lnSpc>
                <a:spcPct val="150000"/>
              </a:lnSpc>
            </a:pPr>
            <a:r>
              <a:rPr lang="zh-CN" altLang="en-US"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a:t>
            </a:r>
            <a:r>
              <a:rPr lang="en-US" altLang="zh-CN"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3</a:t>
            </a:r>
            <a:r>
              <a:rPr lang="zh-CN" altLang="en-US"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）依据相似度矩阵，得到目标用户最相似的</a:t>
            </a:r>
            <a:r>
              <a:rPr lang="en-US" altLang="zh-CN"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K</a:t>
            </a:r>
            <a:r>
              <a:rPr lang="zh-CN" altLang="en-US"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个用户，将他们最喜欢的物品推荐给目标用户，几个注意的细节：</a:t>
            </a:r>
            <a:endParaRPr lang="zh-CN" altLang="en-US"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en-US" altLang="zh-CN"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     1</a:t>
            </a:r>
            <a:r>
              <a:rPr lang="zh-CN" altLang="en-US"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）最相似的</a:t>
            </a:r>
            <a:r>
              <a:rPr lang="en-US" altLang="zh-CN"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K</a:t>
            </a:r>
            <a:r>
              <a:rPr lang="zh-CN" altLang="en-US"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个用户的最喜欢的物品集合</a:t>
            </a:r>
            <a:r>
              <a:rPr lang="zh-CN" altLang="en-US"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，采用量化分值</a:t>
            </a:r>
            <a:r>
              <a:rPr lang="en-US" altLang="zh-CN"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a:t>
            </a:r>
            <a:r>
              <a:rPr lang="zh-CN" altLang="en-US"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相似度</a:t>
            </a:r>
            <a:r>
              <a:rPr lang="en-US" altLang="zh-CN"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a:t>
            </a:r>
            <a:r>
              <a:rPr lang="zh-CN" altLang="en-US"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喜爱度（评分）；</a:t>
            </a:r>
            <a:endParaRPr lang="zh-CN" altLang="en-US"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en-US" altLang="zh-CN"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     2</a:t>
            </a:r>
            <a:r>
              <a:rPr lang="zh-CN" altLang="en-US"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）最终推荐列表中要去掉当前目标用户已经交互过的物品；</a:t>
            </a:r>
            <a:endParaRPr lang="zh-CN" altLang="en-US"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endParaRPr>
          </a:p>
        </p:txBody>
      </p:sp>
      <p:grpSp>
        <p:nvGrpSpPr>
          <p:cNvPr id="8" name="组合 7"/>
          <p:cNvGrpSpPr/>
          <p:nvPr/>
        </p:nvGrpSpPr>
        <p:grpSpPr>
          <a:xfrm>
            <a:off x="6774815" y="2078990"/>
            <a:ext cx="5250180" cy="2152015"/>
            <a:chOff x="1179317" y="2381566"/>
            <a:chExt cx="8912068" cy="3590708"/>
          </a:xfrm>
        </p:grpSpPr>
        <p:pic>
          <p:nvPicPr>
            <p:cNvPr id="9" name="Picture 4" descr="https://buildingrecommenders.files.wordpress.com/2015/11/user-preferen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317" y="2431897"/>
              <a:ext cx="3612139" cy="35403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chenxin3-xy\Desktop\user-based-similarity-fu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7293" y="2381566"/>
              <a:ext cx="3814092" cy="3590708"/>
            </a:xfrm>
            <a:prstGeom prst="rect">
              <a:avLst/>
            </a:prstGeom>
            <a:noFill/>
            <a:extLst>
              <a:ext uri="{909E8E84-426E-40DD-AFC4-6F175D3DCCD1}">
                <a14:hiddenFill xmlns:a14="http://schemas.microsoft.com/office/drawing/2010/main">
                  <a:solidFill>
                    <a:srgbClr val="FFFFFF"/>
                  </a:solidFill>
                </a14:hiddenFill>
              </a:ext>
            </a:extLst>
          </p:spPr>
        </p:pic>
        <p:sp>
          <p:nvSpPr>
            <p:cNvPr id="11" name="右箭头 10"/>
            <p:cNvSpPr/>
            <p:nvPr/>
          </p:nvSpPr>
          <p:spPr>
            <a:xfrm>
              <a:off x="5130409" y="4058257"/>
              <a:ext cx="1059235" cy="287655"/>
            </a:xfrm>
            <a:prstGeom prst="rightArrow">
              <a:avLst/>
            </a:prstGeom>
            <a:solidFill>
              <a:srgbClr val="FF3300">
                <a:alpha val="60000"/>
              </a:srgbClr>
            </a:solidFill>
            <a:ln>
              <a:noFill/>
            </a:ln>
          </p:spPr>
          <p:txBody>
            <a:bodyPr vert="horz" wrap="square" lIns="91440" tIns="45720" rIns="91440" bIns="45720" numCol="1" rtlCol="0" anchor="t" anchorCtr="0" compatLnSpc="1"/>
            <a:p>
              <a:pPr marL="342900" marR="0" indent="-342900" algn="l" defTabSz="914400" rtl="0" eaLnBrk="1" fontAlgn="base" latinLnBrk="0" hangingPunct="1">
                <a:lnSpc>
                  <a:spcPct val="100000"/>
                </a:lnSpc>
                <a:spcBef>
                  <a:spcPct val="20000"/>
                </a:spcBef>
                <a:spcAft>
                  <a:spcPct val="0"/>
                </a:spcAft>
                <a:buClr>
                  <a:srgbClr val="00CC99"/>
                </a:buClr>
                <a:buSzPct val="85000"/>
                <a:buFont typeface="Webdings" panose="05030102010509060703" pitchFamily="18" charset="2"/>
                <a:buChar char="Y"/>
              </a:pPr>
              <a:endParaRPr kumimoji="1" lang="zh-CN" altLang="en-US" sz="2800" b="0" i="0" u="none" strike="noStrike" cap="none" normalizeH="0" baseline="0" smtClean="0">
                <a:ln>
                  <a:noFill/>
                </a:ln>
                <a:solidFill>
                  <a:schemeClr val="bg1"/>
                </a:solidFill>
                <a:effectLst/>
                <a:latin typeface="黑体" panose="02010609060101010101" pitchFamily="49" charset="-122"/>
                <a:ea typeface="楷体_GB2312" pitchFamily="49" charset="-122"/>
                <a:cs typeface="黑体" panose="02010609060101010101" pitchFamily="49" charset="-122"/>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3.4.5</a:t>
            </a:r>
            <a:r>
              <a:rPr kumimoji="1" lang="zh-CN" altLang="en-US" b="0" dirty="0">
                <a:sym typeface="+mn-ea"/>
              </a:rPr>
              <a:t>、根据用户相似度进行推荐</a:t>
            </a:r>
            <a:r>
              <a:rPr kumimoji="1" lang="en-US" altLang="zh-CN" b="0" dirty="0">
                <a:sym typeface="+mn-ea"/>
              </a:rPr>
              <a:t>——</a:t>
            </a:r>
            <a:r>
              <a:rPr kumimoji="1" lang="zh-CN" altLang="en-US" b="0" dirty="0">
                <a:sym typeface="+mn-ea"/>
              </a:rPr>
              <a:t>伪代码</a:t>
            </a:r>
            <a:endParaRPr kumimoji="1" lang="zh-CN" altLang="en-US" b="0" dirty="0">
              <a:sym typeface="+mn-ea"/>
            </a:endParaRPr>
          </a:p>
        </p:txBody>
      </p:sp>
      <p:sp>
        <p:nvSpPr>
          <p:cNvPr id="3" name="文本占位符 2"/>
          <p:cNvSpPr>
            <a:spLocks noGrp="1"/>
          </p:cNvSpPr>
          <p:nvPr>
            <p:ph type="body" idx="1"/>
          </p:nvPr>
        </p:nvSpPr>
        <p:spPr>
          <a:xfrm>
            <a:off x="962526" y="1155033"/>
            <a:ext cx="10966238" cy="5309937"/>
          </a:xfrm>
        </p:spPr>
        <p:txBody>
          <a:bodyPr>
            <a:normAutofit/>
          </a:bodyPr>
          <a:lstStyle/>
          <a:p>
            <a:pPr marL="0" indent="0">
              <a:buNone/>
            </a:pPr>
            <a:endParaRPr lang="en-US" altLang="zh-CN" dirty="0"/>
          </a:p>
          <a:p>
            <a:pPr marL="0" indent="0">
              <a:buNone/>
            </a:pPr>
            <a:endParaRPr lang="en-US" altLang="zh-CN" dirty="0"/>
          </a:p>
          <a:p>
            <a:pPr marL="0" indent="0">
              <a:buNone/>
            </a:pPr>
            <a:endParaRPr lang="en-US" altLang="zh-CN" dirty="0"/>
          </a:p>
          <a:p>
            <a:endParaRPr lang="zh-CN" altLang="en-US" dirty="0"/>
          </a:p>
          <a:p>
            <a:endParaRPr lang="en-US" altLang="zh-CN" dirty="0"/>
          </a:p>
        </p:txBody>
      </p:sp>
      <p:pic>
        <p:nvPicPr>
          <p:cNvPr id="7" name="图片 6"/>
          <p:cNvPicPr>
            <a:picLocks noChangeAspect="1"/>
          </p:cNvPicPr>
          <p:nvPr/>
        </p:nvPicPr>
        <p:blipFill>
          <a:blip r:embed="rId1"/>
          <a:stretch>
            <a:fillRect/>
          </a:stretch>
        </p:blipFill>
        <p:spPr>
          <a:xfrm>
            <a:off x="962527" y="2048941"/>
            <a:ext cx="10009524" cy="3180952"/>
          </a:xfrm>
          <a:prstGeom prst="rect">
            <a:avLst/>
          </a:prstGeom>
        </p:spPr>
      </p:pic>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/177</a:t>
            </a:r>
            <a:endParaRPr lang="zh-CN" altLang="en-US" dirty="0"/>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3.1.2</a:t>
            </a:r>
            <a:r>
              <a:rPr kumimoji="1" lang="zh-CN" altLang="en-US" b="0" dirty="0">
                <a:sym typeface="+mn-ea"/>
              </a:rPr>
              <a:t>、推荐系统中隐式反馈和显式反馈</a:t>
            </a:r>
            <a:endParaRPr kumimoji="1" lang="zh-CN" altLang="en-US" b="0" dirty="0">
              <a:sym typeface="+mn-ea"/>
            </a:endParaRPr>
          </a:p>
        </p:txBody>
      </p:sp>
      <p:sp>
        <p:nvSpPr>
          <p:cNvPr id="3" name="文本占位符 2"/>
          <p:cNvSpPr>
            <a:spLocks noGrp="1"/>
          </p:cNvSpPr>
          <p:nvPr>
            <p:ph type="body" idx="1"/>
          </p:nvPr>
        </p:nvSpPr>
        <p:spPr>
          <a:xfrm>
            <a:off x="609600" y="1155065"/>
            <a:ext cx="10972800" cy="2348230"/>
          </a:xfrm>
        </p:spPr>
        <p:txBody>
          <a:bodyPr>
            <a:normAutofit lnSpcReduction="20000"/>
          </a:bodyPr>
          <a:lstStyle/>
          <a:p>
            <a:pPr>
              <a:lnSpc>
                <a:spcPct val="150000"/>
              </a:lnSpc>
            </a:pPr>
            <a:r>
              <a:rPr lang="zh-CN" altLang="en-US" sz="1800" dirty="0">
                <a:solidFill>
                  <a:srgbClr val="0000FF"/>
                </a:solidFill>
              </a:rPr>
              <a:t>隐式反馈</a:t>
            </a:r>
            <a:r>
              <a:rPr lang="zh-CN" altLang="en-US" sz="1800" dirty="0"/>
              <a:t>，和显式反馈不同之处在于三元组</a:t>
            </a:r>
            <a:r>
              <a:rPr lang="en-US" altLang="zh-CN" sz="1800" u="sng">
                <a:solidFill>
                  <a:srgbClr val="0000FF"/>
                </a:solidFill>
                <a:sym typeface="+mn-ea"/>
              </a:rPr>
              <a:t>&lt;</a:t>
            </a:r>
            <a:r>
              <a:rPr lang="zh-CN" altLang="en-US" sz="1800" u="sng">
                <a:solidFill>
                  <a:srgbClr val="0000FF"/>
                </a:solidFill>
                <a:sym typeface="+mn-ea"/>
              </a:rPr>
              <a:t>用户，物品，</a:t>
            </a:r>
            <a:r>
              <a:rPr lang="zh-CN" altLang="en-US" sz="1800" u="sng">
                <a:solidFill>
                  <a:srgbClr val="FF0000"/>
                </a:solidFill>
                <a:sym typeface="+mn-ea"/>
              </a:rPr>
              <a:t>评分</a:t>
            </a:r>
            <a:r>
              <a:rPr lang="en-US" altLang="zh-CN" sz="1800" u="sng">
                <a:solidFill>
                  <a:srgbClr val="0000FF"/>
                </a:solidFill>
                <a:sym typeface="+mn-ea"/>
              </a:rPr>
              <a:t>&gt;</a:t>
            </a:r>
            <a:r>
              <a:rPr lang="zh-CN" altLang="en-US" sz="1800" dirty="0"/>
              <a:t>中的评分项，该项不是具体的分值，而是</a:t>
            </a:r>
            <a:r>
              <a:rPr lang="en-US" altLang="zh-CN" sz="1800" dirty="0"/>
              <a:t>0</a:t>
            </a:r>
            <a:r>
              <a:rPr lang="zh-CN" altLang="en-US" sz="1800" dirty="0"/>
              <a:t>或者</a:t>
            </a:r>
            <a:r>
              <a:rPr lang="en-US" altLang="zh-CN" sz="1800" dirty="0"/>
              <a:t>1</a:t>
            </a:r>
            <a:r>
              <a:rPr lang="zh-CN" altLang="en-US" sz="1800" dirty="0"/>
              <a:t>。</a:t>
            </a:r>
            <a:r>
              <a:rPr lang="en-US" altLang="zh-CN" sz="1800" dirty="0"/>
              <a:t>1</a:t>
            </a:r>
            <a:r>
              <a:rPr lang="zh-CN" altLang="en-US" sz="1800" dirty="0"/>
              <a:t>表示用户和物品有过交互（购买、点击、加入购物车、收藏等等），</a:t>
            </a:r>
            <a:r>
              <a:rPr lang="en-US" altLang="zh-CN" sz="1800" dirty="0"/>
              <a:t>0</a:t>
            </a:r>
            <a:r>
              <a:rPr lang="zh-CN" altLang="en-US" sz="1800" dirty="0"/>
              <a:t>表示用户和该物品没有</a:t>
            </a:r>
            <a:r>
              <a:rPr lang="zh-CN" altLang="en-US" sz="1800" dirty="0"/>
              <a:t>发生过这样的交互。</a:t>
            </a:r>
            <a:endParaRPr lang="zh-CN" altLang="en-US" sz="1800" dirty="0"/>
          </a:p>
          <a:p>
            <a:pPr>
              <a:lnSpc>
                <a:spcPct val="150000"/>
              </a:lnSpc>
            </a:pPr>
            <a:r>
              <a:rPr lang="zh-CN" altLang="en-US" sz="1800" dirty="0">
                <a:solidFill>
                  <a:srgbClr val="0000FF"/>
                </a:solidFill>
              </a:rPr>
              <a:t>隐式反馈数据</a:t>
            </a:r>
            <a:r>
              <a:rPr lang="zh-CN" altLang="en-US" sz="1800" dirty="0"/>
              <a:t>相比较于显式反馈数据，</a:t>
            </a:r>
            <a:r>
              <a:rPr lang="zh-CN" altLang="en-US" sz="1800" dirty="0">
                <a:solidFill>
                  <a:srgbClr val="0000FF"/>
                </a:solidFill>
              </a:rPr>
              <a:t>获取会更加容易</a:t>
            </a:r>
            <a:r>
              <a:rPr lang="zh-CN" altLang="en-US" sz="1800" dirty="0"/>
              <a:t>（获取用户评分的在线应用较少），</a:t>
            </a:r>
            <a:r>
              <a:rPr lang="zh-CN" altLang="en-US" sz="1800" dirty="0">
                <a:solidFill>
                  <a:srgbClr val="0000FF"/>
                </a:solidFill>
              </a:rPr>
              <a:t>并且数据集量更大</a:t>
            </a:r>
            <a:r>
              <a:rPr lang="zh-CN" altLang="en-US" sz="1800" dirty="0">
                <a:solidFill>
                  <a:srgbClr val="0070C0"/>
                </a:solidFill>
              </a:rPr>
              <a:t>。</a:t>
            </a:r>
            <a:r>
              <a:rPr lang="zh-CN" altLang="en-US" sz="1800">
                <a:solidFill>
                  <a:srgbClr val="0000FF"/>
                </a:solidFill>
                <a:sym typeface="+mn-ea"/>
              </a:rPr>
              <a:t>基于隐式反馈的算法目前是推荐系统的主流算法</a:t>
            </a:r>
            <a:r>
              <a:rPr lang="zh-CN" altLang="en-US" sz="1800">
                <a:sym typeface="+mn-ea"/>
              </a:rPr>
              <a:t>。</a:t>
            </a:r>
            <a:endParaRPr lang="zh-CN" altLang="en-US" dirty="0"/>
          </a:p>
        </p:txBody>
      </p:sp>
      <p:pic>
        <p:nvPicPr>
          <p:cNvPr id="5" name="图片 4"/>
          <p:cNvPicPr>
            <a:picLocks noChangeAspect="1"/>
          </p:cNvPicPr>
          <p:nvPr/>
        </p:nvPicPr>
        <p:blipFill>
          <a:blip r:embed="rId1"/>
          <a:stretch>
            <a:fillRect/>
          </a:stretch>
        </p:blipFill>
        <p:spPr>
          <a:xfrm>
            <a:off x="4064152" y="3917131"/>
            <a:ext cx="5011346" cy="2365453"/>
          </a:xfrm>
          <a:prstGeom prst="rect">
            <a:avLst/>
          </a:prstGeom>
        </p:spPr>
      </p:pic>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3.4.6</a:t>
            </a:r>
            <a:r>
              <a:rPr kumimoji="1" lang="zh-CN" altLang="en-US" b="0" dirty="0">
                <a:sym typeface="+mn-ea"/>
              </a:rPr>
              <a:t>、基于物品的协同过滤算法</a:t>
            </a:r>
            <a:endParaRPr kumimoji="1" lang="zh-CN" altLang="en-US" b="0" dirty="0">
              <a:sym typeface="+mn-ea"/>
            </a:endParaRPr>
          </a:p>
        </p:txBody>
      </p:sp>
      <p:sp>
        <p:nvSpPr>
          <p:cNvPr id="3" name="文本占位符 2"/>
          <p:cNvSpPr>
            <a:spLocks noGrp="1"/>
          </p:cNvSpPr>
          <p:nvPr>
            <p:ph type="body" idx="1"/>
          </p:nvPr>
        </p:nvSpPr>
        <p:spPr>
          <a:xfrm>
            <a:off x="962660" y="1155065"/>
            <a:ext cx="10160000" cy="4364990"/>
          </a:xfrm>
        </p:spPr>
        <p:txBody>
          <a:bodyPr>
            <a:normAutofit/>
          </a:bodyPr>
          <a:lstStyle/>
          <a:p>
            <a:pPr>
              <a:lnSpc>
                <a:spcPct val="200000"/>
              </a:lnSpc>
            </a:pPr>
            <a:r>
              <a:rPr lang="en-US" altLang="zh-CN" sz="1800" dirty="0"/>
              <a:t>User-based</a:t>
            </a:r>
            <a:r>
              <a:rPr lang="zh-CN" altLang="en-US" sz="1800" dirty="0"/>
              <a:t>方法常常面临</a:t>
            </a:r>
            <a:r>
              <a:rPr lang="zh-CN" altLang="en-US" sz="1800" dirty="0">
                <a:solidFill>
                  <a:srgbClr val="0000FF"/>
                </a:solidFill>
              </a:rPr>
              <a:t>数据稀疏的问题</a:t>
            </a:r>
            <a:r>
              <a:rPr lang="zh-CN" altLang="en-US" sz="1800" dirty="0"/>
              <a:t>：一个大型的电子商务推荐系统一般有非常多的物品，用户可能买</a:t>
            </a:r>
            <a:r>
              <a:rPr lang="zh-CN" altLang="en-US" sz="1800" dirty="0">
                <a:solidFill>
                  <a:schemeClr val="tx1"/>
                </a:solidFill>
              </a:rPr>
              <a:t>过其中不到</a:t>
            </a:r>
            <a:r>
              <a:rPr lang="en-US" altLang="zh-CN" sz="1800" dirty="0">
                <a:solidFill>
                  <a:schemeClr val="tx1"/>
                </a:solidFill>
              </a:rPr>
              <a:t>1%</a:t>
            </a:r>
            <a:r>
              <a:rPr lang="zh-CN" altLang="en-US" sz="1800" dirty="0">
                <a:solidFill>
                  <a:schemeClr val="tx1"/>
                </a:solidFill>
              </a:rPr>
              <a:t>的物品</a:t>
            </a:r>
            <a:r>
              <a:rPr lang="zh-CN" altLang="en-US" sz="1800" dirty="0"/>
              <a:t>，不同用户之间买的</a:t>
            </a:r>
            <a:r>
              <a:rPr lang="zh-CN" altLang="en-US" sz="1800" dirty="0">
                <a:solidFill>
                  <a:srgbClr val="0000FF"/>
                </a:solidFill>
              </a:rPr>
              <a:t>物品重叠性较低</a:t>
            </a:r>
            <a:r>
              <a:rPr lang="zh-CN" altLang="en-US" sz="1800" dirty="0"/>
              <a:t>，导致算法</a:t>
            </a:r>
            <a:r>
              <a:rPr lang="zh-CN" altLang="en-US" sz="1800" dirty="0">
                <a:solidFill>
                  <a:srgbClr val="0000FF"/>
                </a:solidFill>
              </a:rPr>
              <a:t>难以找到一个用户的邻居，即偏好相似的用户</a:t>
            </a:r>
            <a:r>
              <a:rPr lang="zh-CN" altLang="en-US" sz="1800" dirty="0"/>
              <a:t>。</a:t>
            </a:r>
            <a:endParaRPr lang="zh-CN" altLang="en-US" sz="1800" dirty="0"/>
          </a:p>
          <a:p>
            <a:pPr>
              <a:lnSpc>
                <a:spcPct val="200000"/>
              </a:lnSpc>
            </a:pPr>
            <a:r>
              <a:rPr lang="zh-CN" altLang="en-US" sz="1800" dirty="0"/>
              <a:t>同时，随着网站的用户数目越来越大，计算用户相似度矩阵将越来越困难，其运算</a:t>
            </a:r>
            <a:r>
              <a:rPr lang="zh-CN" altLang="en-US" sz="1800" dirty="0">
                <a:solidFill>
                  <a:srgbClr val="0000FF"/>
                </a:solidFill>
              </a:rPr>
              <a:t>时间复杂度和空间复杂度</a:t>
            </a:r>
            <a:r>
              <a:rPr lang="zh-CN" altLang="en-US" sz="1800" dirty="0"/>
              <a:t>的增长和用户数的增长近似于平方关系。</a:t>
            </a:r>
            <a:endParaRPr lang="zh-CN" altLang="en-US" sz="1800" dirty="0"/>
          </a:p>
          <a:p>
            <a:pPr>
              <a:lnSpc>
                <a:spcPct val="200000"/>
              </a:lnSpc>
            </a:pPr>
            <a:r>
              <a:rPr lang="zh-CN" altLang="en-US" sz="1800">
                <a:sym typeface="+mn-ea"/>
              </a:rPr>
              <a:t>对于用户来说，</a:t>
            </a:r>
            <a:r>
              <a:rPr lang="en-US" altLang="zh-CN" sz="1800">
                <a:solidFill>
                  <a:srgbClr val="0000FF"/>
                </a:solidFill>
                <a:sym typeface="+mn-ea"/>
              </a:rPr>
              <a:t>User-based</a:t>
            </a:r>
            <a:r>
              <a:rPr lang="zh-CN" altLang="en-US" sz="1800">
                <a:solidFill>
                  <a:srgbClr val="0000FF"/>
                </a:solidFill>
                <a:sym typeface="+mn-ea"/>
              </a:rPr>
              <a:t>方法推荐结果的可解释性不强</a:t>
            </a:r>
            <a:r>
              <a:rPr lang="zh-CN" altLang="en-US" sz="1800">
                <a:sym typeface="+mn-ea"/>
              </a:rPr>
              <a:t>。</a:t>
            </a:r>
            <a:r>
              <a:rPr lang="zh-CN" altLang="en-US" sz="1800" dirty="0"/>
              <a:t>针对上面的问题，著名的电子商务公司亚马逊提出了另一个算法</a:t>
            </a:r>
            <a:r>
              <a:rPr lang="en-US" altLang="zh-CN" sz="1800" dirty="0"/>
              <a:t>——</a:t>
            </a:r>
            <a:r>
              <a:rPr lang="zh-CN" altLang="en-US" sz="1800" dirty="0">
                <a:solidFill>
                  <a:srgbClr val="0000FF"/>
                </a:solidFill>
              </a:rPr>
              <a:t>基于物品的协同过滤算法</a:t>
            </a:r>
            <a:r>
              <a:rPr lang="en-US" altLang="zh-CN" sz="1800" dirty="0"/>
              <a:t>(Item-based Collaborative Filtering)</a:t>
            </a:r>
            <a:endParaRPr lang="zh-CN" altLang="en-US" dirty="0"/>
          </a:p>
          <a:p>
            <a:pPr>
              <a:lnSpc>
                <a:spcPct val="200000"/>
              </a:lnSpc>
            </a:pPr>
            <a:endParaRPr lang="zh-CN" altLang="en-US" dirty="0"/>
          </a:p>
          <a:p>
            <a:pPr>
              <a:lnSpc>
                <a:spcPct val="200000"/>
              </a:lnSpc>
            </a:pPr>
            <a:endParaRPr lang="zh-CN" altLang="en-US" dirty="0"/>
          </a:p>
          <a:p>
            <a:pPr>
              <a:lnSpc>
                <a:spcPct val="200000"/>
              </a:lnSpc>
            </a:pPr>
            <a:endParaRPr lang="zh-CN" altLang="en-US" dirty="0"/>
          </a:p>
          <a:p>
            <a:pPr>
              <a:lnSpc>
                <a:spcPct val="200000"/>
              </a:lnSpc>
            </a:pPr>
            <a:endParaRPr lang="zh-CN" altLang="en-US" dirty="0"/>
          </a:p>
          <a:p>
            <a:pPr>
              <a:lnSpc>
                <a:spcPct val="150000"/>
              </a:lnSpc>
            </a:pPr>
            <a:endParaRPr lang="en-US" altLang="zh-CN" dirty="0"/>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/177</a:t>
            </a:r>
            <a:endParaRPr lang="zh-CN" altLang="en-US" dirty="0"/>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3.4.6</a:t>
            </a:r>
            <a:r>
              <a:rPr kumimoji="1" lang="zh-CN" altLang="en-US" b="0" dirty="0">
                <a:sym typeface="+mn-ea"/>
              </a:rPr>
              <a:t>、基于物品的协同过滤算法</a:t>
            </a:r>
            <a:endParaRPr kumimoji="1" lang="zh-CN" altLang="en-US" b="0" dirty="0">
              <a:sym typeface="+mn-ea"/>
            </a:endParaRPr>
          </a:p>
        </p:txBody>
      </p:sp>
      <p:sp>
        <p:nvSpPr>
          <p:cNvPr id="3" name="文本占位符 2"/>
          <p:cNvSpPr>
            <a:spLocks noGrp="1"/>
          </p:cNvSpPr>
          <p:nvPr>
            <p:ph type="body" idx="1"/>
          </p:nvPr>
        </p:nvSpPr>
        <p:spPr>
          <a:xfrm>
            <a:off x="962525" y="1155033"/>
            <a:ext cx="10159903" cy="5309937"/>
          </a:xfrm>
        </p:spPr>
        <p:txBody>
          <a:bodyPr>
            <a:normAutofit/>
          </a:bodyPr>
          <a:lstStyle/>
          <a:p>
            <a:pPr>
              <a:lnSpc>
                <a:spcPct val="150000"/>
              </a:lnSpc>
            </a:pPr>
            <a:r>
              <a:rPr lang="en-US" altLang="zh-CN" sz="1800" dirty="0"/>
              <a:t>Item-based</a:t>
            </a:r>
            <a:r>
              <a:rPr lang="zh-CN" altLang="en-US" sz="1800" dirty="0"/>
              <a:t>协同过滤方法同样基于相似度的计算，只不过把</a:t>
            </a:r>
            <a:r>
              <a:rPr lang="zh-CN" altLang="en-US" sz="1800" dirty="0">
                <a:solidFill>
                  <a:srgbClr val="0000FF"/>
                </a:solidFill>
              </a:rPr>
              <a:t>相似度的主体换成了物品集合</a:t>
            </a:r>
            <a:r>
              <a:rPr lang="zh-CN" altLang="en-US" sz="1800" dirty="0"/>
              <a:t>，比如你购买了过</a:t>
            </a:r>
            <a:r>
              <a:rPr lang="en-US" altLang="zh-CN" sz="1800" dirty="0"/>
              <a:t>《</a:t>
            </a:r>
            <a:r>
              <a:rPr lang="zh-CN" altLang="en-US" sz="1800" dirty="0"/>
              <a:t>数据挖掘导论</a:t>
            </a:r>
            <a:r>
              <a:rPr lang="en-US" altLang="zh-CN" sz="1800" dirty="0"/>
              <a:t>》</a:t>
            </a:r>
            <a:r>
              <a:rPr lang="zh-CN" altLang="en-US" sz="1800" dirty="0"/>
              <a:t>这本书，推荐系统可能会给你推荐</a:t>
            </a:r>
            <a:r>
              <a:rPr lang="en-US" altLang="zh-CN" sz="1800" dirty="0"/>
              <a:t>《</a:t>
            </a:r>
            <a:r>
              <a:rPr lang="zh-CN" altLang="en-US" sz="1800" dirty="0"/>
              <a:t>机器学习</a:t>
            </a:r>
            <a:r>
              <a:rPr lang="en-US" altLang="zh-CN" sz="1800" dirty="0"/>
              <a:t>》</a:t>
            </a:r>
            <a:r>
              <a:rPr lang="zh-CN" altLang="en-US" sz="1800" dirty="0"/>
              <a:t>因为这两本书之间较为相似。</a:t>
            </a:r>
            <a:endParaRPr lang="en-US" altLang="zh-CN" sz="1800" dirty="0"/>
          </a:p>
          <a:p>
            <a:pPr>
              <a:lnSpc>
                <a:spcPct val="150000"/>
              </a:lnSpc>
            </a:pPr>
            <a:r>
              <a:rPr lang="zh-CN" altLang="en-US" sz="1800" dirty="0"/>
              <a:t>与基于内容的推荐不同，</a:t>
            </a:r>
            <a:r>
              <a:rPr lang="en-US" altLang="zh-CN" sz="1800" dirty="0"/>
              <a:t>Item-based CF</a:t>
            </a:r>
            <a:r>
              <a:rPr lang="zh-CN" altLang="en-US" sz="1800" dirty="0">
                <a:solidFill>
                  <a:srgbClr val="0000FF"/>
                </a:solidFill>
              </a:rPr>
              <a:t>利用的不是物品的内容属性来计算相似度</a:t>
            </a:r>
            <a:r>
              <a:rPr lang="zh-CN" altLang="en-US" sz="1800" dirty="0"/>
              <a:t>，而是通过分析用户的行为记录，来计算物品之间的相似度，该算法认为：</a:t>
            </a:r>
            <a:r>
              <a:rPr lang="zh-CN" altLang="en-US" sz="1800" dirty="0">
                <a:solidFill>
                  <a:srgbClr val="0000FF"/>
                </a:solidFill>
              </a:rPr>
              <a:t>物品 </a:t>
            </a:r>
            <a:r>
              <a:rPr lang="en-US" altLang="zh-CN" sz="1800" dirty="0">
                <a:solidFill>
                  <a:srgbClr val="0000FF"/>
                </a:solidFill>
              </a:rPr>
              <a:t>A </a:t>
            </a:r>
            <a:r>
              <a:rPr lang="zh-CN" altLang="en-US" sz="1800" dirty="0">
                <a:solidFill>
                  <a:srgbClr val="0000FF"/>
                </a:solidFill>
              </a:rPr>
              <a:t>和物品 </a:t>
            </a:r>
            <a:r>
              <a:rPr lang="en-US" altLang="zh-CN" sz="1800" dirty="0">
                <a:solidFill>
                  <a:srgbClr val="0000FF"/>
                </a:solidFill>
              </a:rPr>
              <a:t>B </a:t>
            </a:r>
            <a:r>
              <a:rPr lang="zh-CN" altLang="en-US" sz="1800" dirty="0">
                <a:solidFill>
                  <a:srgbClr val="0000FF"/>
                </a:solidFill>
              </a:rPr>
              <a:t>具有很大的相似度是因为有较多的用户喜欢物品 </a:t>
            </a:r>
            <a:r>
              <a:rPr lang="en-US" altLang="zh-CN" sz="1800" dirty="0">
                <a:solidFill>
                  <a:srgbClr val="0000FF"/>
                </a:solidFill>
              </a:rPr>
              <a:t>A </a:t>
            </a:r>
            <a:r>
              <a:rPr lang="zh-CN" altLang="en-US" sz="1800" dirty="0">
                <a:solidFill>
                  <a:srgbClr val="0000FF"/>
                </a:solidFill>
              </a:rPr>
              <a:t>也喜欢物品</a:t>
            </a:r>
            <a:r>
              <a:rPr lang="en-US" altLang="zh-CN" sz="1800" dirty="0">
                <a:solidFill>
                  <a:srgbClr val="0000FF"/>
                </a:solidFill>
              </a:rPr>
              <a:t>B</a:t>
            </a:r>
            <a:r>
              <a:rPr lang="zh-CN" altLang="en-US" sz="1800" dirty="0"/>
              <a:t>。</a:t>
            </a:r>
            <a:endParaRPr lang="zh-CN" altLang="en-US" sz="1800"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pic>
        <p:nvPicPr>
          <p:cNvPr id="4" name="图片 3"/>
          <p:cNvPicPr>
            <a:picLocks noChangeAspect="1"/>
          </p:cNvPicPr>
          <p:nvPr/>
        </p:nvPicPr>
        <p:blipFill>
          <a:blip r:embed="rId1"/>
          <a:stretch>
            <a:fillRect/>
          </a:stretch>
        </p:blipFill>
        <p:spPr>
          <a:xfrm>
            <a:off x="532503" y="4189774"/>
            <a:ext cx="1585951" cy="1614786"/>
          </a:xfrm>
          <a:prstGeom prst="rect">
            <a:avLst/>
          </a:prstGeom>
        </p:spPr>
      </p:pic>
      <p:sp>
        <p:nvSpPr>
          <p:cNvPr id="5" name="右箭头 4"/>
          <p:cNvSpPr/>
          <p:nvPr/>
        </p:nvSpPr>
        <p:spPr>
          <a:xfrm>
            <a:off x="2548476" y="4922353"/>
            <a:ext cx="447675" cy="337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stretch>
            <a:fillRect/>
          </a:stretch>
        </p:blipFill>
        <p:spPr>
          <a:xfrm>
            <a:off x="3873975" y="4010424"/>
            <a:ext cx="6759189" cy="1973486"/>
          </a:xfrm>
          <a:prstGeom prst="rect">
            <a:avLst/>
          </a:prstGeom>
        </p:spPr>
      </p:pic>
      <p:sp>
        <p:nvSpPr>
          <p:cNvPr id="7" name="灯片编号占位符 6"/>
          <p:cNvSpPr>
            <a:spLocks noGrp="1"/>
          </p:cNvSpPr>
          <p:nvPr>
            <p:ph type="sldNum" sz="quarter" idx="2"/>
          </p:nvPr>
        </p:nvSpPr>
        <p:spPr/>
        <p:txBody>
          <a:bodyPr/>
          <a:lstStyle/>
          <a:p>
            <a:pPr>
              <a:defRPr/>
            </a:pPr>
            <a:fld id="{86CB4B4D-7CA3-9044-876B-883B54F8677D}" type="slidenum">
              <a:rPr lang="en-US" altLang="zh-CN" smtClean="0"/>
            </a:fld>
            <a:r>
              <a:rPr lang="en-US" altLang="zh-CN" smtClean="0"/>
              <a:t>/177</a:t>
            </a:r>
            <a:endParaRPr lang="zh-CN" altLang="en-US" dirty="0"/>
          </a:p>
        </p:txBody>
      </p:sp>
    </p:spTree>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3.4.6</a:t>
            </a:r>
            <a:r>
              <a:rPr kumimoji="1" lang="zh-CN" altLang="en-US" b="0" dirty="0">
                <a:sym typeface="+mn-ea"/>
              </a:rPr>
              <a:t>、基于物品的协同过滤算法</a:t>
            </a:r>
            <a:r>
              <a:rPr kumimoji="1" lang="en-US" altLang="zh-CN" b="0" dirty="0">
                <a:sym typeface="+mn-ea"/>
              </a:rPr>
              <a:t>——</a:t>
            </a:r>
            <a:r>
              <a:rPr kumimoji="1" lang="zh-CN" altLang="en-US" b="0" dirty="0">
                <a:sym typeface="+mn-ea"/>
              </a:rPr>
              <a:t>算法步骤</a:t>
            </a:r>
            <a:endParaRPr kumimoji="1" lang="zh-CN" altLang="en-US" b="0" dirty="0">
              <a:sym typeface="+mn-ea"/>
            </a:endParaRPr>
          </a:p>
        </p:txBody>
      </p:sp>
      <p:sp>
        <p:nvSpPr>
          <p:cNvPr id="3" name="文本占位符 2"/>
          <p:cNvSpPr>
            <a:spLocks noGrp="1"/>
          </p:cNvSpPr>
          <p:nvPr>
            <p:ph type="body" idx="1"/>
          </p:nvPr>
        </p:nvSpPr>
        <p:spPr>
          <a:xfrm>
            <a:off x="962660" y="1155065"/>
            <a:ext cx="9935210" cy="4667885"/>
          </a:xfrm>
        </p:spPr>
        <p:txBody>
          <a:bodyPr>
            <a:normAutofit/>
          </a:bodyPr>
          <a:lstStyle/>
          <a:p>
            <a:pPr marL="0" indent="0">
              <a:lnSpc>
                <a:spcPct val="150000"/>
              </a:lnSpc>
              <a:buNone/>
            </a:pPr>
            <a:r>
              <a:rPr lang="zh-CN" altLang="en-US" sz="1800" dirty="0"/>
              <a:t>与</a:t>
            </a:r>
            <a:r>
              <a:rPr lang="en-US" altLang="zh-CN" sz="1800" dirty="0"/>
              <a:t>user-based</a:t>
            </a:r>
            <a:r>
              <a:rPr lang="zh-CN" altLang="en-US" sz="1800" dirty="0"/>
              <a:t>方法类似，基于物品的协同过滤算法主要包括两个步骤：</a:t>
            </a:r>
            <a:endParaRPr lang="en-US" altLang="zh-CN" sz="1800" dirty="0"/>
          </a:p>
          <a:p>
            <a:pPr>
              <a:lnSpc>
                <a:spcPct val="150000"/>
              </a:lnSpc>
            </a:pPr>
            <a:r>
              <a:rPr lang="zh-CN" altLang="en-US" sz="1800" dirty="0"/>
              <a:t>（</a:t>
            </a:r>
            <a:r>
              <a:rPr lang="en-US" altLang="zh-CN" sz="1800" dirty="0"/>
              <a:t>1</a:t>
            </a:r>
            <a:r>
              <a:rPr lang="zh-CN" altLang="en-US" sz="1800" dirty="0"/>
              <a:t>）</a:t>
            </a:r>
            <a:r>
              <a:rPr lang="zh-CN" altLang="en-US" sz="1800" dirty="0"/>
              <a:t>计算物品之间的相似度：</a:t>
            </a:r>
            <a:endParaRPr lang="zh-CN" altLang="en-US" sz="1800" dirty="0"/>
          </a:p>
          <a:p>
            <a:pPr>
              <a:lnSpc>
                <a:spcPct val="150000"/>
              </a:lnSpc>
            </a:pPr>
            <a:endParaRPr lang="zh-CN" altLang="en-US" sz="1800" dirty="0"/>
          </a:p>
          <a:p>
            <a:pPr>
              <a:lnSpc>
                <a:spcPct val="150000"/>
              </a:lnSpc>
            </a:pPr>
            <a:endParaRPr lang="en-US" altLang="zh-CN" sz="1800" dirty="0"/>
          </a:p>
          <a:p>
            <a:pPr>
              <a:lnSpc>
                <a:spcPct val="150000"/>
              </a:lnSpc>
            </a:pPr>
            <a:endParaRPr lang="en-US" altLang="zh-CN" sz="1800" dirty="0"/>
          </a:p>
          <a:p>
            <a:pPr>
              <a:lnSpc>
                <a:spcPct val="150000"/>
              </a:lnSpc>
            </a:pPr>
            <a:r>
              <a:rPr lang="zh-CN" sz="1800" dirty="0"/>
              <a:t>（</a:t>
            </a:r>
            <a:r>
              <a:rPr lang="en-US" altLang="zh-CN" sz="1800" dirty="0"/>
              <a:t>2</a:t>
            </a:r>
            <a:r>
              <a:rPr lang="zh-CN" altLang="en-US" sz="1800" dirty="0"/>
              <a:t>）将用户交互过的物品相似的物品推荐给该</a:t>
            </a:r>
            <a:r>
              <a:rPr lang="zh-CN" altLang="en-US" sz="1800" dirty="0"/>
              <a:t>用户。</a:t>
            </a:r>
            <a:endParaRPr lang="zh-CN" altLang="en-US" sz="1800" dirty="0"/>
          </a:p>
          <a:p>
            <a:pPr>
              <a:lnSpc>
                <a:spcPct val="150000"/>
              </a:lnSpc>
            </a:pPr>
            <a:r>
              <a:rPr lang="zh-CN" altLang="en-US" sz="1800" dirty="0">
                <a:solidFill>
                  <a:srgbClr val="0000FF"/>
                </a:solidFill>
              </a:rPr>
              <a:t>上述公式很具有解释性</a:t>
            </a:r>
            <a:r>
              <a:rPr lang="zh-CN" altLang="en-US" sz="1800" dirty="0"/>
              <a:t>，</a:t>
            </a:r>
            <a:r>
              <a:rPr lang="zh-CN" altLang="en-US" sz="1800">
                <a:sym typeface="+mn-ea"/>
              </a:rPr>
              <a:t>在</a:t>
            </a:r>
            <a:r>
              <a:rPr lang="zh-CN" altLang="en-US" sz="1800">
                <a:solidFill>
                  <a:srgbClr val="0000FF"/>
                </a:solidFill>
                <a:sym typeface="+mn-ea"/>
              </a:rPr>
              <a:t>协同过滤中两个物品产生相似度是因为：</a:t>
            </a:r>
            <a:r>
              <a:rPr lang="zh-CN" altLang="en-US" sz="1800">
                <a:sym typeface="+mn-ea"/>
              </a:rPr>
              <a:t>它们共同被很多用户喜欢，也就是说，每个用户都可以通过他们的历史兴趣列表给物品“贡献”相似度。</a:t>
            </a:r>
            <a:endParaRPr lang="zh-CN" altLang="en-US" sz="1800"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/177</a:t>
            </a:r>
            <a:endParaRPr lang="zh-CN" altLang="en-US" dirty="0"/>
          </a:p>
        </p:txBody>
      </p:sp>
      <p:pic>
        <p:nvPicPr>
          <p:cNvPr id="5" name="图片 4"/>
          <p:cNvPicPr>
            <a:picLocks noChangeAspect="1"/>
          </p:cNvPicPr>
          <p:nvPr/>
        </p:nvPicPr>
        <p:blipFill>
          <a:blip r:embed="rId1"/>
          <a:stretch>
            <a:fillRect/>
          </a:stretch>
        </p:blipFill>
        <p:spPr>
          <a:xfrm>
            <a:off x="4415007" y="2364615"/>
            <a:ext cx="2866667" cy="857143"/>
          </a:xfrm>
          <a:prstGeom prst="rect">
            <a:avLst/>
          </a:prstGeom>
        </p:spPr>
      </p:pic>
    </p:spTree>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3.4.6</a:t>
            </a:r>
            <a:r>
              <a:rPr kumimoji="1" lang="zh-CN" altLang="en-US" b="0" dirty="0">
                <a:sym typeface="+mn-ea"/>
              </a:rPr>
              <a:t>、基于物品的协同过滤算法</a:t>
            </a:r>
            <a:endParaRPr kumimoji="1" lang="zh-CN" altLang="en-US" b="0" dirty="0">
              <a:sym typeface="+mn-ea"/>
            </a:endParaRPr>
          </a:p>
        </p:txBody>
      </p:sp>
      <p:sp>
        <p:nvSpPr>
          <p:cNvPr id="3" name="文本占位符 2"/>
          <p:cNvSpPr>
            <a:spLocks noGrp="1"/>
          </p:cNvSpPr>
          <p:nvPr>
            <p:ph type="body" idx="1"/>
          </p:nvPr>
        </p:nvSpPr>
        <p:spPr>
          <a:xfrm>
            <a:off x="962525" y="1155033"/>
            <a:ext cx="10159903" cy="5309937"/>
          </a:xfrm>
        </p:spPr>
        <p:txBody>
          <a:bodyPr>
            <a:normAutofit/>
          </a:bodyPr>
          <a:lstStyle/>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pic>
        <p:nvPicPr>
          <p:cNvPr id="7" name="图片 6"/>
          <p:cNvPicPr>
            <a:picLocks noChangeAspect="1"/>
          </p:cNvPicPr>
          <p:nvPr/>
        </p:nvPicPr>
        <p:blipFill>
          <a:blip r:embed="rId1"/>
          <a:stretch>
            <a:fillRect/>
          </a:stretch>
        </p:blipFill>
        <p:spPr>
          <a:xfrm>
            <a:off x="868525" y="1660893"/>
            <a:ext cx="4447619" cy="4057143"/>
          </a:xfrm>
          <a:prstGeom prst="rect">
            <a:avLst/>
          </a:prstGeom>
        </p:spPr>
      </p:pic>
      <p:pic>
        <p:nvPicPr>
          <p:cNvPr id="8" name="图片 7"/>
          <p:cNvPicPr>
            <a:picLocks noChangeAspect="1"/>
          </p:cNvPicPr>
          <p:nvPr/>
        </p:nvPicPr>
        <p:blipFill>
          <a:blip r:embed="rId2"/>
          <a:stretch>
            <a:fillRect/>
          </a:stretch>
        </p:blipFill>
        <p:spPr>
          <a:xfrm>
            <a:off x="5685287" y="2276692"/>
            <a:ext cx="714286" cy="723810"/>
          </a:xfrm>
          <a:prstGeom prst="rect">
            <a:avLst/>
          </a:prstGeom>
        </p:spPr>
      </p:pic>
      <p:sp>
        <p:nvSpPr>
          <p:cNvPr id="11" name="文本框 10"/>
          <p:cNvSpPr txBox="1"/>
          <p:nvPr/>
        </p:nvSpPr>
        <p:spPr>
          <a:xfrm>
            <a:off x="6399530" y="3274060"/>
            <a:ext cx="4723130" cy="829945"/>
          </a:xfrm>
          <a:prstGeom prst="rect">
            <a:avLst/>
          </a:prstGeom>
          <a:noFill/>
        </p:spPr>
        <p:txBody>
          <a:bodyPr wrap="square" rtlCol="0">
            <a:spAutoFit/>
          </a:bodyPr>
          <a:lstStyle/>
          <a:p>
            <a:pPr>
              <a:lnSpc>
                <a:spcPct val="150000"/>
              </a:lnSpc>
            </a:pPr>
            <a:r>
              <a:rPr lang="zh-CN" altLang="en-US" sz="1600"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使用基于物品的协同过滤算法，</a:t>
            </a:r>
            <a:r>
              <a:rPr lang="zh-CN" altLang="en-US" sz="1600" dirty="0" smtClean="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这里我们同样给第一位用户进行推荐？</a:t>
            </a:r>
            <a:endParaRPr lang="zh-CN" altLang="en-US" sz="1600" dirty="0" smtClean="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12" name="文本框 11"/>
          <p:cNvSpPr txBox="1"/>
          <p:nvPr/>
        </p:nvSpPr>
        <p:spPr>
          <a:xfrm>
            <a:off x="2339866" y="6652153"/>
            <a:ext cx="7676970"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050" dirty="0" smtClean="0"/>
              <a:t>图片</a:t>
            </a:r>
            <a:r>
              <a:rPr kumimoji="0" lang="zh-CN" altLang="en-US" sz="1050" b="0" i="0" u="none" strike="noStrike" cap="none" spc="0" normalizeH="0" baseline="0" dirty="0" smtClean="0">
                <a:ln>
                  <a:noFill/>
                </a:ln>
                <a:solidFill>
                  <a:srgbClr val="000000"/>
                </a:solidFill>
                <a:effectLst/>
                <a:uFillTx/>
                <a:latin typeface="Calibri" panose="020F0502020204030204"/>
                <a:ea typeface="Calibri" panose="020F0502020204030204"/>
                <a:cs typeface="Calibri" panose="020F0502020204030204"/>
                <a:sym typeface="Calibri" panose="020F0502020204030204"/>
              </a:rPr>
              <a:t>来自于</a:t>
            </a:r>
            <a:r>
              <a:rPr lang="en-US" altLang="zh-CN" sz="1050" dirty="0"/>
              <a:t>https://buildingrecommenders.wordpress.com/2015/11/18/overview-of-recommender-algorithms-part-2/.</a:t>
            </a:r>
            <a:endPar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/177</a:t>
            </a:r>
            <a:endParaRPr lang="zh-CN" altLang="en-US" dirty="0"/>
          </a:p>
        </p:txBody>
      </p:sp>
    </p:spTree>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3.4.6</a:t>
            </a:r>
            <a:r>
              <a:rPr kumimoji="1" lang="zh-CN" altLang="en-US" b="0" dirty="0">
                <a:sym typeface="+mn-ea"/>
              </a:rPr>
              <a:t>、基于物品的协同过滤算法</a:t>
            </a:r>
            <a:endParaRPr kumimoji="1" lang="zh-CN" altLang="en-US" b="0" dirty="0">
              <a:sym typeface="+mn-ea"/>
            </a:endParaRPr>
          </a:p>
        </p:txBody>
      </p:sp>
      <p:sp>
        <p:nvSpPr>
          <p:cNvPr id="3" name="文本占位符 2"/>
          <p:cNvSpPr>
            <a:spLocks noGrp="1"/>
          </p:cNvSpPr>
          <p:nvPr>
            <p:ph type="body" idx="1"/>
          </p:nvPr>
        </p:nvSpPr>
        <p:spPr>
          <a:xfrm>
            <a:off x="962525" y="1155033"/>
            <a:ext cx="10159903" cy="5309937"/>
          </a:xfrm>
        </p:spPr>
        <p:txBody>
          <a:bodyPr>
            <a:normAutofit/>
          </a:bodyPr>
          <a:lstStyle/>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grpSp>
        <p:nvGrpSpPr>
          <p:cNvPr id="8" name="组合 7"/>
          <p:cNvGrpSpPr/>
          <p:nvPr/>
        </p:nvGrpSpPr>
        <p:grpSpPr>
          <a:xfrm>
            <a:off x="2094156" y="2030804"/>
            <a:ext cx="8194277" cy="3458402"/>
            <a:chOff x="1012605" y="2459087"/>
            <a:chExt cx="9975268" cy="4044657"/>
          </a:xfrm>
        </p:grpSpPr>
        <p:pic>
          <p:nvPicPr>
            <p:cNvPr id="9" name="Picture 4" descr="https://buildingrecommenders.files.wordpress.com/2015/11/user-preference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2605" y="2459087"/>
              <a:ext cx="4096813" cy="40154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chenxin3-xy\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5020" y="2459087"/>
              <a:ext cx="4292853" cy="4044657"/>
            </a:xfrm>
            <a:prstGeom prst="rect">
              <a:avLst/>
            </a:prstGeom>
            <a:noFill/>
            <a:extLst>
              <a:ext uri="{909E8E84-426E-40DD-AFC4-6F175D3DCCD1}">
                <a14:hiddenFill xmlns:a14="http://schemas.microsoft.com/office/drawing/2010/main">
                  <a:solidFill>
                    <a:srgbClr val="FFFFFF"/>
                  </a:solidFill>
                </a14:hiddenFill>
              </a:ext>
            </a:extLst>
          </p:spPr>
        </p:pic>
        <p:sp>
          <p:nvSpPr>
            <p:cNvPr id="11" name="右箭头 10"/>
            <p:cNvSpPr/>
            <p:nvPr/>
          </p:nvSpPr>
          <p:spPr>
            <a:xfrm>
              <a:off x="5353588" y="4337588"/>
              <a:ext cx="1020241" cy="287655"/>
            </a:xfrm>
            <a:prstGeom prst="rightArrow">
              <a:avLst/>
            </a:prstGeom>
            <a:solidFill>
              <a:srgbClr val="FF3300">
                <a:alpha val="60000"/>
              </a:srgbClr>
            </a:solidFill>
            <a:ln>
              <a:noFill/>
            </a:ln>
          </p:spPr>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
                  <a:srgbClr val="00CC99"/>
                </a:buClr>
                <a:buSzPct val="85000"/>
                <a:buFont typeface="Webdings" panose="05030102010509060703" pitchFamily="18" charset="2"/>
                <a:buChar char="Y"/>
              </a:pPr>
              <a:endParaRPr kumimoji="1" lang="zh-CN" altLang="en-US" sz="2800" b="0" i="0" u="none" strike="noStrike" cap="none" normalizeH="0" baseline="0" smtClean="0">
                <a:ln>
                  <a:noFill/>
                </a:ln>
                <a:solidFill>
                  <a:schemeClr val="bg1"/>
                </a:solidFill>
                <a:effectLst/>
                <a:latin typeface="黑体" panose="02010609060101010101" pitchFamily="49" charset="-122"/>
                <a:ea typeface="楷体_GB2312" pitchFamily="49" charset="-122"/>
                <a:cs typeface="黑体" panose="02010609060101010101" pitchFamily="49" charset="-122"/>
              </a:endParaRPr>
            </a:p>
          </p:txBody>
        </p:sp>
      </p:grpSp>
      <p:sp>
        <p:nvSpPr>
          <p:cNvPr id="12" name="文本框 11"/>
          <p:cNvSpPr txBox="1"/>
          <p:nvPr/>
        </p:nvSpPr>
        <p:spPr>
          <a:xfrm>
            <a:off x="2339866" y="6652153"/>
            <a:ext cx="7676970"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050" dirty="0" smtClean="0"/>
              <a:t>图片</a:t>
            </a:r>
            <a:r>
              <a:rPr kumimoji="0" lang="zh-CN" altLang="en-US" sz="1050" b="0" i="0" u="none" strike="noStrike" cap="none" spc="0" normalizeH="0" baseline="0" dirty="0" smtClean="0">
                <a:ln>
                  <a:noFill/>
                </a:ln>
                <a:solidFill>
                  <a:srgbClr val="000000"/>
                </a:solidFill>
                <a:effectLst/>
                <a:uFillTx/>
                <a:latin typeface="Calibri" panose="020F0502020204030204"/>
                <a:ea typeface="Calibri" panose="020F0502020204030204"/>
                <a:cs typeface="Calibri" panose="020F0502020204030204"/>
                <a:sym typeface="Calibri" panose="020F0502020204030204"/>
              </a:rPr>
              <a:t>来自于</a:t>
            </a:r>
            <a:r>
              <a:rPr lang="en-US" altLang="zh-CN" sz="1050" dirty="0"/>
              <a:t>https://buildingrecommenders.wordpress.com/2015/11/18/overview-of-recommender-algorithms-part-2/.</a:t>
            </a:r>
            <a:endPar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/177</a:t>
            </a:r>
            <a:endParaRPr lang="zh-CN" altLang="en-US" dirty="0"/>
          </a:p>
        </p:txBody>
      </p:sp>
      <p:sp>
        <p:nvSpPr>
          <p:cNvPr id="5" name="文本框 4"/>
          <p:cNvSpPr txBox="1"/>
          <p:nvPr/>
        </p:nvSpPr>
        <p:spPr>
          <a:xfrm>
            <a:off x="962660" y="1169035"/>
            <a:ext cx="9544685" cy="368300"/>
          </a:xfrm>
          <a:prstGeom prst="rect">
            <a:avLst/>
          </a:prstGeom>
          <a:noFill/>
        </p:spPr>
        <p:txBody>
          <a:bodyPr wrap="square" rtlCol="0">
            <a:spAutoFit/>
          </a:bodyPr>
          <a:p>
            <a:r>
              <a:rPr lang="zh-CN" altLang="en-US"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a:t>
            </a:r>
            <a:r>
              <a:rPr lang="en-US" altLang="zh-CN"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1</a:t>
            </a:r>
            <a:r>
              <a:rPr lang="zh-CN" altLang="en-US"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）计算所有物品的（余弦）相似度如下：</a:t>
            </a:r>
            <a:endParaRPr lang="zh-CN" altLang="en-US" dirty="0" smtClean="0">
              <a:solidFill>
                <a:srgbClr val="0000FF"/>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3.4.6</a:t>
            </a:r>
            <a:r>
              <a:rPr kumimoji="1" lang="zh-CN" altLang="en-US" b="0" dirty="0">
                <a:sym typeface="+mn-ea"/>
              </a:rPr>
              <a:t>、基于物品的协同过滤算法</a:t>
            </a:r>
            <a:endParaRPr kumimoji="1" lang="zh-CN" altLang="en-US" b="0" dirty="0">
              <a:sym typeface="+mn-ea"/>
            </a:endParaRPr>
          </a:p>
        </p:txBody>
      </p:sp>
      <p:sp>
        <p:nvSpPr>
          <p:cNvPr id="3" name="文本占位符 2"/>
          <p:cNvSpPr>
            <a:spLocks noGrp="1"/>
          </p:cNvSpPr>
          <p:nvPr>
            <p:ph type="body" idx="1"/>
          </p:nvPr>
        </p:nvSpPr>
        <p:spPr>
          <a:xfrm>
            <a:off x="962525" y="1155033"/>
            <a:ext cx="10159903" cy="5309937"/>
          </a:xfrm>
        </p:spPr>
        <p:txBody>
          <a:bodyPr>
            <a:normAutofit/>
          </a:bodyPr>
          <a:lstStyle/>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sp>
        <p:nvSpPr>
          <p:cNvPr id="12" name="文本框 11"/>
          <p:cNvSpPr txBox="1"/>
          <p:nvPr/>
        </p:nvSpPr>
        <p:spPr>
          <a:xfrm>
            <a:off x="2339866" y="6652153"/>
            <a:ext cx="7676970"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050" dirty="0" smtClean="0"/>
              <a:t>图片</a:t>
            </a:r>
            <a:r>
              <a:rPr kumimoji="0" lang="zh-CN" altLang="en-US" sz="1050" b="0" i="0" u="none" strike="noStrike" cap="none" spc="0" normalizeH="0" baseline="0" dirty="0" smtClean="0">
                <a:ln>
                  <a:noFill/>
                </a:ln>
                <a:solidFill>
                  <a:srgbClr val="000000"/>
                </a:solidFill>
                <a:effectLst/>
                <a:uFillTx/>
                <a:latin typeface="Calibri" panose="020F0502020204030204"/>
                <a:ea typeface="Calibri" panose="020F0502020204030204"/>
                <a:cs typeface="Calibri" panose="020F0502020204030204"/>
                <a:sym typeface="Calibri" panose="020F0502020204030204"/>
              </a:rPr>
              <a:t>来自于</a:t>
            </a:r>
            <a:r>
              <a:rPr lang="en-US" altLang="zh-CN" sz="1050" dirty="0"/>
              <a:t>https://buildingrecommenders.wordpress.com/2015/11/18/overview-of-recommender-algorithms-part-2/.</a:t>
            </a:r>
            <a:endPar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pic>
        <p:nvPicPr>
          <p:cNvPr id="13" name="Picture 2" descr="C:\Users\chenxin3-xy\Desktop\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8033" y="3245064"/>
            <a:ext cx="7051886" cy="2653886"/>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2384113" y="5995203"/>
            <a:ext cx="4599929" cy="338554"/>
          </a:xfrm>
          <a:prstGeom prst="rect">
            <a:avLst/>
          </a:prstGeom>
          <a:noFill/>
        </p:spPr>
        <p:txBody>
          <a:bodyPr wrap="square" rtlCol="0">
            <a:spAutoFit/>
          </a:bodyPr>
          <a:lstStyle/>
          <a:p>
            <a:r>
              <a:rPr lang="zh-CN" altLang="zh-CN" sz="1600"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计算：和她看过的三本书最相似的书的得分</a:t>
            </a:r>
            <a:endParaRPr lang="zh-CN" altLang="zh-CN" sz="1600" dirty="0" smtClean="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15" name="文本框 14"/>
          <p:cNvSpPr txBox="1"/>
          <p:nvPr/>
        </p:nvSpPr>
        <p:spPr>
          <a:xfrm>
            <a:off x="847953" y="2906589"/>
            <a:ext cx="1583564" cy="338554"/>
          </a:xfrm>
          <a:prstGeom prst="rect">
            <a:avLst/>
          </a:prstGeom>
          <a:noFill/>
        </p:spPr>
        <p:txBody>
          <a:bodyPr wrap="square" rtlCol="0">
            <a:spAutoFit/>
          </a:bodyPr>
          <a:lstStyle/>
          <a:p>
            <a:r>
              <a:rPr lang="zh-CN" altLang="en-US" sz="1600"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准备给她推荐</a:t>
            </a:r>
            <a:endParaRPr lang="zh-CN" altLang="en-US" sz="1600" dirty="0" smtClean="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/177</a:t>
            </a:r>
            <a:endParaRPr lang="zh-CN" altLang="en-US" dirty="0"/>
          </a:p>
        </p:txBody>
      </p:sp>
      <p:sp>
        <p:nvSpPr>
          <p:cNvPr id="6" name="文本框 5"/>
          <p:cNvSpPr txBox="1"/>
          <p:nvPr/>
        </p:nvSpPr>
        <p:spPr>
          <a:xfrm>
            <a:off x="612140" y="1127760"/>
            <a:ext cx="10544810" cy="1568450"/>
          </a:xfrm>
          <a:prstGeom prst="rect">
            <a:avLst/>
          </a:prstGeom>
          <a:noFill/>
        </p:spPr>
        <p:txBody>
          <a:bodyPr wrap="square" rtlCol="0">
            <a:spAutoFit/>
          </a:bodyPr>
          <a:p>
            <a:pPr>
              <a:lnSpc>
                <a:spcPct val="150000"/>
              </a:lnSpc>
            </a:pPr>
            <a:r>
              <a:rPr lang="zh-CN" altLang="en-US"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a:t>
            </a:r>
            <a:r>
              <a:rPr lang="en-US" altLang="zh-CN"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3</a:t>
            </a:r>
            <a:r>
              <a:rPr lang="zh-CN" altLang="en-US"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）依据相似度矩阵，得到目标用户最喜欢的</a:t>
            </a:r>
            <a:r>
              <a:rPr lang="en-US" altLang="zh-CN"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K</a:t>
            </a:r>
            <a:r>
              <a:rPr lang="zh-CN" altLang="en-US"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个物品，将这些物品最相似的几个物品打包推荐给目标用户，几个注意的细节：</a:t>
            </a:r>
            <a:endParaRPr lang="zh-CN" altLang="en-US"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en-US" altLang="zh-CN"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     1</a:t>
            </a:r>
            <a:r>
              <a:rPr lang="zh-CN" altLang="en-US"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）最相似的物品，采用量化分值</a:t>
            </a:r>
            <a:r>
              <a:rPr lang="en-US" altLang="zh-CN"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a:t>
            </a:r>
            <a:r>
              <a:rPr lang="zh-CN" altLang="en-US"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相似度</a:t>
            </a:r>
            <a:r>
              <a:rPr lang="en-US" altLang="zh-CN"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a:t>
            </a:r>
            <a:r>
              <a:rPr lang="zh-CN" altLang="en-US"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喜爱度（评分）；</a:t>
            </a:r>
            <a:endParaRPr lang="zh-CN" altLang="en-US"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en-US" altLang="zh-CN"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     2</a:t>
            </a:r>
            <a:r>
              <a:rPr lang="zh-CN" altLang="en-US"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rPr>
              <a:t>）最终推荐列表中要去掉当前目标用户已经交互过的物品；</a:t>
            </a:r>
            <a:endParaRPr lang="zh-CN" altLang="en-US" sz="1600" dirty="0" smtClean="0">
              <a:solidFill>
                <a:srgbClr val="0000FF"/>
              </a:solidFill>
              <a:latin typeface="黑体" panose="02010609060101010101" pitchFamily="49" charset="-122"/>
              <a:ea typeface="黑体" panose="02010609060101010101" pitchFamily="49" charset="-122"/>
              <a:cs typeface="黑体" panose="02010609060101010101" pitchFamily="49" charset="-122"/>
            </a:endParaRPr>
          </a:p>
        </p:txBody>
      </p:sp>
      <p:grpSp>
        <p:nvGrpSpPr>
          <p:cNvPr id="8" name="组合 7"/>
          <p:cNvGrpSpPr/>
          <p:nvPr/>
        </p:nvGrpSpPr>
        <p:grpSpPr>
          <a:xfrm>
            <a:off x="6774815" y="2078990"/>
            <a:ext cx="5250180" cy="2152015"/>
            <a:chOff x="1179317" y="2381566"/>
            <a:chExt cx="8912068" cy="3590708"/>
          </a:xfrm>
        </p:grpSpPr>
        <p:pic>
          <p:nvPicPr>
            <p:cNvPr id="9" name="Picture 4" descr="https://buildingrecommenders.files.wordpress.com/2015/11/user-preferen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317" y="2431897"/>
              <a:ext cx="3612139" cy="35403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chenxin3-xy\Desktop\user-based-similarity-fu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7293" y="2381566"/>
              <a:ext cx="3814092" cy="3590708"/>
            </a:xfrm>
            <a:prstGeom prst="rect">
              <a:avLst/>
            </a:prstGeom>
            <a:noFill/>
            <a:extLst>
              <a:ext uri="{909E8E84-426E-40DD-AFC4-6F175D3DCCD1}">
                <a14:hiddenFill xmlns:a14="http://schemas.microsoft.com/office/drawing/2010/main">
                  <a:solidFill>
                    <a:srgbClr val="FFFFFF"/>
                  </a:solidFill>
                </a14:hiddenFill>
              </a:ext>
            </a:extLst>
          </p:spPr>
        </p:pic>
        <p:sp>
          <p:nvSpPr>
            <p:cNvPr id="11" name="右箭头 10"/>
            <p:cNvSpPr/>
            <p:nvPr/>
          </p:nvSpPr>
          <p:spPr>
            <a:xfrm>
              <a:off x="5130409" y="4058257"/>
              <a:ext cx="1059235" cy="287655"/>
            </a:xfrm>
            <a:prstGeom prst="rightArrow">
              <a:avLst/>
            </a:prstGeom>
            <a:solidFill>
              <a:srgbClr val="FF3300">
                <a:alpha val="60000"/>
              </a:srgbClr>
            </a:solidFill>
            <a:ln>
              <a:noFill/>
            </a:ln>
          </p:spPr>
          <p:txBody>
            <a:bodyPr vert="horz" wrap="square" lIns="91440" tIns="45720" rIns="91440" bIns="45720" numCol="1" rtlCol="0" anchor="t" anchorCtr="0" compatLnSpc="1"/>
            <a:p>
              <a:pPr marL="342900" marR="0" indent="-342900" algn="l" defTabSz="914400" rtl="0" eaLnBrk="1" fontAlgn="base" latinLnBrk="0" hangingPunct="1">
                <a:lnSpc>
                  <a:spcPct val="100000"/>
                </a:lnSpc>
                <a:spcBef>
                  <a:spcPct val="20000"/>
                </a:spcBef>
                <a:spcAft>
                  <a:spcPct val="0"/>
                </a:spcAft>
                <a:buClr>
                  <a:srgbClr val="00CC99"/>
                </a:buClr>
                <a:buSzPct val="85000"/>
                <a:buFont typeface="Webdings" panose="05030102010509060703" pitchFamily="18" charset="2"/>
                <a:buChar char="Y"/>
              </a:pPr>
              <a:endParaRPr kumimoji="1" lang="zh-CN" altLang="en-US" sz="2800" b="0" i="0" u="none" strike="noStrike" cap="none" normalizeH="0" baseline="0" smtClean="0">
                <a:ln>
                  <a:noFill/>
                </a:ln>
                <a:solidFill>
                  <a:schemeClr val="bg1"/>
                </a:solidFill>
                <a:effectLst/>
                <a:latin typeface="黑体" panose="02010609060101010101" pitchFamily="49" charset="-122"/>
                <a:ea typeface="楷体_GB2312" pitchFamily="49" charset="-122"/>
                <a:cs typeface="黑体" panose="02010609060101010101" pitchFamily="49" charset="-122"/>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3.4.7</a:t>
            </a:r>
            <a:r>
              <a:rPr kumimoji="1" lang="zh-CN" altLang="en-US" b="0" dirty="0">
                <a:sym typeface="+mn-ea"/>
              </a:rPr>
              <a:t>、</a:t>
            </a:r>
            <a:r>
              <a:rPr kumimoji="1" lang="en-US" altLang="zh-CN" b="0" dirty="0" err="1">
                <a:sym typeface="+mn-ea"/>
              </a:rPr>
              <a:t>UserCF</a:t>
            </a:r>
            <a:r>
              <a:rPr kumimoji="1" lang="zh-CN" altLang="en-US" b="0" dirty="0">
                <a:sym typeface="+mn-ea"/>
              </a:rPr>
              <a:t>和</a:t>
            </a:r>
            <a:r>
              <a:rPr kumimoji="1" lang="en-US" altLang="zh-CN" b="0" dirty="0" err="1">
                <a:sym typeface="+mn-ea"/>
              </a:rPr>
              <a:t>ItemCF</a:t>
            </a:r>
            <a:r>
              <a:rPr kumimoji="1" lang="zh-CN" altLang="en-US" b="0" dirty="0">
                <a:sym typeface="+mn-ea"/>
              </a:rPr>
              <a:t>的综合比较</a:t>
            </a:r>
            <a:endParaRPr kumimoji="1" lang="zh-CN" altLang="en-US" b="0" dirty="0">
              <a:sym typeface="+mn-ea"/>
            </a:endParaRPr>
          </a:p>
        </p:txBody>
      </p:sp>
      <p:sp>
        <p:nvSpPr>
          <p:cNvPr id="3" name="文本占位符 2"/>
          <p:cNvSpPr>
            <a:spLocks noGrp="1"/>
          </p:cNvSpPr>
          <p:nvPr>
            <p:ph type="body" idx="1"/>
          </p:nvPr>
        </p:nvSpPr>
        <p:spPr>
          <a:xfrm>
            <a:off x="962526" y="1155033"/>
            <a:ext cx="9935460" cy="5309937"/>
          </a:xfrm>
        </p:spPr>
        <p:txBody>
          <a:bodyPr>
            <a:normAutofit/>
          </a:bodyPr>
          <a:lstStyle/>
          <a:p>
            <a:endParaRPr lang="zh-CN" altLang="en-US" dirty="0"/>
          </a:p>
          <a:p>
            <a:endParaRPr lang="zh-CN" altLang="en-US" dirty="0"/>
          </a:p>
          <a:p>
            <a:endParaRPr lang="zh-CN" altLang="en-US" dirty="0"/>
          </a:p>
          <a:p>
            <a:endParaRPr lang="zh-CN" altLang="en-US" dirty="0"/>
          </a:p>
          <a:p>
            <a:endParaRPr lang="en-US" altLang="zh-CN" dirty="0"/>
          </a:p>
        </p:txBody>
      </p:sp>
      <p:pic>
        <p:nvPicPr>
          <p:cNvPr id="7" name="图片 6"/>
          <p:cNvPicPr>
            <a:picLocks noChangeAspect="1"/>
          </p:cNvPicPr>
          <p:nvPr/>
        </p:nvPicPr>
        <p:blipFill>
          <a:blip r:embed="rId1"/>
          <a:stretch>
            <a:fillRect/>
          </a:stretch>
        </p:blipFill>
        <p:spPr>
          <a:xfrm>
            <a:off x="1135380" y="1511300"/>
            <a:ext cx="9001125" cy="4084320"/>
          </a:xfrm>
          <a:prstGeom prst="rect">
            <a:avLst/>
          </a:prstGeom>
        </p:spPr>
      </p:pic>
      <p:sp>
        <p:nvSpPr>
          <p:cNvPr id="6" name="文本框 5"/>
          <p:cNvSpPr txBox="1"/>
          <p:nvPr/>
        </p:nvSpPr>
        <p:spPr>
          <a:xfrm>
            <a:off x="2339866" y="6652153"/>
            <a:ext cx="22992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050" dirty="0" smtClean="0"/>
              <a:t>图片</a:t>
            </a:r>
            <a:r>
              <a:rPr kumimoji="0" lang="zh-CN" altLang="en-US" sz="1050" b="0" i="0" u="none" strike="noStrike" cap="none" spc="0" normalizeH="0" baseline="0" dirty="0" smtClean="0">
                <a:ln>
                  <a:noFill/>
                </a:ln>
                <a:solidFill>
                  <a:srgbClr val="000000"/>
                </a:solidFill>
                <a:effectLst/>
                <a:uFillTx/>
                <a:latin typeface="Calibri" panose="020F0502020204030204"/>
                <a:ea typeface="Calibri" panose="020F0502020204030204"/>
                <a:cs typeface="Calibri" panose="020F0502020204030204"/>
                <a:sym typeface="Calibri" panose="020F0502020204030204"/>
              </a:rPr>
              <a:t>来自</a:t>
            </a:r>
            <a:r>
              <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于项亮</a:t>
            </a:r>
            <a:r>
              <a:rPr kumimoji="0" lang="en-US" altLang="zh-CN"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a:t>
            </a:r>
            <a:r>
              <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推荐系统实践</a:t>
            </a:r>
            <a:r>
              <a:rPr kumimoji="0" lang="en-US" altLang="zh-CN"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a:t>
            </a:r>
            <a:endPar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/177</a:t>
            </a:r>
            <a:endParaRPr lang="zh-CN" altLang="en-US" dirty="0"/>
          </a:p>
        </p:txBody>
      </p:sp>
    </p:spTree>
  </p:cSld>
  <p:clrMapOvr>
    <a:masterClrMapping/>
  </p:clrMapOvr>
  <p:transition spd="med"/>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课程目录</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97774" y="1277140"/>
            <a:ext cx="10058400" cy="4771292"/>
          </a:xfrm>
          <a:prstGeom prst="rect">
            <a:avLst/>
          </a:prstGeom>
        </p:spPr>
      </p:pic>
      <p:sp>
        <p:nvSpPr>
          <p:cNvPr id="2" name="矩形 1"/>
          <p:cNvSpPr/>
          <p:nvPr/>
        </p:nvSpPr>
        <p:spPr>
          <a:xfrm>
            <a:off x="7079621" y="2669739"/>
            <a:ext cx="4697835" cy="1986094"/>
          </a:xfrm>
          <a:prstGeom prst="rect">
            <a:avLst/>
          </a:prstGeom>
          <a:no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4" name="灯片编号占位符 3"/>
          <p:cNvSpPr>
            <a:spLocks noGrp="1"/>
          </p:cNvSpPr>
          <p:nvPr>
            <p:ph type="sldNum" sz="quarter" idx="2"/>
          </p:nvPr>
        </p:nvSpPr>
        <p:spPr/>
        <p:txBody>
          <a:bodyPr/>
          <a:lstStyle/>
          <a:p>
            <a:pPr>
              <a:defRPr/>
            </a:pPr>
            <a:fld id="{86CB4B4D-7CA3-9044-876B-883B54F8677D}" type="slidenum">
              <a:rPr lang="en-US" altLang="zh-CN" smtClean="0"/>
            </a:fld>
            <a:r>
              <a:rPr lang="en-US" altLang="zh-CN" smtClean="0"/>
              <a:t>/177</a:t>
            </a:r>
            <a:endParaRPr lang="zh-CN" altLang="en-US" dirty="0"/>
          </a:p>
        </p:txBody>
      </p:sp>
    </p:spTree>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smtClean="0">
                <a:sym typeface="+mn-ea"/>
              </a:rPr>
              <a:t>3.5.1</a:t>
            </a:r>
            <a:r>
              <a:rPr kumimoji="1" lang="zh-CN" altLang="en-US" b="0" dirty="0" smtClean="0">
                <a:sym typeface="+mn-ea"/>
              </a:rPr>
              <a:t>、</a:t>
            </a:r>
            <a:r>
              <a:rPr kumimoji="1" lang="zh-CN" altLang="en-US" b="0" dirty="0">
                <a:sym typeface="+mn-ea"/>
              </a:rPr>
              <a:t>背景简介</a:t>
            </a:r>
            <a:endParaRPr kumimoji="1" lang="zh-CN" altLang="en-US" b="0" dirty="0">
              <a:sym typeface="+mn-ea"/>
            </a:endParaRPr>
          </a:p>
        </p:txBody>
      </p:sp>
      <p:sp>
        <p:nvSpPr>
          <p:cNvPr id="3" name="文本占位符 2"/>
          <p:cNvSpPr>
            <a:spLocks noGrp="1"/>
          </p:cNvSpPr>
          <p:nvPr>
            <p:ph type="body" idx="1"/>
          </p:nvPr>
        </p:nvSpPr>
        <p:spPr>
          <a:xfrm>
            <a:off x="962660" y="1155065"/>
            <a:ext cx="10300970" cy="2782570"/>
          </a:xfrm>
        </p:spPr>
        <p:txBody>
          <a:bodyPr>
            <a:normAutofit/>
          </a:bodyPr>
          <a:lstStyle/>
          <a:p>
            <a:r>
              <a:rPr lang="zh-CN" altLang="en-US" dirty="0"/>
              <a:t>算法栈中的节点位置</a:t>
            </a:r>
            <a:endParaRPr lang="zh-CN" altLang="en-US" dirty="0"/>
          </a:p>
          <a:p>
            <a:endParaRPr lang="en-US" altLang="zh-CN" dirty="0"/>
          </a:p>
        </p:txBody>
      </p:sp>
      <p:grpSp>
        <p:nvGrpSpPr>
          <p:cNvPr id="6" name="组合 5"/>
          <p:cNvGrpSpPr/>
          <p:nvPr/>
        </p:nvGrpSpPr>
        <p:grpSpPr>
          <a:xfrm>
            <a:off x="1557133" y="1993084"/>
            <a:ext cx="8297537" cy="1628573"/>
            <a:chOff x="2679731" y="2176951"/>
            <a:chExt cx="8297537" cy="1628573"/>
          </a:xfrm>
        </p:grpSpPr>
        <p:grpSp>
          <p:nvGrpSpPr>
            <p:cNvPr id="8" name="组合 7"/>
            <p:cNvGrpSpPr/>
            <p:nvPr/>
          </p:nvGrpSpPr>
          <p:grpSpPr>
            <a:xfrm>
              <a:off x="2679731" y="2177384"/>
              <a:ext cx="1581624" cy="925063"/>
              <a:chOff x="2679731" y="2177384"/>
              <a:chExt cx="1581624" cy="925063"/>
            </a:xfrm>
          </p:grpSpPr>
          <p:sp>
            <p:nvSpPr>
              <p:cNvPr id="24" name="圆角矩形 23"/>
              <p:cNvSpPr/>
              <p:nvPr/>
            </p:nvSpPr>
            <p:spPr>
              <a:xfrm>
                <a:off x="2797145" y="2177384"/>
                <a:ext cx="1346795" cy="385617"/>
              </a:xfrm>
              <a:prstGeom prst="roundRect">
                <a:avLst/>
              </a:prstGeom>
              <a:no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GB" sz="2000" noProof="1">
                    <a:solidFill>
                      <a:schemeClr val="tx1"/>
                    </a:solidFill>
                    <a:latin typeface="黑体" panose="02010609060101010101" pitchFamily="49" charset="-122"/>
                    <a:ea typeface="黑体" panose="02010609060101010101" pitchFamily="49" charset="-122"/>
                    <a:cs typeface="黑体" panose="02010609060101010101" pitchFamily="49" charset="-122"/>
                  </a:rPr>
                  <a:t>SVD</a:t>
                </a:r>
                <a:r>
                  <a:rPr lang="en-US" altLang="zh-CN" sz="1000" dirty="0">
                    <a:solidFill>
                      <a:schemeClr val="tx1"/>
                    </a:solidFill>
                    <a:latin typeface="黑体" panose="02010609060101010101" pitchFamily="49" charset="-122"/>
                    <a:cs typeface="黑体" panose="02010609060101010101" pitchFamily="49" charset="-122"/>
                    <a:sym typeface="+mn-ea"/>
                  </a:rPr>
                  <a:t>[1]</a:t>
                </a:r>
                <a:endParaRPr lang="en-US" altLang="zh-CN" sz="1000" noProof="1">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p:txBody>
          </p:sp>
          <p:grpSp>
            <p:nvGrpSpPr>
              <p:cNvPr id="25" name="Group 3"/>
              <p:cNvGrpSpPr/>
              <p:nvPr/>
            </p:nvGrpSpPr>
            <p:grpSpPr>
              <a:xfrm>
                <a:off x="2679731" y="2684488"/>
                <a:ext cx="1581624" cy="417959"/>
                <a:chOff x="1424694" y="3437117"/>
                <a:chExt cx="1499779" cy="396331"/>
              </a:xfrm>
              <a:solidFill>
                <a:schemeClr val="accent1"/>
              </a:solidFill>
            </p:grpSpPr>
            <p:sp>
              <p:nvSpPr>
                <p:cNvPr id="26" name="Round Same Side Corner Rectangle 4"/>
                <p:cNvSpPr/>
                <p:nvPr/>
              </p:nvSpPr>
              <p:spPr>
                <a:xfrm rot="16200000">
                  <a:off x="2049734" y="2958708"/>
                  <a:ext cx="249700" cy="149977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7" name="Oval 13"/>
                <p:cNvSpPr/>
                <p:nvPr/>
              </p:nvSpPr>
              <p:spPr>
                <a:xfrm>
                  <a:off x="2014338"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grpSp>
        </p:grpSp>
        <p:grpSp>
          <p:nvGrpSpPr>
            <p:cNvPr id="9" name="组合 8"/>
            <p:cNvGrpSpPr/>
            <p:nvPr/>
          </p:nvGrpSpPr>
          <p:grpSpPr>
            <a:xfrm>
              <a:off x="4333898" y="2176951"/>
              <a:ext cx="6643370" cy="1625464"/>
              <a:chOff x="4333898" y="2176951"/>
              <a:chExt cx="6643370" cy="1625464"/>
            </a:xfrm>
          </p:grpSpPr>
          <p:sp>
            <p:nvSpPr>
              <p:cNvPr id="20" name="圆角矩形 19"/>
              <p:cNvSpPr/>
              <p:nvPr/>
            </p:nvSpPr>
            <p:spPr>
              <a:xfrm>
                <a:off x="7702573" y="3419510"/>
                <a:ext cx="1521460" cy="382905"/>
              </a:xfrm>
              <a:prstGeom prst="roundRect">
                <a:avLst/>
              </a:prstGeom>
              <a:solidFill>
                <a:srgbClr val="C0504D"/>
              </a:solidFill>
              <a:ln>
                <a:solidFill>
                  <a:srgbClr val="C050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GB" sz="2000" noProof="1">
                    <a:solidFill>
                      <a:schemeClr val="tx1"/>
                    </a:solidFill>
                    <a:latin typeface="黑体" panose="02010609060101010101" pitchFamily="49" charset="-122"/>
                    <a:ea typeface="黑体" panose="02010609060101010101" pitchFamily="49" charset="-122"/>
                    <a:cs typeface="黑体" panose="02010609060101010101" pitchFamily="49" charset="-122"/>
                  </a:rPr>
                  <a:t>WR-MF</a:t>
                </a:r>
                <a:r>
                  <a:rPr lang="en-US" altLang="zh-CN" sz="1000" dirty="0">
                    <a:solidFill>
                      <a:schemeClr val="tx1"/>
                    </a:solidFill>
                    <a:latin typeface="黑体" panose="02010609060101010101" pitchFamily="49" charset="-122"/>
                    <a:cs typeface="黑体" panose="02010609060101010101" pitchFamily="49" charset="-122"/>
                    <a:sym typeface="+mn-ea"/>
                  </a:rPr>
                  <a:t>[3]</a:t>
                </a:r>
                <a:endParaRPr lang="en-US" altLang="en-GB" sz="2000"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grpSp>
            <p:nvGrpSpPr>
              <p:cNvPr id="21" name="Group 10"/>
              <p:cNvGrpSpPr/>
              <p:nvPr/>
            </p:nvGrpSpPr>
            <p:grpSpPr>
              <a:xfrm>
                <a:off x="4333898" y="2839120"/>
                <a:ext cx="1581624" cy="406356"/>
                <a:chOff x="2993261" y="3583747"/>
                <a:chExt cx="1499779" cy="385328"/>
              </a:xfrm>
              <a:solidFill>
                <a:schemeClr val="accent2"/>
              </a:solidFill>
            </p:grpSpPr>
            <p:sp>
              <p:nvSpPr>
                <p:cNvPr id="22" name="Round Same Side Corner Rectangle 6"/>
                <p:cNvSpPr/>
                <p:nvPr/>
              </p:nvSpPr>
              <p:spPr>
                <a:xfrm rot="5400000" flipH="1">
                  <a:off x="3618301"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3" name="Oval 14"/>
                <p:cNvSpPr/>
                <p:nvPr/>
              </p:nvSpPr>
              <p:spPr>
                <a:xfrm>
                  <a:off x="3582905"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grpSp>
          <p:sp>
            <p:nvSpPr>
              <p:cNvPr id="49" name="圆角矩形 48"/>
              <p:cNvSpPr/>
              <p:nvPr/>
            </p:nvSpPr>
            <p:spPr>
              <a:xfrm>
                <a:off x="9224033" y="2176951"/>
                <a:ext cx="1753235" cy="382905"/>
              </a:xfrm>
              <a:prstGeom prst="roundRect">
                <a:avLst/>
              </a:prstGeom>
              <a:solidFill>
                <a:srgbClr val="E86914"/>
              </a:solidFill>
              <a:ln>
                <a:solidFill>
                  <a:srgbClr val="E86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GB" sz="2000" noProof="1">
                    <a:solidFill>
                      <a:schemeClr val="tx1"/>
                    </a:solidFill>
                    <a:latin typeface="黑体" panose="02010609060101010101" pitchFamily="49" charset="-122"/>
                    <a:ea typeface="黑体" panose="02010609060101010101" pitchFamily="49" charset="-122"/>
                    <a:cs typeface="黑体" panose="02010609060101010101" pitchFamily="49" charset="-122"/>
                  </a:rPr>
                  <a:t>eALS</a:t>
                </a:r>
                <a:r>
                  <a:rPr lang="en-US" altLang="en-GB" sz="1000" noProof="1">
                    <a:solidFill>
                      <a:schemeClr val="tx1"/>
                    </a:solidFill>
                    <a:latin typeface="黑体" panose="02010609060101010101" pitchFamily="49" charset="-122"/>
                    <a:ea typeface="黑体" panose="02010609060101010101" pitchFamily="49" charset="-122"/>
                    <a:cs typeface="黑体" panose="02010609060101010101" pitchFamily="49" charset="-122"/>
                  </a:rPr>
                  <a:t>[4]</a:t>
                </a:r>
                <a:endParaRPr lang="en-US" altLang="en-GB" sz="1000"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grpSp>
        <p:grpSp>
          <p:nvGrpSpPr>
            <p:cNvPr id="10" name="组合 9"/>
            <p:cNvGrpSpPr/>
            <p:nvPr/>
          </p:nvGrpSpPr>
          <p:grpSpPr>
            <a:xfrm>
              <a:off x="4441203" y="2684489"/>
              <a:ext cx="6463505" cy="1121035"/>
              <a:chOff x="4441203" y="2684489"/>
              <a:chExt cx="6463505" cy="1121035"/>
            </a:xfrm>
          </p:grpSpPr>
          <p:sp>
            <p:nvSpPr>
              <p:cNvPr id="16" name="圆角矩形 26"/>
              <p:cNvSpPr/>
              <p:nvPr/>
            </p:nvSpPr>
            <p:spPr>
              <a:xfrm>
                <a:off x="4441203" y="3420079"/>
                <a:ext cx="1366520" cy="38544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noProof="1">
                    <a:solidFill>
                      <a:schemeClr val="tx1"/>
                    </a:solidFill>
                    <a:latin typeface="黑体" panose="02010609060101010101" pitchFamily="49" charset="-122"/>
                    <a:ea typeface="黑体" panose="02010609060101010101" pitchFamily="49" charset="-122"/>
                    <a:cs typeface="黑体" panose="02010609060101010101" pitchFamily="49" charset="-122"/>
                  </a:rPr>
                  <a:t>BiasSVD</a:t>
                </a:r>
                <a:endParaRPr lang="en-US" sz="1000"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grpSp>
            <p:nvGrpSpPr>
              <p:cNvPr id="17" name="Group 11"/>
              <p:cNvGrpSpPr/>
              <p:nvPr/>
            </p:nvGrpSpPr>
            <p:grpSpPr>
              <a:xfrm>
                <a:off x="5988064" y="2684489"/>
                <a:ext cx="4916644" cy="417958"/>
                <a:chOff x="4561828" y="3437117"/>
                <a:chExt cx="4662220" cy="396330"/>
              </a:xfrm>
              <a:solidFill>
                <a:srgbClr val="FFC000"/>
              </a:solidFill>
            </p:grpSpPr>
            <p:sp>
              <p:nvSpPr>
                <p:cNvPr id="18" name="Round Same Side Corner Rectangle 7"/>
                <p:cNvSpPr/>
                <p:nvPr/>
              </p:nvSpPr>
              <p:spPr>
                <a:xfrm rot="5400000" flipH="1">
                  <a:off x="5186867"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9" name="Oval 15"/>
                <p:cNvSpPr/>
                <p:nvPr/>
              </p:nvSpPr>
              <p:spPr>
                <a:xfrm>
                  <a:off x="5220257"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47" name="Round Same Side Corner Rectangle 7"/>
                <p:cNvSpPr/>
                <p:nvPr/>
              </p:nvSpPr>
              <p:spPr>
                <a:xfrm rot="5400000" flipH="1">
                  <a:off x="8349308" y="2958707"/>
                  <a:ext cx="249700" cy="1499779"/>
                </a:xfrm>
                <a:prstGeom prst="round2SameRect">
                  <a:avLst>
                    <a:gd name="adj1" fmla="val 0"/>
                    <a:gd name="adj2" fmla="val 0"/>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48" name="Oval 15"/>
                <p:cNvSpPr/>
                <p:nvPr/>
              </p:nvSpPr>
              <p:spPr>
                <a:xfrm>
                  <a:off x="8382698" y="3437117"/>
                  <a:ext cx="320492" cy="320492"/>
                </a:xfrm>
                <a:prstGeom prst="ellipse">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grpSp>
        </p:grpSp>
        <p:grpSp>
          <p:nvGrpSpPr>
            <p:cNvPr id="11" name="组合 10"/>
            <p:cNvGrpSpPr/>
            <p:nvPr/>
          </p:nvGrpSpPr>
          <p:grpSpPr>
            <a:xfrm>
              <a:off x="6166532" y="2192055"/>
              <a:ext cx="3057322" cy="1053421"/>
              <a:chOff x="6166532" y="2192055"/>
              <a:chExt cx="3057322" cy="1053421"/>
            </a:xfrm>
          </p:grpSpPr>
          <p:sp>
            <p:nvSpPr>
              <p:cNvPr id="12" name="圆角矩形 27"/>
              <p:cNvSpPr/>
              <p:nvPr/>
            </p:nvSpPr>
            <p:spPr>
              <a:xfrm>
                <a:off x="6166532" y="2192055"/>
                <a:ext cx="1369695" cy="37020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noProof="1">
                    <a:solidFill>
                      <a:schemeClr val="tx1"/>
                    </a:solidFill>
                    <a:latin typeface="黑体" panose="02010609060101010101" pitchFamily="49" charset="-122"/>
                    <a:ea typeface="黑体" panose="02010609060101010101" pitchFamily="49" charset="-122"/>
                    <a:cs typeface="黑体" panose="02010609060101010101" pitchFamily="49" charset="-122"/>
                  </a:rPr>
                  <a:t>SVD++</a:t>
                </a:r>
                <a:r>
                  <a:rPr lang="en-US" sz="1000" noProof="1">
                    <a:solidFill>
                      <a:schemeClr val="tx1"/>
                    </a:solidFill>
                    <a:latin typeface="黑体" panose="02010609060101010101" pitchFamily="49" charset="-122"/>
                    <a:ea typeface="黑体" panose="02010609060101010101" pitchFamily="49" charset="-122"/>
                    <a:cs typeface="黑体" panose="02010609060101010101" pitchFamily="49" charset="-122"/>
                  </a:rPr>
                  <a:t>[2]</a:t>
                </a:r>
                <a:endParaRPr lang="en-US" sz="1000" noProof="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grpSp>
            <p:nvGrpSpPr>
              <p:cNvPr id="13" name="Group 12"/>
              <p:cNvGrpSpPr/>
              <p:nvPr/>
            </p:nvGrpSpPr>
            <p:grpSpPr>
              <a:xfrm>
                <a:off x="7642230" y="2839120"/>
                <a:ext cx="1581624" cy="406356"/>
                <a:chOff x="6130393" y="3583747"/>
                <a:chExt cx="1499779" cy="385328"/>
              </a:xfrm>
              <a:solidFill>
                <a:srgbClr val="00B050"/>
              </a:solidFill>
            </p:grpSpPr>
            <p:sp>
              <p:nvSpPr>
                <p:cNvPr id="14" name="Round Same Side Corner Rectangle 8"/>
                <p:cNvSpPr/>
                <p:nvPr/>
              </p:nvSpPr>
              <p:spPr>
                <a:xfrm rot="5400000" flipH="1">
                  <a:off x="6755433"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5" name="Oval 16"/>
                <p:cNvSpPr/>
                <p:nvPr/>
              </p:nvSpPr>
              <p:spPr>
                <a:xfrm>
                  <a:off x="6720037"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75">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grpSp>
        </p:grpSp>
      </p:grpSp>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
        <p:nvSpPr>
          <p:cNvPr id="44" name="矩形 43"/>
          <p:cNvSpPr/>
          <p:nvPr/>
        </p:nvSpPr>
        <p:spPr>
          <a:xfrm>
            <a:off x="1305560" y="4656455"/>
            <a:ext cx="9099550" cy="1198880"/>
          </a:xfrm>
          <a:prstGeom prst="rect">
            <a:avLst/>
          </a:prstGeom>
        </p:spPr>
        <p:txBody>
          <a:bodyPr wrap="square">
            <a:spAutoFit/>
          </a:bodyPr>
          <a:lstStyle/>
          <a:p>
            <a:pPr algn="just"/>
            <a:r>
              <a:rPr lang="en-US" altLang="zh-CN" sz="1200" dirty="0">
                <a:latin typeface="Times New Roman" panose="02020603050405020304" pitchFamily="18" charset="0"/>
                <a:cs typeface="Times New Roman" panose="02020603050405020304" pitchFamily="18" charset="0"/>
              </a:rPr>
              <a:t>[1] </a:t>
            </a:r>
            <a:r>
              <a:rPr lang="en-US" altLang="zh-CN" sz="1200" dirty="0">
                <a:latin typeface="Times New Roman" panose="02020603050405020304" pitchFamily="18" charset="0"/>
                <a:cs typeface="Times New Roman" panose="02020603050405020304" pitchFamily="18" charset="0"/>
                <a:sym typeface="+mn-ea"/>
              </a:rPr>
              <a:t>S. Funk, “Netflix Update: Try This at Home,” Dec. 2006; http://sifter.org/~simon/journal/20061211.html.</a:t>
            </a:r>
            <a:endParaRPr lang="en-US" altLang="zh-CN" sz="1200" dirty="0">
              <a:latin typeface="Times New Roman" panose="02020603050405020304" pitchFamily="18" charset="0"/>
              <a:cs typeface="Times New Roman" panose="02020603050405020304" pitchFamily="18" charset="0"/>
              <a:sym typeface="+mn-ea"/>
            </a:endParaRPr>
          </a:p>
          <a:p>
            <a:pPr algn="just"/>
            <a:r>
              <a:rPr lang="en-US" altLang="zh-CN" sz="1200" dirty="0">
                <a:latin typeface="Times New Roman" panose="02020603050405020304" pitchFamily="18" charset="0"/>
                <a:cs typeface="Times New Roman" panose="02020603050405020304" pitchFamily="18" charset="0"/>
              </a:rPr>
              <a:t>[2] </a:t>
            </a:r>
            <a:r>
              <a:rPr lang="en-US" altLang="zh-CN" sz="1200" dirty="0">
                <a:latin typeface="Times New Roman" panose="02020603050405020304" pitchFamily="18" charset="0"/>
                <a:cs typeface="Times New Roman" panose="02020603050405020304" pitchFamily="18" charset="0"/>
                <a:sym typeface="+mn-ea"/>
              </a:rPr>
              <a:t>Yehuda Koren. Factorization meets the neighborhood: a multi-faceted collaborative filtering model. KDD, page 426–434, 2008.</a:t>
            </a:r>
            <a:endParaRPr lang="en-US" altLang="zh-CN" sz="1200" dirty="0">
              <a:latin typeface="Times New Roman" panose="02020603050405020304" pitchFamily="18" charset="0"/>
              <a:cs typeface="Times New Roman" panose="02020603050405020304" pitchFamily="18" charset="0"/>
              <a:sym typeface="+mn-ea"/>
            </a:endParaRPr>
          </a:p>
          <a:p>
            <a:pPr algn="just"/>
            <a:r>
              <a:rPr lang="en-US" altLang="zh-CN" sz="1200" dirty="0">
                <a:latin typeface="Times New Roman" panose="02020603050405020304" pitchFamily="18" charset="0"/>
                <a:cs typeface="Times New Roman" panose="02020603050405020304" pitchFamily="18" charset="0"/>
              </a:rPr>
              <a:t>[3] </a:t>
            </a:r>
            <a:r>
              <a:rPr lang="en-US" altLang="zh-CN" sz="1200" dirty="0">
                <a:latin typeface="Times New Roman" panose="02020603050405020304" pitchFamily="18" charset="0"/>
                <a:cs typeface="Times New Roman" panose="02020603050405020304" pitchFamily="18" charset="0"/>
                <a:sym typeface="+mn-ea"/>
              </a:rPr>
              <a:t>Hu Y, </a:t>
            </a:r>
            <a:r>
              <a:rPr lang="en-US" altLang="zh-CN" sz="1200" dirty="0" err="1">
                <a:latin typeface="Times New Roman" panose="02020603050405020304" pitchFamily="18" charset="0"/>
                <a:cs typeface="Times New Roman" panose="02020603050405020304" pitchFamily="18" charset="0"/>
                <a:sym typeface="+mn-ea"/>
              </a:rPr>
              <a:t>Koren</a:t>
            </a:r>
            <a:r>
              <a:rPr lang="en-US" altLang="zh-CN" sz="1200" dirty="0">
                <a:latin typeface="Times New Roman" panose="02020603050405020304" pitchFamily="18" charset="0"/>
                <a:cs typeface="Times New Roman" panose="02020603050405020304" pitchFamily="18" charset="0"/>
                <a:sym typeface="+mn-ea"/>
              </a:rPr>
              <a:t> Y, </a:t>
            </a:r>
            <a:r>
              <a:rPr lang="en-US" altLang="zh-CN" sz="1200" dirty="0" err="1">
                <a:latin typeface="Times New Roman" panose="02020603050405020304" pitchFamily="18" charset="0"/>
                <a:cs typeface="Times New Roman" panose="02020603050405020304" pitchFamily="18" charset="0"/>
                <a:sym typeface="+mn-ea"/>
              </a:rPr>
              <a:t>Volinsky</a:t>
            </a:r>
            <a:r>
              <a:rPr lang="en-US" altLang="zh-CN" sz="1200" dirty="0">
                <a:latin typeface="Times New Roman" panose="02020603050405020304" pitchFamily="18" charset="0"/>
                <a:cs typeface="Times New Roman" panose="02020603050405020304" pitchFamily="18" charset="0"/>
                <a:sym typeface="+mn-ea"/>
              </a:rPr>
              <a:t> C. Collaborative Filtering for Implicit Feedback Datasets[C]//ICDM. 2008, 8: 263-272.</a:t>
            </a:r>
            <a:endParaRPr lang="en-US" altLang="zh-CN" sz="1200" dirty="0">
              <a:latin typeface="Times New Roman" panose="02020603050405020304" pitchFamily="18" charset="0"/>
              <a:cs typeface="Times New Roman" panose="02020603050405020304" pitchFamily="18" charset="0"/>
            </a:endParaRPr>
          </a:p>
          <a:p>
            <a:pPr algn="just"/>
            <a:r>
              <a:rPr lang="en-US" altLang="zh-CN" sz="1200" dirty="0">
                <a:latin typeface="Times New Roman" panose="02020603050405020304" pitchFamily="18" charset="0"/>
                <a:cs typeface="Times New Roman" panose="02020603050405020304" pitchFamily="18" charset="0"/>
              </a:rPr>
              <a:t>[4]</a:t>
            </a:r>
            <a:r>
              <a:rPr lang="en-US" altLang="zh-CN" sz="1200" dirty="0">
                <a:latin typeface="Times New Roman" panose="02020603050405020304" pitchFamily="18" charset="0"/>
                <a:cs typeface="Times New Roman" panose="02020603050405020304" pitchFamily="18" charset="0"/>
                <a:sym typeface="+mn-ea"/>
              </a:rPr>
              <a:t> He X, Zhang H, Kan M Y, et al. Fast matrix factorization for online recommendation with implicit feedback[C]//Proceedings of the 39th International ACM SIGIR conference on Research and Development in Information Retrieval. ACM, 2016: 549-558.</a:t>
            </a:r>
            <a:endParaRPr lang="zh-CN" altLang="en-US" sz="1200" dirty="0">
              <a:latin typeface="Times New Roman" panose="02020603050405020304" pitchFamily="18" charset="0"/>
              <a:cs typeface="Times New Roman" panose="02020603050405020304" pitchFamily="18" charset="0"/>
            </a:endParaRPr>
          </a:p>
          <a:p>
            <a:pPr algn="just"/>
            <a:endParaRPr lang="zh-CN" altLang="en-US" sz="1200" dirty="0">
              <a:latin typeface="Times New Roman" panose="02020603050405020304" pitchFamily="18" charset="0"/>
              <a:cs typeface="Times New Roman" panose="02020603050405020304" pitchFamily="18" charset="0"/>
            </a:endParaRPr>
          </a:p>
        </p:txBody>
      </p:sp>
    </p:spTree>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3637" y="176378"/>
            <a:ext cx="7603960" cy="786149"/>
          </a:xfrm>
        </p:spPr>
        <p:txBody>
          <a:bodyPr>
            <a:normAutofit/>
          </a:bodyPr>
          <a:lstStyle/>
          <a:p>
            <a:r>
              <a:rPr kumimoji="1" lang="en-US" altLang="zh-CN" b="0" dirty="0" smtClean="0">
                <a:latin typeface="Times New Roman" panose="02020603050405020304" pitchFamily="18" charset="0"/>
                <a:cs typeface="Times New Roman" panose="02020603050405020304" pitchFamily="18" charset="0"/>
                <a:sym typeface="+mn-ea"/>
              </a:rPr>
              <a:t>3.5.2</a:t>
            </a:r>
            <a:r>
              <a:rPr kumimoji="1" lang="zh-CN" altLang="en-US" b="0" dirty="0" smtClean="0">
                <a:latin typeface="Times New Roman" panose="02020603050405020304" pitchFamily="18" charset="0"/>
                <a:cs typeface="Times New Roman" panose="02020603050405020304" pitchFamily="18" charset="0"/>
                <a:sym typeface="+mn-ea"/>
              </a:rPr>
              <a:t>、</a:t>
            </a:r>
            <a:r>
              <a:rPr kumimoji="1" lang="en-US" altLang="zh-CN" b="0" dirty="0">
                <a:latin typeface="Times New Roman" panose="02020603050405020304" pitchFamily="18" charset="0"/>
                <a:cs typeface="Times New Roman" panose="02020603050405020304" pitchFamily="18" charset="0"/>
                <a:sym typeface="+mn-ea"/>
              </a:rPr>
              <a:t>SVD</a:t>
            </a:r>
            <a:r>
              <a:rPr kumimoji="1" lang="zh-CN" altLang="en-US" b="0" dirty="0">
                <a:latin typeface="Times New Roman" panose="02020603050405020304" pitchFamily="18" charset="0"/>
                <a:cs typeface="Times New Roman" panose="02020603050405020304" pitchFamily="18" charset="0"/>
                <a:sym typeface="+mn-ea"/>
              </a:rPr>
              <a:t>算法</a:t>
            </a:r>
            <a:endParaRPr kumimoji="1" lang="zh-CN" altLang="en-US" b="0" dirty="0">
              <a:latin typeface="Times New Roman" panose="02020603050405020304" pitchFamily="18" charset="0"/>
              <a:cs typeface="Times New Roman" panose="02020603050405020304" pitchFamily="18" charset="0"/>
              <a:sym typeface="+mn-ea"/>
            </a:endParaRPr>
          </a:p>
        </p:txBody>
      </p:sp>
      <p:sp>
        <p:nvSpPr>
          <p:cNvPr id="3" name="文本占位符 2"/>
          <p:cNvSpPr>
            <a:spLocks noGrp="1"/>
          </p:cNvSpPr>
          <p:nvPr>
            <p:ph type="body" idx="1"/>
          </p:nvPr>
        </p:nvSpPr>
        <p:spPr>
          <a:xfrm>
            <a:off x="953636" y="1155033"/>
            <a:ext cx="9935460" cy="5309937"/>
          </a:xfrm>
        </p:spPr>
        <p:txBody>
          <a:bodyPr>
            <a:normAutofit/>
          </a:bodyPr>
          <a:lstStyle/>
          <a:p>
            <a:pPr>
              <a:lnSpc>
                <a:spcPct val="150000"/>
              </a:lnSpc>
            </a:pPr>
            <a:r>
              <a:rPr lang="en-US" altLang="zh-CN" sz="1800" dirty="0">
                <a:latin typeface="Times New Roman" panose="02020603050405020304" pitchFamily="18" charset="0"/>
                <a:cs typeface="Times New Roman" panose="02020603050405020304" pitchFamily="18" charset="0"/>
              </a:rPr>
              <a:t>SVD</a:t>
            </a:r>
            <a:r>
              <a:rPr lang="zh-CN" altLang="en-US" sz="1800" dirty="0">
                <a:latin typeface="Times New Roman" panose="02020603050405020304" pitchFamily="18" charset="0"/>
                <a:cs typeface="Times New Roman" panose="02020603050405020304" pitchFamily="18" charset="0"/>
              </a:rPr>
              <a:t>是最</a:t>
            </a:r>
            <a:r>
              <a:rPr lang="zh-CN" altLang="en-US" sz="1800" dirty="0">
                <a:latin typeface="Times New Roman" panose="02020603050405020304" pitchFamily="18" charset="0"/>
                <a:cs typeface="Times New Roman" panose="02020603050405020304" pitchFamily="18" charset="0"/>
              </a:rPr>
              <a:t>经典的矩阵分解算法</a:t>
            </a:r>
            <a:r>
              <a:rPr lang="en-US" altLang="zh-CN" sz="1800" dirty="0">
                <a:latin typeface="Times New Roman" panose="02020603050405020304" pitchFamily="18" charset="0"/>
                <a:cs typeface="Times New Roman" panose="02020603050405020304" pitchFamily="18" charset="0"/>
              </a:rPr>
              <a:t>(Matrix Factorization)</a:t>
            </a:r>
            <a:r>
              <a:rPr lang="zh-CN" altLang="en-US" sz="1800" dirty="0">
                <a:latin typeface="Times New Roman" panose="02020603050405020304" pitchFamily="18" charset="0"/>
                <a:cs typeface="Times New Roman" panose="02020603050405020304" pitchFamily="18" charset="0"/>
              </a:rPr>
              <a:t>，是在</a:t>
            </a:r>
            <a:r>
              <a:rPr lang="en-US" altLang="zh-CN" sz="1800" dirty="0">
                <a:latin typeface="Times New Roman" panose="02020603050405020304" pitchFamily="18" charset="0"/>
                <a:cs typeface="Times New Roman" panose="02020603050405020304" pitchFamily="18" charset="0"/>
              </a:rPr>
              <a:t>Netflix</a:t>
            </a:r>
            <a:r>
              <a:rPr lang="zh-CN" altLang="en-US" sz="1800" dirty="0">
                <a:latin typeface="Times New Roman" panose="02020603050405020304" pitchFamily="18" charset="0"/>
                <a:cs typeface="Times New Roman" panose="02020603050405020304" pitchFamily="18" charset="0"/>
              </a:rPr>
              <a:t>大赛中脱颖而出的一种推荐算法。</a:t>
            </a:r>
            <a:endParaRPr lang="en-US" altLang="zh-CN" sz="1800" dirty="0">
              <a:latin typeface="Times New Roman" panose="02020603050405020304" pitchFamily="18" charset="0"/>
              <a:cs typeface="Times New Roman" panose="02020603050405020304" pitchFamily="18" charset="0"/>
            </a:endParaRPr>
          </a:p>
          <a:p>
            <a:pPr>
              <a:lnSpc>
                <a:spcPct val="150000"/>
              </a:lnSpc>
            </a:pPr>
            <a:r>
              <a:rPr lang="zh-CN" altLang="en-US" sz="1800" dirty="0">
                <a:solidFill>
                  <a:srgbClr val="0000FF"/>
                </a:solidFill>
                <a:latin typeface="Times New Roman" panose="02020603050405020304" pitchFamily="18" charset="0"/>
                <a:cs typeface="Times New Roman" panose="02020603050405020304" pitchFamily="18" charset="0"/>
              </a:rPr>
              <a:t>注意</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SVD</a:t>
            </a:r>
            <a:r>
              <a:rPr lang="zh-CN" altLang="en-US" sz="1800" dirty="0">
                <a:latin typeface="Times New Roman" panose="02020603050405020304" pitchFamily="18" charset="0"/>
                <a:cs typeface="Times New Roman" panose="02020603050405020304" pitchFamily="18" charset="0"/>
              </a:rPr>
              <a:t>算法中，</a:t>
            </a:r>
            <a:r>
              <a:rPr lang="en-US" altLang="zh-CN" sz="1800" dirty="0">
                <a:latin typeface="Times New Roman" panose="02020603050405020304" pitchFamily="18" charset="0"/>
                <a:cs typeface="Times New Roman" panose="02020603050405020304" pitchFamily="18" charset="0"/>
              </a:rPr>
              <a:t>SVD</a:t>
            </a:r>
            <a:r>
              <a:rPr lang="zh-CN" altLang="en-US" sz="1800" dirty="0">
                <a:latin typeface="Times New Roman" panose="02020603050405020304" pitchFamily="18" charset="0"/>
                <a:cs typeface="Times New Roman" panose="02020603050405020304" pitchFamily="18" charset="0"/>
              </a:rPr>
              <a:t>不是直接使用数学中的矩阵</a:t>
            </a:r>
            <a:r>
              <a:rPr lang="en-US" altLang="zh-CN" sz="1800" dirty="0">
                <a:latin typeface="Times New Roman" panose="02020603050405020304" pitchFamily="18" charset="0"/>
                <a:cs typeface="Times New Roman" panose="02020603050405020304" pitchFamily="18" charset="0"/>
              </a:rPr>
              <a:t>SVD</a:t>
            </a:r>
            <a:r>
              <a:rPr lang="zh-CN" altLang="en-US" sz="1800" dirty="0">
                <a:latin typeface="Times New Roman" panose="02020603050405020304" pitchFamily="18" charset="0"/>
                <a:cs typeface="Times New Roman" panose="02020603050405020304" pitchFamily="18" charset="0"/>
              </a:rPr>
              <a:t>分解技术，而是借助矩阵</a:t>
            </a:r>
            <a:r>
              <a:rPr lang="en-US" altLang="zh-CN" sz="1800" dirty="0">
                <a:latin typeface="Times New Roman" panose="02020603050405020304" pitchFamily="18" charset="0"/>
                <a:cs typeface="Times New Roman" panose="02020603050405020304" pitchFamily="18" charset="0"/>
              </a:rPr>
              <a:t>SVD</a:t>
            </a:r>
            <a:r>
              <a:rPr lang="zh-CN" altLang="en-US" sz="1800" dirty="0">
                <a:latin typeface="Times New Roman" panose="02020603050405020304" pitchFamily="18" charset="0"/>
                <a:cs typeface="Times New Roman" panose="02020603050405020304" pitchFamily="18" charset="0"/>
              </a:rPr>
              <a:t>分解思想，经过改良的</a:t>
            </a:r>
            <a:r>
              <a:rPr lang="en-US" altLang="zh-CN" sz="1800" dirty="0">
                <a:latin typeface="Times New Roman" panose="02020603050405020304" pitchFamily="18" charset="0"/>
                <a:cs typeface="Times New Roman" panose="02020603050405020304" pitchFamily="18" charset="0"/>
              </a:rPr>
              <a:t>SVD</a:t>
            </a:r>
            <a:r>
              <a:rPr lang="zh-CN" altLang="en-US" sz="1800" dirty="0">
                <a:latin typeface="Times New Roman" panose="02020603050405020304" pitchFamily="18" charset="0"/>
                <a:cs typeface="Times New Roman" panose="02020603050405020304" pitchFamily="18" charset="0"/>
              </a:rPr>
              <a:t>推荐技术。</a:t>
            </a:r>
            <a:endParaRPr lang="zh-CN" altLang="en-US" sz="1800"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p:txBody>
      </p:sp>
      <p:pic>
        <p:nvPicPr>
          <p:cNvPr id="7" name="Picture 2" descr="ânetflix prizeâçå¾çæç´¢ç»æ"/>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12490" y="2933700"/>
            <a:ext cx="4632960" cy="3114040"/>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3.1.3</a:t>
            </a:r>
            <a:r>
              <a:rPr kumimoji="1" lang="zh-CN" altLang="en-US" b="0" dirty="0">
                <a:sym typeface="+mn-ea"/>
              </a:rPr>
              <a:t>、推荐系统中的两类损失函数</a:t>
            </a:r>
            <a:endParaRPr kumimoji="1" lang="zh-CN" altLang="en-US" b="0" dirty="0">
              <a:sym typeface="+mn-ea"/>
            </a:endParaRPr>
          </a:p>
        </p:txBody>
      </p:sp>
      <p:sp>
        <p:nvSpPr>
          <p:cNvPr id="3" name="文本占位符 2"/>
          <p:cNvSpPr>
            <a:spLocks noGrp="1"/>
          </p:cNvSpPr>
          <p:nvPr>
            <p:ph type="body" idx="1"/>
          </p:nvPr>
        </p:nvSpPr>
        <p:spPr/>
        <p:txBody>
          <a:bodyPr/>
          <a:lstStyle/>
          <a:p>
            <a:pPr marL="0" indent="0">
              <a:lnSpc>
                <a:spcPct val="150000"/>
              </a:lnSpc>
              <a:buNone/>
            </a:pPr>
            <a:r>
              <a:rPr lang="zh-CN" altLang="en-US" sz="1800" dirty="0"/>
              <a:t>推荐算法本质是一种机器学习算法，因此</a:t>
            </a:r>
            <a:r>
              <a:rPr lang="zh-CN" altLang="en-US" sz="1800" u="sng" dirty="0"/>
              <a:t>损失函数是求解模型的重要环节</a:t>
            </a:r>
            <a:r>
              <a:rPr lang="zh-CN" altLang="en-US" sz="1800" dirty="0"/>
              <a:t>。推荐算法中的损失函数一般可以分成：</a:t>
            </a:r>
            <a:r>
              <a:rPr lang="en-US" altLang="zh-CN" sz="1800" dirty="0">
                <a:solidFill>
                  <a:srgbClr val="0000FF"/>
                </a:solidFill>
              </a:rPr>
              <a:t>point-wise</a:t>
            </a:r>
            <a:r>
              <a:rPr lang="zh-CN" altLang="en-US" sz="1800" dirty="0">
                <a:solidFill>
                  <a:srgbClr val="0000FF"/>
                </a:solidFill>
              </a:rPr>
              <a:t>、</a:t>
            </a:r>
            <a:r>
              <a:rPr lang="en-US" altLang="zh-CN" sz="1800" dirty="0">
                <a:solidFill>
                  <a:srgbClr val="0000FF"/>
                </a:solidFill>
              </a:rPr>
              <a:t>pair-wise</a:t>
            </a:r>
            <a:r>
              <a:rPr lang="zh-CN" altLang="en-US" sz="1800" dirty="0">
                <a:solidFill>
                  <a:srgbClr val="0000FF"/>
                </a:solidFill>
              </a:rPr>
              <a:t>两种损失函数</a:t>
            </a:r>
            <a:r>
              <a:rPr lang="zh-CN" altLang="en-US" sz="1800" dirty="0"/>
              <a:t>：</a:t>
            </a:r>
            <a:endParaRPr lang="zh-CN" altLang="en-US" sz="1800" b="0" dirty="0"/>
          </a:p>
          <a:p>
            <a:pPr>
              <a:lnSpc>
                <a:spcPct val="150000"/>
              </a:lnSpc>
            </a:pPr>
            <a:r>
              <a:rPr lang="en-US" altLang="zh-CN" sz="1800" dirty="0">
                <a:solidFill>
                  <a:srgbClr val="0000FF"/>
                </a:solidFill>
              </a:rPr>
              <a:t>point-wise</a:t>
            </a:r>
            <a:r>
              <a:rPr lang="zh-CN" altLang="en-US" sz="1800" dirty="0">
                <a:solidFill>
                  <a:srgbClr val="0000FF"/>
                </a:solidFill>
              </a:rPr>
              <a:t>损失函数</a:t>
            </a:r>
            <a:r>
              <a:rPr lang="zh-CN" altLang="en-US" sz="1800" dirty="0"/>
              <a:t>：是以一组评分作为最小计算单位，</a:t>
            </a:r>
            <a:r>
              <a:rPr lang="en-US" altLang="zh-CN" sz="1800" dirty="0"/>
              <a:t>point-wise</a:t>
            </a:r>
            <a:r>
              <a:rPr lang="zh-CN" altLang="en-US" sz="1800" dirty="0"/>
              <a:t>的目标是：最小化预测评分和真实评分之间的距离。</a:t>
            </a:r>
            <a:endParaRPr lang="zh-CN" altLang="en-US" sz="1800" dirty="0"/>
          </a:p>
          <a:p>
            <a:pPr>
              <a:lnSpc>
                <a:spcPct val="150000"/>
              </a:lnSpc>
            </a:pPr>
            <a:r>
              <a:rPr lang="zh-CN" altLang="en-US" sz="1800" dirty="0"/>
              <a:t>常见的</a:t>
            </a:r>
            <a:r>
              <a:rPr lang="en-US" altLang="zh-CN" sz="1800" dirty="0"/>
              <a:t>point-wise</a:t>
            </a:r>
            <a:r>
              <a:rPr lang="zh-CN" altLang="en-US" sz="1800" dirty="0"/>
              <a:t>损失函数：</a:t>
            </a:r>
            <a:r>
              <a:rPr lang="en-US" altLang="zh-CN" sz="1800" dirty="0" err="1"/>
              <a:t>RMSE</a:t>
            </a:r>
            <a:r>
              <a:rPr lang="zh-CN" altLang="en-US" sz="1800" dirty="0"/>
              <a:t>（</a:t>
            </a:r>
            <a:r>
              <a:rPr lang="en-US" altLang="zh-CN" sz="1800" dirty="0"/>
              <a:t>root mean square error</a:t>
            </a:r>
            <a:r>
              <a:rPr lang="zh-CN" altLang="en-US" sz="1800" dirty="0"/>
              <a:t>）、</a:t>
            </a:r>
            <a:r>
              <a:rPr lang="en-US" altLang="zh-CN" sz="1800" dirty="0"/>
              <a:t>MAE</a:t>
            </a:r>
            <a:r>
              <a:rPr lang="zh-CN" altLang="en-US" sz="1800" dirty="0"/>
              <a:t>（</a:t>
            </a:r>
            <a:r>
              <a:rPr lang="en-US" altLang="zh-CN" sz="1800" dirty="0"/>
              <a:t>mean absolute error</a:t>
            </a:r>
            <a:r>
              <a:rPr lang="zh-CN" altLang="en-US" sz="1800" dirty="0"/>
              <a:t>）</a:t>
            </a:r>
            <a:endParaRPr lang="zh-CN" altLang="en-US" sz="1800" dirty="0"/>
          </a:p>
          <a:p>
            <a:pPr>
              <a:lnSpc>
                <a:spcPct val="150000"/>
              </a:lnSpc>
            </a:pPr>
            <a:endParaRPr lang="zh-CN" altLang="en-US" sz="1800" dirty="0"/>
          </a:p>
        </p:txBody>
      </p:sp>
      <p:pic>
        <p:nvPicPr>
          <p:cNvPr id="4" name="图片 3"/>
          <p:cNvPicPr>
            <a:picLocks noChangeAspect="1"/>
          </p:cNvPicPr>
          <p:nvPr/>
        </p:nvPicPr>
        <p:blipFill>
          <a:blip r:embed="rId1"/>
          <a:stretch>
            <a:fillRect/>
          </a:stretch>
        </p:blipFill>
        <p:spPr>
          <a:xfrm>
            <a:off x="3451860" y="3747135"/>
            <a:ext cx="5114925" cy="2459355"/>
          </a:xfrm>
          <a:prstGeom prst="rect">
            <a:avLst/>
          </a:prstGeom>
        </p:spPr>
      </p:pic>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smtClean="0"/>
              <a:t>/150</a:t>
            </a:r>
            <a:endParaRPr lang="zh-CN" altLang="en-US" dirty="0"/>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smtClean="0">
                <a:latin typeface="Times New Roman" panose="02020603050405020304" pitchFamily="18" charset="0"/>
                <a:cs typeface="Times New Roman" panose="02020603050405020304" pitchFamily="18" charset="0"/>
                <a:sym typeface="+mn-ea"/>
              </a:rPr>
              <a:t>3.5.2</a:t>
            </a:r>
            <a:r>
              <a:rPr kumimoji="1" lang="zh-CN" altLang="en-US" b="0" dirty="0" smtClean="0">
                <a:latin typeface="Times New Roman" panose="02020603050405020304" pitchFamily="18" charset="0"/>
                <a:cs typeface="Times New Roman" panose="02020603050405020304" pitchFamily="18" charset="0"/>
                <a:sym typeface="+mn-ea"/>
              </a:rPr>
              <a:t>、</a:t>
            </a:r>
            <a:r>
              <a:rPr kumimoji="1" lang="en-US" altLang="zh-CN" b="0" dirty="0">
                <a:latin typeface="Times New Roman" panose="02020603050405020304" pitchFamily="18" charset="0"/>
                <a:cs typeface="Times New Roman" panose="02020603050405020304" pitchFamily="18" charset="0"/>
                <a:sym typeface="+mn-ea"/>
              </a:rPr>
              <a:t>SVD</a:t>
            </a:r>
            <a:r>
              <a:rPr kumimoji="1" lang="zh-CN" altLang="en-US" b="0" dirty="0">
                <a:latin typeface="Times New Roman" panose="02020603050405020304" pitchFamily="18" charset="0"/>
                <a:cs typeface="Times New Roman" panose="02020603050405020304" pitchFamily="18" charset="0"/>
                <a:sym typeface="+mn-ea"/>
              </a:rPr>
              <a:t>算法</a:t>
            </a:r>
            <a:endParaRPr kumimoji="1" lang="zh-CN" altLang="en-US" b="0" dirty="0">
              <a:latin typeface="Times New Roman" panose="02020603050405020304" pitchFamily="18" charset="0"/>
              <a:cs typeface="Times New Roman" panose="02020603050405020304" pitchFamily="18" charset="0"/>
              <a:sym typeface="+mn-ea"/>
            </a:endParaRPr>
          </a:p>
        </p:txBody>
      </p:sp>
      <p:sp>
        <p:nvSpPr>
          <p:cNvPr id="3" name="文本占位符 2"/>
          <p:cNvSpPr>
            <a:spLocks noGrp="1"/>
          </p:cNvSpPr>
          <p:nvPr>
            <p:ph type="body" idx="1"/>
          </p:nvPr>
        </p:nvSpPr>
        <p:spPr>
          <a:xfrm>
            <a:off x="962526" y="1155033"/>
            <a:ext cx="9935460" cy="5309937"/>
          </a:xfrm>
        </p:spPr>
        <p:txBody>
          <a:bodyPr>
            <a:normAutofit/>
          </a:bodyPr>
          <a:lstStyle/>
          <a:p>
            <a:pPr>
              <a:lnSpc>
                <a:spcPct val="150000"/>
              </a:lnSpc>
            </a:pPr>
            <a:r>
              <a:rPr lang="zh-CN" altLang="en-US" sz="1800" dirty="0">
                <a:solidFill>
                  <a:srgbClr val="0000FF"/>
                </a:solidFill>
                <a:latin typeface="Times New Roman" panose="02020603050405020304" pitchFamily="18" charset="0"/>
                <a:cs typeface="Times New Roman" panose="02020603050405020304" pitchFamily="18" charset="0"/>
              </a:rPr>
              <a:t>回顾一下</a:t>
            </a:r>
            <a:r>
              <a:rPr lang="en-US" altLang="zh-CN" sz="1800" dirty="0">
                <a:solidFill>
                  <a:srgbClr val="0000FF"/>
                </a:solidFill>
                <a:latin typeface="Times New Roman" panose="02020603050405020304" pitchFamily="18" charset="0"/>
                <a:cs typeface="Times New Roman" panose="02020603050405020304" pitchFamily="18" charset="0"/>
              </a:rPr>
              <a:t>User-Item</a:t>
            </a:r>
            <a:r>
              <a:rPr lang="zh-CN" altLang="en-US" sz="1800" dirty="0">
                <a:solidFill>
                  <a:srgbClr val="0000FF"/>
                </a:solidFill>
                <a:latin typeface="Times New Roman" panose="02020603050405020304" pitchFamily="18" charset="0"/>
                <a:cs typeface="Times New Roman" panose="02020603050405020304" pitchFamily="18" charset="0"/>
              </a:rPr>
              <a:t>评分矩阵：</a:t>
            </a:r>
            <a:r>
              <a:rPr lang="zh-CN" altLang="en-US" sz="1800" dirty="0">
                <a:latin typeface="Times New Roman" panose="02020603050405020304" pitchFamily="18" charset="0"/>
                <a:cs typeface="Times New Roman" panose="02020603050405020304" pitchFamily="18" charset="0"/>
              </a:rPr>
              <a:t>对于一个推荐系统，其用户数据可以整理成一个</a:t>
            </a:r>
            <a:r>
              <a:rPr lang="en-US" altLang="zh-CN" sz="1800" dirty="0">
                <a:latin typeface="Times New Roman" panose="02020603050405020304" pitchFamily="18" charset="0"/>
                <a:cs typeface="Times New Roman" panose="02020603050405020304" pitchFamily="18" charset="0"/>
              </a:rPr>
              <a:t>user-item</a:t>
            </a:r>
            <a:r>
              <a:rPr lang="zh-CN" altLang="en-US" sz="1800" dirty="0">
                <a:latin typeface="Times New Roman" panose="02020603050405020304" pitchFamily="18" charset="0"/>
                <a:cs typeface="Times New Roman" panose="02020603050405020304" pitchFamily="18" charset="0"/>
              </a:rPr>
              <a:t>交互矩阵。矩阵中每一行代表一个用户，而每一列则代表一个物品。若用户对物品有过评分，则矩阵中处在用户对应的行与物品对应的列交叉的位置表示用户对物品的评分值。这个</a:t>
            </a:r>
            <a:r>
              <a:rPr lang="en-US" altLang="zh-CN" sz="1800" dirty="0">
                <a:latin typeface="Times New Roman" panose="02020603050405020304" pitchFamily="18" charset="0"/>
                <a:cs typeface="Times New Roman" panose="02020603050405020304" pitchFamily="18" charset="0"/>
              </a:rPr>
              <a:t>user-item</a:t>
            </a:r>
            <a:r>
              <a:rPr lang="zh-CN" altLang="en-US" sz="1800" dirty="0">
                <a:latin typeface="Times New Roman" panose="02020603050405020304" pitchFamily="18" charset="0"/>
                <a:cs typeface="Times New Roman" panose="02020603050405020304" pitchFamily="18" charset="0"/>
              </a:rPr>
              <a:t>矩阵被称为评分矩阵。</a:t>
            </a:r>
            <a:endParaRPr lang="zh-CN" altLang="en-US" sz="1800"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p:txBody>
      </p:sp>
      <p:graphicFrame>
        <p:nvGraphicFramePr>
          <p:cNvPr id="8" name="表格 7"/>
          <p:cNvGraphicFramePr>
            <a:graphicFrameLocks noGrp="1"/>
          </p:cNvGraphicFramePr>
          <p:nvPr>
            <p:custDataLst>
              <p:tags r:id="rId1"/>
            </p:custDataLst>
          </p:nvPr>
        </p:nvGraphicFramePr>
        <p:xfrm>
          <a:off x="2882265" y="3281738"/>
          <a:ext cx="5817324" cy="2595880"/>
        </p:xfrm>
        <a:graphic>
          <a:graphicData uri="http://schemas.openxmlformats.org/drawingml/2006/table">
            <a:tbl>
              <a:tblPr firstRow="1" bandRow="1">
                <a:tableStyleId>{7DF18680-E054-41AD-8BC1-D1AEF772440D}</a:tableStyleId>
              </a:tblPr>
              <a:tblGrid>
                <a:gridCol w="1245324"/>
                <a:gridCol w="762000"/>
                <a:gridCol w="762000"/>
                <a:gridCol w="769620"/>
                <a:gridCol w="754380"/>
                <a:gridCol w="762000"/>
                <a:gridCol w="762000"/>
              </a:tblGrid>
              <a:tr h="370840">
                <a:tc>
                  <a:txBody>
                    <a:bodyPr/>
                    <a:lstStyle/>
                    <a:p>
                      <a:pPr algn="ctr"/>
                      <a:r>
                        <a:rPr lang="en-US" altLang="zh-CN" sz="1800" dirty="0"/>
                        <a:t>user\item</a:t>
                      </a:r>
                      <a:endParaRPr lang="zh-CN" altLang="en-US" sz="1800" b="0" dirty="0">
                        <a:latin typeface="黑体" panose="02010609060101010101" pitchFamily="49" charset="-122"/>
                        <a:cs typeface="黑体" panose="02010609060101010101" pitchFamily="49" charset="-122"/>
                      </a:endParaRPr>
                    </a:p>
                  </a:txBody>
                  <a:tcPr/>
                </a:tc>
                <a:tc>
                  <a:txBody>
                    <a:bodyPr/>
                    <a:lstStyle/>
                    <a:p>
                      <a:pPr algn="ctr"/>
                      <a:r>
                        <a:rPr lang="en-US" altLang="zh-CN" sz="1800" dirty="0"/>
                        <a:t>1</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2</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3</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4</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5</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a:t>
                      </a:r>
                      <a:endParaRPr lang="zh-CN" altLang="en-US" sz="1800" dirty="0">
                        <a:latin typeface="黑体" panose="02010609060101010101" pitchFamily="49" charset="-122"/>
                        <a:cs typeface="黑体" panose="02010609060101010101" pitchFamily="49" charset="-122"/>
                      </a:endParaRPr>
                    </a:p>
                  </a:txBody>
                  <a:tcPr/>
                </a:tc>
              </a:tr>
              <a:tr h="370840">
                <a:tc>
                  <a:txBody>
                    <a:bodyPr/>
                    <a:lstStyle/>
                    <a:p>
                      <a:pPr algn="ctr"/>
                      <a:r>
                        <a:rPr lang="en-US" altLang="zh-CN" sz="1800" dirty="0"/>
                        <a:t>1</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5</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3</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1</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3</a:t>
                      </a:r>
                      <a:endParaRPr lang="zh-CN" altLang="en-US" sz="1800" dirty="0">
                        <a:latin typeface="黑体" panose="02010609060101010101" pitchFamily="49" charset="-122"/>
                        <a:cs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tc>
              </a:tr>
              <a:tr h="370840">
                <a:tc>
                  <a:txBody>
                    <a:bodyPr/>
                    <a:lstStyle/>
                    <a:p>
                      <a:pPr algn="ctr"/>
                      <a:r>
                        <a:rPr lang="en-US" altLang="zh-CN" sz="1800" dirty="0"/>
                        <a:t>2</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2</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4</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a:t>
                      </a:r>
                      <a:endParaRPr lang="zh-CN" altLang="en-US" sz="1800" dirty="0">
                        <a:latin typeface="黑体" panose="02010609060101010101" pitchFamily="49" charset="-122"/>
                        <a:cs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tc>
              </a:tr>
              <a:tr h="370840">
                <a:tc>
                  <a:txBody>
                    <a:bodyPr/>
                    <a:lstStyle/>
                    <a:p>
                      <a:pPr algn="ctr"/>
                      <a:r>
                        <a:rPr lang="en-US" altLang="zh-CN" sz="1800" dirty="0"/>
                        <a:t>3</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2</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zh-CN" altLang="en-US" sz="1800" dirty="0"/>
                        <a:t>？</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3</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4</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2</a:t>
                      </a:r>
                      <a:endParaRPr lang="zh-CN" altLang="en-US" sz="1800" dirty="0">
                        <a:latin typeface="黑体" panose="02010609060101010101" pitchFamily="49" charset="-122"/>
                        <a:cs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tc>
              </a:tr>
              <a:tr h="370840">
                <a:tc>
                  <a:txBody>
                    <a:bodyPr/>
                    <a:lstStyle/>
                    <a:p>
                      <a:pPr algn="ctr"/>
                      <a:r>
                        <a:rPr lang="en-US" altLang="zh-CN" sz="1800" dirty="0"/>
                        <a:t>4</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4</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5</a:t>
                      </a:r>
                      <a:endParaRPr lang="zh-CN" altLang="en-US" sz="1800" dirty="0">
                        <a:latin typeface="黑体" panose="02010609060101010101" pitchFamily="49" charset="-122"/>
                        <a:cs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tc>
              </a:tr>
              <a:tr h="370840">
                <a:tc>
                  <a:txBody>
                    <a:bodyPr/>
                    <a:lstStyle/>
                    <a:p>
                      <a:pPr algn="ctr"/>
                      <a:r>
                        <a:rPr lang="en-US" altLang="zh-CN" sz="1800" dirty="0"/>
                        <a:t>5</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5</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4</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1</a:t>
                      </a:r>
                      <a:endParaRPr lang="zh-CN" altLang="en-US" sz="1800" dirty="0">
                        <a:latin typeface="黑体" panose="02010609060101010101" pitchFamily="49" charset="-122"/>
                        <a:cs typeface="黑体" panose="02010609060101010101" pitchFamily="49" charset="-122"/>
                      </a:endParaRPr>
                    </a:p>
                  </a:txBody>
                  <a:tcPr/>
                </a:tc>
                <a:tc>
                  <a:txBody>
                    <a:bodyPr/>
                    <a:lstStyle/>
                    <a:p>
                      <a:pPr algn="ctr"/>
                      <a:r>
                        <a:rPr lang="en-US" altLang="zh-CN" sz="1800" dirty="0"/>
                        <a:t>?</a:t>
                      </a:r>
                      <a:endParaRPr lang="zh-CN" altLang="en-US" sz="1800" dirty="0">
                        <a:latin typeface="黑体" panose="02010609060101010101" pitchFamily="49" charset="-122"/>
                        <a:cs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t>……</a:t>
                      </a:r>
                      <a:endParaRPr lang="zh-CN" altLang="en-US" sz="1800" dirty="0">
                        <a:latin typeface="黑体" panose="02010609060101010101" pitchFamily="49" charset="-122"/>
                        <a:cs typeface="黑体" panose="02010609060101010101" pitchFamily="49" charset="-122"/>
                      </a:endParaRPr>
                    </a:p>
                  </a:txBody>
                  <a:tcPr/>
                </a:tc>
              </a:tr>
            </a:tbl>
          </a:graphicData>
        </a:graphic>
      </p:graphicFrame>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smtClean="0">
                <a:latin typeface="Times New Roman" panose="02020603050405020304" pitchFamily="18" charset="0"/>
                <a:cs typeface="Times New Roman" panose="02020603050405020304" pitchFamily="18" charset="0"/>
                <a:sym typeface="+mn-ea"/>
              </a:rPr>
              <a:t>3.5.2</a:t>
            </a:r>
            <a:r>
              <a:rPr kumimoji="1" lang="zh-CN" altLang="en-US" b="0" dirty="0" smtClean="0">
                <a:latin typeface="Times New Roman" panose="02020603050405020304" pitchFamily="18" charset="0"/>
                <a:cs typeface="Times New Roman" panose="02020603050405020304" pitchFamily="18" charset="0"/>
                <a:sym typeface="+mn-ea"/>
              </a:rPr>
              <a:t>、</a:t>
            </a:r>
            <a:r>
              <a:rPr kumimoji="1" lang="en-US" altLang="zh-CN" b="0" dirty="0">
                <a:latin typeface="Times New Roman" panose="02020603050405020304" pitchFamily="18" charset="0"/>
                <a:cs typeface="Times New Roman" panose="02020603050405020304" pitchFamily="18" charset="0"/>
                <a:sym typeface="+mn-ea"/>
              </a:rPr>
              <a:t>SVD</a:t>
            </a:r>
            <a:r>
              <a:rPr kumimoji="1" lang="zh-CN" altLang="en-US" b="0" dirty="0">
                <a:latin typeface="Times New Roman" panose="02020603050405020304" pitchFamily="18" charset="0"/>
                <a:cs typeface="Times New Roman" panose="02020603050405020304" pitchFamily="18" charset="0"/>
                <a:sym typeface="+mn-ea"/>
              </a:rPr>
              <a:t>算法</a:t>
            </a:r>
            <a:endParaRPr kumimoji="1" lang="zh-CN" altLang="en-US" b="0" dirty="0">
              <a:sym typeface="+mn-ea"/>
            </a:endParaRPr>
          </a:p>
        </p:txBody>
      </p:sp>
      <p:sp>
        <p:nvSpPr>
          <p:cNvPr id="3" name="文本占位符 2"/>
          <p:cNvSpPr>
            <a:spLocks noGrp="1"/>
          </p:cNvSpPr>
          <p:nvPr>
            <p:ph type="body" idx="1"/>
          </p:nvPr>
        </p:nvSpPr>
        <p:spPr>
          <a:xfrm>
            <a:off x="870585" y="1155065"/>
            <a:ext cx="10329545" cy="5309870"/>
          </a:xfrm>
        </p:spPr>
        <p:txBody>
          <a:bodyPr>
            <a:normAutofit/>
          </a:bodyPr>
          <a:lstStyle/>
          <a:p>
            <a:pPr algn="just">
              <a:lnSpc>
                <a:spcPct val="150000"/>
              </a:lnSpc>
            </a:pPr>
            <a:r>
              <a:rPr lang="zh-CN" altLang="en-US" sz="1800" dirty="0">
                <a:solidFill>
                  <a:srgbClr val="0000FF"/>
                </a:solidFill>
                <a:latin typeface="Times New Roman" panose="02020603050405020304" pitchFamily="18" charset="0"/>
                <a:cs typeface="Times New Roman" panose="02020603050405020304" pitchFamily="18" charset="0"/>
              </a:rPr>
              <a:t>推荐系统最终的目标</a:t>
            </a:r>
            <a:r>
              <a:rPr lang="zh-CN" altLang="en-US" sz="1800" dirty="0">
                <a:latin typeface="Times New Roman" panose="02020603050405020304" pitchFamily="18" charset="0"/>
                <a:cs typeface="Times New Roman" panose="02020603050405020304" pitchFamily="18" charset="0"/>
              </a:rPr>
              <a:t>：就是对于任意一个用户，</a:t>
            </a:r>
            <a:r>
              <a:rPr lang="zh-CN" altLang="en-US" sz="1800" dirty="0">
                <a:solidFill>
                  <a:srgbClr val="0000FF"/>
                </a:solidFill>
                <a:latin typeface="Times New Roman" panose="02020603050405020304" pitchFamily="18" charset="0"/>
                <a:cs typeface="Times New Roman" panose="02020603050405020304" pitchFamily="18" charset="0"/>
              </a:rPr>
              <a:t>预测出所有未评分物品的分值</a:t>
            </a:r>
            <a:r>
              <a:rPr lang="zh-CN" altLang="en-US" sz="1800" dirty="0">
                <a:latin typeface="Times New Roman" panose="02020603050405020304" pitchFamily="18" charset="0"/>
                <a:cs typeface="Times New Roman" panose="02020603050405020304" pitchFamily="18" charset="0"/>
              </a:rPr>
              <a:t>，并按分值从高到低的顺序将对应的物品推荐给用户。评分的预测过程对应到评分矩阵中即为评分矩阵的补全过程，由此想到</a:t>
            </a:r>
            <a:r>
              <a:rPr lang="zh-CN" altLang="en-US" sz="1800" dirty="0">
                <a:solidFill>
                  <a:srgbClr val="0000FF"/>
                </a:solidFill>
                <a:latin typeface="Times New Roman" panose="02020603050405020304" pitchFamily="18" charset="0"/>
                <a:cs typeface="Times New Roman" panose="02020603050405020304" pitchFamily="18" charset="0"/>
              </a:rPr>
              <a:t>利用矩阵分解的方法来补全矩阵</a:t>
            </a:r>
            <a:r>
              <a:rPr lang="zh-CN" altLang="en-US" sz="1800" dirty="0">
                <a:latin typeface="Times New Roman" panose="02020603050405020304" pitchFamily="18" charset="0"/>
                <a:cs typeface="Times New Roman" panose="02020603050405020304" pitchFamily="18" charset="0"/>
              </a:rPr>
              <a:t>。</a:t>
            </a:r>
            <a:endParaRPr lang="en-US" altLang="zh-CN" sz="1800" dirty="0">
              <a:latin typeface="Times New Roman" panose="02020603050405020304" pitchFamily="18" charset="0"/>
              <a:cs typeface="Times New Roman" panose="02020603050405020304" pitchFamily="18" charset="0"/>
            </a:endParaRPr>
          </a:p>
          <a:p>
            <a:pPr algn="just">
              <a:lnSpc>
                <a:spcPct val="150000"/>
              </a:lnSpc>
            </a:pPr>
            <a:r>
              <a:rPr lang="zh-CN" altLang="en-US" sz="1800" dirty="0">
                <a:latin typeface="Times New Roman" panose="02020603050405020304" pitchFamily="18" charset="0"/>
                <a:cs typeface="Times New Roman" panose="02020603050405020304" pitchFamily="18" charset="0"/>
              </a:rPr>
              <a:t>提到矩阵分解技术，首先想到的是特征值分解（</a:t>
            </a:r>
            <a:r>
              <a:rPr lang="en-US" altLang="zh-CN" sz="1800" dirty="0">
                <a:latin typeface="Times New Roman" panose="02020603050405020304" pitchFamily="18" charset="0"/>
                <a:cs typeface="Times New Roman" panose="02020603050405020304" pitchFamily="18" charset="0"/>
              </a:rPr>
              <a:t>E</a:t>
            </a:r>
            <a:r>
              <a:rPr lang="en-US" altLang="zh-CN" sz="1800" dirty="0" err="1">
                <a:latin typeface="Times New Roman" panose="02020603050405020304" pitchFamily="18" charset="0"/>
                <a:cs typeface="Times New Roman" panose="02020603050405020304" pitchFamily="18" charset="0"/>
              </a:rPr>
              <a:t>igen decomposition</a:t>
            </a:r>
            <a:r>
              <a:rPr lang="zh-CN" altLang="en-US" sz="1800" dirty="0">
                <a:latin typeface="Times New Roman" panose="02020603050405020304" pitchFamily="18" charset="0"/>
                <a:cs typeface="Times New Roman" panose="02020603050405020304" pitchFamily="18" charset="0"/>
              </a:rPr>
              <a:t>）与奇异值分解（</a:t>
            </a:r>
            <a:r>
              <a:rPr lang="en-US" altLang="zh-CN" sz="1800" dirty="0">
                <a:latin typeface="Times New Roman" panose="02020603050405020304" pitchFamily="18" charset="0"/>
                <a:cs typeface="Times New Roman" panose="02020603050405020304" pitchFamily="18" charset="0"/>
              </a:rPr>
              <a:t>Singular value decomposition</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SVD</a:t>
            </a:r>
            <a:r>
              <a:rPr lang="zh-CN" altLang="en-US" sz="1800" dirty="0">
                <a:latin typeface="Times New Roman" panose="02020603050405020304" pitchFamily="18" charset="0"/>
                <a:cs typeface="Times New Roman" panose="02020603050405020304" pitchFamily="18" charset="0"/>
              </a:rPr>
              <a:t>）。对于特征值分解，由于其只能作用于方阵，因此并不适合分解评分矩阵这个场景。</a:t>
            </a:r>
            <a:endParaRPr lang="en-US" altLang="zh-CN" sz="1800" dirty="0">
              <a:latin typeface="Times New Roman" panose="02020603050405020304" pitchFamily="18" charset="0"/>
              <a:cs typeface="Times New Roman" panose="02020603050405020304" pitchFamily="18" charset="0"/>
            </a:endParaRPr>
          </a:p>
          <a:p>
            <a:pPr algn="just">
              <a:lnSpc>
                <a:spcPct val="150000"/>
              </a:lnSpc>
            </a:pPr>
            <a:r>
              <a:rPr lang="zh-CN" altLang="en-US" sz="1800" dirty="0">
                <a:latin typeface="Times New Roman" panose="02020603050405020304" pitchFamily="18" charset="0"/>
                <a:cs typeface="Times New Roman" panose="02020603050405020304" pitchFamily="18" charset="0"/>
              </a:rPr>
              <a:t>数学上的</a:t>
            </a:r>
            <a:r>
              <a:rPr lang="en-US" altLang="zh-CN" sz="1800" dirty="0">
                <a:latin typeface="Times New Roman" panose="02020603050405020304" pitchFamily="18" charset="0"/>
                <a:cs typeface="Times New Roman" panose="02020603050405020304" pitchFamily="18" charset="0"/>
              </a:rPr>
              <a:t>SVD</a:t>
            </a:r>
            <a:r>
              <a:rPr lang="zh-CN" altLang="en-US" sz="1800" dirty="0">
                <a:latin typeface="Times New Roman" panose="02020603050405020304" pitchFamily="18" charset="0"/>
                <a:cs typeface="Times New Roman" panose="02020603050405020304" pitchFamily="18" charset="0"/>
              </a:rPr>
              <a:t>，其具体描述为：假设矩阵</a:t>
            </a:r>
            <a:r>
              <a:rPr lang="en-US" altLang="zh-CN" sz="1800" dirty="0">
                <a:latin typeface="Times New Roman" panose="02020603050405020304" pitchFamily="18" charset="0"/>
                <a:cs typeface="Times New Roman" panose="02020603050405020304" pitchFamily="18" charset="0"/>
              </a:rPr>
              <a:t>R</a:t>
            </a:r>
            <a:r>
              <a:rPr lang="zh-CN" altLang="en-US" sz="1800" dirty="0">
                <a:latin typeface="Times New Roman" panose="02020603050405020304" pitchFamily="18" charset="0"/>
                <a:cs typeface="Times New Roman" panose="02020603050405020304" pitchFamily="18" charset="0"/>
              </a:rPr>
              <a:t>是一个</a:t>
            </a:r>
            <a:r>
              <a:rPr lang="en-US" altLang="zh-CN" sz="1800" dirty="0" err="1">
                <a:latin typeface="Times New Roman" panose="02020603050405020304" pitchFamily="18" charset="0"/>
                <a:cs typeface="Times New Roman" panose="02020603050405020304" pitchFamily="18" charset="0"/>
              </a:rPr>
              <a:t>m×n</a:t>
            </a:r>
            <a:r>
              <a:rPr lang="zh-CN" altLang="en-US" sz="1800" dirty="0">
                <a:latin typeface="Times New Roman" panose="02020603050405020304" pitchFamily="18" charset="0"/>
                <a:cs typeface="Times New Roman" panose="02020603050405020304" pitchFamily="18" charset="0"/>
              </a:rPr>
              <a:t>的矩阵，则一定存在一个分解：</a:t>
            </a:r>
            <a:endParaRPr lang="zh-CN" altLang="en-US" sz="1800" dirty="0">
              <a:latin typeface="Times New Roman" panose="02020603050405020304" pitchFamily="18" charset="0"/>
              <a:cs typeface="Times New Roman" panose="02020603050405020304" pitchFamily="18" charset="0"/>
            </a:endParaRPr>
          </a:p>
          <a:p>
            <a:pPr algn="just">
              <a:lnSpc>
                <a:spcPct val="150000"/>
              </a:lnSpc>
            </a:pPr>
            <a:endParaRPr lang="zh-CN" altLang="en-US" dirty="0">
              <a:latin typeface="Times New Roman" panose="02020603050405020304" pitchFamily="18" charset="0"/>
              <a:cs typeface="Times New Roman" panose="02020603050405020304" pitchFamily="18" charset="0"/>
            </a:endParaRPr>
          </a:p>
          <a:p>
            <a:pPr algn="just">
              <a:lnSpc>
                <a:spcPct val="150000"/>
              </a:lnSpc>
            </a:pPr>
            <a:endParaRPr lang="zh-CN" altLang="en-US" dirty="0">
              <a:latin typeface="Times New Roman" panose="02020603050405020304" pitchFamily="18" charset="0"/>
              <a:cs typeface="Times New Roman" panose="02020603050405020304" pitchFamily="18" charset="0"/>
            </a:endParaRPr>
          </a:p>
          <a:p>
            <a:pPr algn="just">
              <a:lnSpc>
                <a:spcPct val="150000"/>
              </a:lnSpc>
            </a:pPr>
            <a:endParaRPr lang="zh-CN" altLang="en-US" sz="1800" dirty="0">
              <a:latin typeface="Times New Roman" panose="02020603050405020304" pitchFamily="18" charset="0"/>
              <a:cs typeface="Times New Roman" panose="02020603050405020304" pitchFamily="18" charset="0"/>
            </a:endParaRPr>
          </a:p>
          <a:p>
            <a:pPr algn="just">
              <a:lnSpc>
                <a:spcPct val="150000"/>
              </a:lnSpc>
            </a:pPr>
            <a:endParaRPr lang="zh-CN" altLang="en-US" dirty="0">
              <a:latin typeface="Times New Roman" panose="02020603050405020304" pitchFamily="18" charset="0"/>
              <a:cs typeface="Times New Roman" panose="02020603050405020304" pitchFamily="18" charset="0"/>
            </a:endParaRPr>
          </a:p>
          <a:p>
            <a:pPr algn="just">
              <a:lnSpc>
                <a:spcPct val="150000"/>
              </a:lnSpc>
            </a:pPr>
            <a:endParaRPr lang="zh-CN" altLang="en-US" dirty="0">
              <a:latin typeface="Times New Roman" panose="02020603050405020304" pitchFamily="18" charset="0"/>
              <a:cs typeface="Times New Roman" panose="02020603050405020304" pitchFamily="18" charset="0"/>
            </a:endParaRPr>
          </a:p>
          <a:p>
            <a:pPr algn="just">
              <a:lnSpc>
                <a:spcPct val="150000"/>
              </a:lnSpc>
            </a:pPr>
            <a:endParaRPr lang="en-US" altLang="zh-CN"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3395875" y="4443012"/>
            <a:ext cx="5400000" cy="961905"/>
          </a:xfrm>
          <a:prstGeom prst="rect">
            <a:avLst/>
          </a:prstGeom>
        </p:spPr>
      </p:pic>
      <p:sp>
        <p:nvSpPr>
          <p:cNvPr id="6" name="灯片编号占位符 5"/>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smtClean="0">
                <a:latin typeface="Times New Roman" panose="02020603050405020304" pitchFamily="18" charset="0"/>
                <a:cs typeface="Times New Roman" panose="02020603050405020304" pitchFamily="18" charset="0"/>
                <a:sym typeface="+mn-ea"/>
              </a:rPr>
              <a:t>3.5.2</a:t>
            </a:r>
            <a:r>
              <a:rPr kumimoji="1" lang="zh-CN" altLang="en-US" b="0" dirty="0" smtClean="0">
                <a:latin typeface="Times New Roman" panose="02020603050405020304" pitchFamily="18" charset="0"/>
                <a:cs typeface="Times New Roman" panose="02020603050405020304" pitchFamily="18" charset="0"/>
                <a:sym typeface="+mn-ea"/>
              </a:rPr>
              <a:t>、</a:t>
            </a:r>
            <a:r>
              <a:rPr kumimoji="1" lang="en-US" altLang="zh-CN" b="0" dirty="0">
                <a:latin typeface="Times New Roman" panose="02020603050405020304" pitchFamily="18" charset="0"/>
                <a:cs typeface="Times New Roman" panose="02020603050405020304" pitchFamily="18" charset="0"/>
                <a:sym typeface="+mn-ea"/>
              </a:rPr>
              <a:t>SVD</a:t>
            </a:r>
            <a:r>
              <a:rPr kumimoji="1" lang="zh-CN" altLang="en-US" b="0" dirty="0">
                <a:latin typeface="Times New Roman" panose="02020603050405020304" pitchFamily="18" charset="0"/>
                <a:cs typeface="Times New Roman" panose="02020603050405020304" pitchFamily="18" charset="0"/>
                <a:sym typeface="+mn-ea"/>
              </a:rPr>
              <a:t>算法</a:t>
            </a:r>
            <a:endParaRPr kumimoji="1" lang="zh-CN" altLang="en-US" b="0" dirty="0">
              <a:sym typeface="+mn-ea"/>
            </a:endParaRPr>
          </a:p>
        </p:txBody>
      </p:sp>
      <p:sp>
        <p:nvSpPr>
          <p:cNvPr id="3" name="文本占位符 2"/>
          <p:cNvSpPr>
            <a:spLocks noGrp="1"/>
          </p:cNvSpPr>
          <p:nvPr>
            <p:ph type="body" idx="1"/>
          </p:nvPr>
        </p:nvSpPr>
        <p:spPr>
          <a:xfrm>
            <a:off x="962526" y="1155033"/>
            <a:ext cx="9935460" cy="5309937"/>
          </a:xfrm>
        </p:spPr>
        <p:txBody>
          <a:bodyPr>
            <a:normAutofit/>
          </a:bodyPr>
          <a:lstStyle/>
          <a:p>
            <a:pPr>
              <a:lnSpc>
                <a:spcPct val="150000"/>
              </a:lnSpc>
            </a:pPr>
            <a:r>
              <a:rPr lang="zh-CN" altLang="en-US" sz="1800" dirty="0">
                <a:latin typeface="Times New Roman" panose="02020603050405020304" pitchFamily="18" charset="0"/>
                <a:cs typeface="Times New Roman" panose="02020603050405020304" pitchFamily="18" charset="0"/>
              </a:rPr>
              <a:t>其中</a:t>
            </a:r>
            <a:r>
              <a:rPr lang="en-US" altLang="zh-CN" sz="1800" dirty="0">
                <a:latin typeface="Times New Roman" panose="02020603050405020304" pitchFamily="18" charset="0"/>
                <a:cs typeface="Times New Roman" panose="02020603050405020304" pitchFamily="18" charset="0"/>
              </a:rPr>
              <a:t>P</a:t>
            </a:r>
            <a:r>
              <a:rPr lang="zh-CN" altLang="en-US" sz="1800" dirty="0">
                <a:latin typeface="Times New Roman" panose="02020603050405020304" pitchFamily="18" charset="0"/>
                <a:cs typeface="Times New Roman" panose="02020603050405020304" pitchFamily="18" charset="0"/>
              </a:rPr>
              <a:t>是</a:t>
            </a:r>
            <a:r>
              <a:rPr lang="en-US" altLang="zh-CN" sz="1800" dirty="0" err="1">
                <a:latin typeface="Times New Roman" panose="02020603050405020304" pitchFamily="18" charset="0"/>
                <a:cs typeface="Times New Roman" panose="02020603050405020304" pitchFamily="18" charset="0"/>
              </a:rPr>
              <a:t>m×m</a:t>
            </a:r>
            <a:r>
              <a:rPr lang="zh-CN" altLang="en-US" sz="1800" dirty="0">
                <a:latin typeface="Times New Roman" panose="02020603050405020304" pitchFamily="18" charset="0"/>
                <a:cs typeface="Times New Roman" panose="02020603050405020304" pitchFamily="18" charset="0"/>
              </a:rPr>
              <a:t>的正交矩阵，</a:t>
            </a:r>
            <a:r>
              <a:rPr lang="en-US" altLang="zh-CN" sz="1800" dirty="0">
                <a:latin typeface="Times New Roman" panose="02020603050405020304" pitchFamily="18" charset="0"/>
                <a:cs typeface="Times New Roman" panose="02020603050405020304" pitchFamily="18" charset="0"/>
              </a:rPr>
              <a:t>Q</a:t>
            </a:r>
            <a:r>
              <a:rPr lang="zh-CN" altLang="en-US" sz="1800" dirty="0">
                <a:latin typeface="Times New Roman" panose="02020603050405020304" pitchFamily="18" charset="0"/>
                <a:cs typeface="Times New Roman" panose="02020603050405020304" pitchFamily="18" charset="0"/>
              </a:rPr>
              <a:t>是</a:t>
            </a:r>
            <a:r>
              <a:rPr lang="en-US" altLang="zh-CN" sz="1800" dirty="0" err="1">
                <a:latin typeface="Times New Roman" panose="02020603050405020304" pitchFamily="18" charset="0"/>
                <a:cs typeface="Times New Roman" panose="02020603050405020304" pitchFamily="18" charset="0"/>
              </a:rPr>
              <a:t>n×n</a:t>
            </a:r>
            <a:r>
              <a:rPr lang="zh-CN" altLang="en-US" sz="1800" dirty="0">
                <a:latin typeface="Times New Roman" panose="02020603050405020304" pitchFamily="18" charset="0"/>
                <a:cs typeface="Times New Roman" panose="02020603050405020304" pitchFamily="18" charset="0"/>
              </a:rPr>
              <a:t>的正交矩阵，</a:t>
            </a:r>
            <a:r>
              <a:rPr lang="en-US" altLang="zh-CN" sz="1800" dirty="0">
                <a:latin typeface="Times New Roman" panose="02020603050405020304" pitchFamily="18" charset="0"/>
                <a:cs typeface="Times New Roman" panose="02020603050405020304" pitchFamily="18" charset="0"/>
              </a:rPr>
              <a:t>E</a:t>
            </a:r>
            <a:r>
              <a:rPr lang="zh-CN" altLang="en-US" sz="1800" dirty="0">
                <a:latin typeface="Times New Roman" panose="02020603050405020304" pitchFamily="18" charset="0"/>
                <a:cs typeface="Times New Roman" panose="02020603050405020304" pitchFamily="18" charset="0"/>
              </a:rPr>
              <a:t>是</a:t>
            </a:r>
            <a:r>
              <a:rPr lang="en-US" altLang="zh-CN" sz="1800" dirty="0" err="1">
                <a:latin typeface="Times New Roman" panose="02020603050405020304" pitchFamily="18" charset="0"/>
                <a:cs typeface="Times New Roman" panose="02020603050405020304" pitchFamily="18" charset="0"/>
              </a:rPr>
              <a:t>m×n</a:t>
            </a:r>
            <a:r>
              <a:rPr lang="zh-CN" altLang="en-US" sz="1800" dirty="0">
                <a:latin typeface="Times New Roman" panose="02020603050405020304" pitchFamily="18" charset="0"/>
                <a:cs typeface="Times New Roman" panose="02020603050405020304" pitchFamily="18" charset="0"/>
              </a:rPr>
              <a:t>的对角阵，可以说是完美契合分解评分矩阵这个需求。</a:t>
            </a:r>
            <a:endParaRPr lang="en-US" altLang="zh-CN" sz="1800" dirty="0">
              <a:latin typeface="Times New Roman" panose="02020603050405020304" pitchFamily="18" charset="0"/>
              <a:cs typeface="Times New Roman" panose="02020603050405020304" pitchFamily="18" charset="0"/>
            </a:endParaRPr>
          </a:p>
          <a:p>
            <a:pPr>
              <a:lnSpc>
                <a:spcPct val="150000"/>
              </a:lnSpc>
            </a:pPr>
            <a:r>
              <a:rPr lang="zh-CN" altLang="en-US" sz="1800" dirty="0">
                <a:latin typeface="Times New Roman" panose="02020603050405020304" pitchFamily="18" charset="0"/>
                <a:cs typeface="Times New Roman" panose="02020603050405020304" pitchFamily="18" charset="0"/>
              </a:rPr>
              <a:t>对角阵</a:t>
            </a:r>
            <a:r>
              <a:rPr lang="en-US" altLang="zh-CN" sz="1800" dirty="0">
                <a:latin typeface="Times New Roman" panose="02020603050405020304" pitchFamily="18" charset="0"/>
                <a:cs typeface="Times New Roman" panose="02020603050405020304" pitchFamily="18" charset="0"/>
              </a:rPr>
              <a:t>E</a:t>
            </a:r>
            <a:r>
              <a:rPr lang="zh-CN" altLang="en-US" sz="1800" dirty="0">
                <a:latin typeface="Times New Roman" panose="02020603050405020304" pitchFamily="18" charset="0"/>
                <a:cs typeface="Times New Roman" panose="02020603050405020304" pitchFamily="18" charset="0"/>
              </a:rPr>
              <a:t>还有一个特殊的性质，它的所有元素都非负，且依次减小。这个减小也特别快，在很多情况下，前</a:t>
            </a:r>
            <a:r>
              <a:rPr lang="en-US" altLang="zh-CN" sz="1800" dirty="0">
                <a:latin typeface="Times New Roman" panose="02020603050405020304" pitchFamily="18" charset="0"/>
                <a:cs typeface="Times New Roman" panose="02020603050405020304" pitchFamily="18" charset="0"/>
              </a:rPr>
              <a:t>10%</a:t>
            </a:r>
            <a:r>
              <a:rPr lang="zh-CN" altLang="en-US" sz="1800" dirty="0">
                <a:latin typeface="Times New Roman" panose="02020603050405020304" pitchFamily="18" charset="0"/>
                <a:cs typeface="Times New Roman" panose="02020603050405020304" pitchFamily="18" charset="0"/>
              </a:rPr>
              <a:t>的和就占了全部元素之和的</a:t>
            </a:r>
            <a:r>
              <a:rPr lang="en-US" altLang="zh-CN" sz="1800" dirty="0">
                <a:latin typeface="Times New Roman" panose="02020603050405020304" pitchFamily="18" charset="0"/>
                <a:cs typeface="Times New Roman" panose="02020603050405020304" pitchFamily="18" charset="0"/>
              </a:rPr>
              <a:t>99%</a:t>
            </a:r>
            <a:r>
              <a:rPr lang="zh-CN" altLang="en-US" sz="1800" dirty="0">
                <a:latin typeface="Times New Roman" panose="02020603050405020304" pitchFamily="18" charset="0"/>
                <a:cs typeface="Times New Roman" panose="02020603050405020304" pitchFamily="18" charset="0"/>
              </a:rPr>
              <a:t>以上，这就是说我们可以使用最大的</a:t>
            </a:r>
            <a:r>
              <a:rPr lang="en-US" altLang="zh-CN" sz="1800" dirty="0">
                <a:latin typeface="Times New Roman" panose="02020603050405020304" pitchFamily="18" charset="0"/>
                <a:cs typeface="Times New Roman" panose="02020603050405020304" pitchFamily="18" charset="0"/>
              </a:rPr>
              <a:t>k</a:t>
            </a:r>
            <a:r>
              <a:rPr lang="zh-CN" altLang="en-US" sz="1800" dirty="0">
                <a:latin typeface="Times New Roman" panose="02020603050405020304" pitchFamily="18" charset="0"/>
                <a:cs typeface="Times New Roman" panose="02020603050405020304" pitchFamily="18" charset="0"/>
              </a:rPr>
              <a:t>个值和对应大小的</a:t>
            </a:r>
            <a:r>
              <a:rPr lang="en-US" altLang="zh-CN" sz="1800" dirty="0">
                <a:latin typeface="Times New Roman" panose="02020603050405020304" pitchFamily="18" charset="0"/>
                <a:cs typeface="Times New Roman" panose="02020603050405020304" pitchFamily="18" charset="0"/>
              </a:rPr>
              <a:t>P</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Q</a:t>
            </a:r>
            <a:r>
              <a:rPr lang="zh-CN" altLang="en-US" sz="1800" dirty="0">
                <a:latin typeface="Times New Roman" panose="02020603050405020304" pitchFamily="18" charset="0"/>
                <a:cs typeface="Times New Roman" panose="02020603050405020304" pitchFamily="18" charset="0"/>
              </a:rPr>
              <a:t>矩阵来近似描述原始的评分矩阵。</a:t>
            </a:r>
            <a:endParaRPr lang="zh-CN" altLang="en-US" sz="1800"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794484" y="3751223"/>
            <a:ext cx="7153883" cy="2255341"/>
          </a:xfrm>
          <a:prstGeom prst="rect">
            <a:avLst/>
          </a:prstGeom>
        </p:spPr>
      </p:pic>
      <p:sp>
        <p:nvSpPr>
          <p:cNvPr id="6" name="灯片编号占位符 5"/>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smtClean="0">
                <a:latin typeface="Times New Roman" panose="02020603050405020304" pitchFamily="18" charset="0"/>
                <a:cs typeface="Times New Roman" panose="02020603050405020304" pitchFamily="18" charset="0"/>
                <a:sym typeface="+mn-ea"/>
              </a:rPr>
              <a:t>3.5.2</a:t>
            </a:r>
            <a:r>
              <a:rPr kumimoji="1" lang="zh-CN" altLang="en-US" b="0" dirty="0" smtClean="0">
                <a:latin typeface="Times New Roman" panose="02020603050405020304" pitchFamily="18" charset="0"/>
                <a:cs typeface="Times New Roman" panose="02020603050405020304" pitchFamily="18" charset="0"/>
                <a:sym typeface="+mn-ea"/>
              </a:rPr>
              <a:t>、</a:t>
            </a:r>
            <a:r>
              <a:rPr kumimoji="1" lang="en-US" altLang="zh-CN" b="0" dirty="0">
                <a:latin typeface="Times New Roman" panose="02020603050405020304" pitchFamily="18" charset="0"/>
                <a:cs typeface="Times New Roman" panose="02020603050405020304" pitchFamily="18" charset="0"/>
                <a:sym typeface="+mn-ea"/>
              </a:rPr>
              <a:t>SVD</a:t>
            </a:r>
            <a:r>
              <a:rPr kumimoji="1" lang="zh-CN" altLang="en-US" b="0" dirty="0">
                <a:latin typeface="Times New Roman" panose="02020603050405020304" pitchFamily="18" charset="0"/>
                <a:cs typeface="Times New Roman" panose="02020603050405020304" pitchFamily="18" charset="0"/>
                <a:sym typeface="+mn-ea"/>
              </a:rPr>
              <a:t>算法</a:t>
            </a:r>
            <a:endParaRPr kumimoji="1" lang="zh-CN" altLang="en-US" b="0" dirty="0">
              <a:sym typeface="+mn-ea"/>
            </a:endParaRPr>
          </a:p>
        </p:txBody>
      </p:sp>
      <p:sp>
        <p:nvSpPr>
          <p:cNvPr id="3" name="文本占位符 2"/>
          <p:cNvSpPr>
            <a:spLocks noGrp="1"/>
          </p:cNvSpPr>
          <p:nvPr>
            <p:ph type="body" idx="1"/>
          </p:nvPr>
        </p:nvSpPr>
        <p:spPr>
          <a:xfrm>
            <a:off x="962526" y="1155033"/>
            <a:ext cx="9935460" cy="5309937"/>
          </a:xfrm>
        </p:spPr>
        <p:txBody>
          <a:bodyPr>
            <a:normAutofit/>
          </a:bodyPr>
          <a:lstStyle/>
          <a:p>
            <a:pPr>
              <a:lnSpc>
                <a:spcPct val="150000"/>
              </a:lnSpc>
            </a:pPr>
            <a:r>
              <a:rPr lang="zh-CN" altLang="en-US" sz="1800" dirty="0">
                <a:solidFill>
                  <a:srgbClr val="0000FF"/>
                </a:solidFill>
                <a:latin typeface="Times New Roman" panose="02020603050405020304" pitchFamily="18" charset="0"/>
                <a:cs typeface="Times New Roman" panose="02020603050405020304" pitchFamily="18" charset="0"/>
              </a:rPr>
              <a:t>实际上，这种方法存在一个致命的缺陷</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奇异值分解</a:t>
            </a:r>
            <a:r>
              <a:rPr lang="zh-CN" altLang="en-US" sz="1800" dirty="0">
                <a:solidFill>
                  <a:srgbClr val="0000FF"/>
                </a:solidFill>
                <a:latin typeface="Times New Roman" panose="02020603050405020304" pitchFamily="18" charset="0"/>
                <a:cs typeface="Times New Roman" panose="02020603050405020304" pitchFamily="18" charset="0"/>
              </a:rPr>
              <a:t>要求矩阵是稠密的</a:t>
            </a:r>
            <a:r>
              <a:rPr lang="zh-CN" altLang="en-US" sz="1800" dirty="0">
                <a:latin typeface="Times New Roman" panose="02020603050405020304" pitchFamily="18" charset="0"/>
                <a:cs typeface="Times New Roman" panose="02020603050405020304" pitchFamily="18" charset="0"/>
              </a:rPr>
              <a:t>。也就是说</a:t>
            </a:r>
            <a:r>
              <a:rPr lang="en-US" altLang="zh-CN" sz="1800" dirty="0">
                <a:latin typeface="Times New Roman" panose="02020603050405020304" pitchFamily="18" charset="0"/>
                <a:cs typeface="Times New Roman" panose="02020603050405020304" pitchFamily="18" charset="0"/>
              </a:rPr>
              <a:t>SVD</a:t>
            </a:r>
            <a:r>
              <a:rPr lang="zh-CN" altLang="en-US" sz="1800" dirty="0">
                <a:latin typeface="Times New Roman" panose="02020603050405020304" pitchFamily="18" charset="0"/>
                <a:cs typeface="Times New Roman" panose="02020603050405020304" pitchFamily="18" charset="0"/>
              </a:rPr>
              <a:t>不允许待分解矩阵中存在空白的部分，这一开始就与我们的问题所冲突了。</a:t>
            </a:r>
            <a:endParaRPr lang="en-US" altLang="zh-CN" sz="1800" dirty="0">
              <a:latin typeface="Times New Roman" panose="02020603050405020304" pitchFamily="18" charset="0"/>
              <a:cs typeface="Times New Roman" panose="02020603050405020304" pitchFamily="18" charset="0"/>
            </a:endParaRPr>
          </a:p>
          <a:p>
            <a:pPr>
              <a:lnSpc>
                <a:spcPct val="150000"/>
              </a:lnSpc>
            </a:pPr>
            <a:r>
              <a:rPr lang="en-US" altLang="zh-CN" sz="1800" dirty="0">
                <a:latin typeface="Times New Roman" panose="02020603050405020304" pitchFamily="18" charset="0"/>
                <a:cs typeface="Times New Roman" panose="02020603050405020304" pitchFamily="18" charset="0"/>
              </a:rPr>
              <a:t>2006</a:t>
            </a:r>
            <a:r>
              <a:rPr lang="zh-CN" altLang="en-US" sz="1800" dirty="0">
                <a:latin typeface="Times New Roman" panose="02020603050405020304" pitchFamily="18" charset="0"/>
                <a:cs typeface="Times New Roman" panose="02020603050405020304" pitchFamily="18" charset="0"/>
              </a:rPr>
              <a:t>年，</a:t>
            </a:r>
            <a:r>
              <a:rPr lang="en-US" altLang="zh-CN" sz="1800" dirty="0">
                <a:latin typeface="Times New Roman" panose="02020603050405020304" pitchFamily="18" charset="0"/>
                <a:cs typeface="Times New Roman" panose="02020603050405020304" pitchFamily="18" charset="0"/>
              </a:rPr>
              <a:t>Simon Funk</a:t>
            </a:r>
            <a:r>
              <a:rPr lang="zh-CN" altLang="en-US" sz="1800" dirty="0">
                <a:latin typeface="Times New Roman" panose="02020603050405020304" pitchFamily="18" charset="0"/>
                <a:cs typeface="Times New Roman" panose="02020603050405020304" pitchFamily="18" charset="0"/>
              </a:rPr>
              <a:t>提出了改进的</a:t>
            </a:r>
            <a:r>
              <a:rPr lang="en-US" altLang="zh-CN" sz="1800" dirty="0">
                <a:latin typeface="Times New Roman" panose="02020603050405020304" pitchFamily="18" charset="0"/>
                <a:cs typeface="Times New Roman" panose="02020603050405020304" pitchFamily="18" charset="0"/>
              </a:rPr>
              <a:t>SVD</a:t>
            </a:r>
            <a:r>
              <a:rPr lang="zh-CN" altLang="en-US" sz="1800" dirty="0">
                <a:latin typeface="Times New Roman" panose="02020603050405020304" pitchFamily="18" charset="0"/>
                <a:cs typeface="Times New Roman" panose="02020603050405020304" pitchFamily="18" charset="0"/>
              </a:rPr>
              <a:t>算法（</a:t>
            </a:r>
            <a:r>
              <a:rPr lang="zh-CN" altLang="en-US" sz="1800" dirty="0">
                <a:solidFill>
                  <a:srgbClr val="0000FF"/>
                </a:solidFill>
                <a:latin typeface="Times New Roman" panose="02020603050405020304" pitchFamily="18" charset="0"/>
                <a:cs typeface="Times New Roman" panose="02020603050405020304" pitchFamily="18" charset="0"/>
              </a:rPr>
              <a:t>也称</a:t>
            </a:r>
            <a:r>
              <a:rPr lang="en-US" altLang="zh-CN" sz="1800" dirty="0">
                <a:solidFill>
                  <a:srgbClr val="0000FF"/>
                </a:solidFill>
                <a:latin typeface="Times New Roman" panose="02020603050405020304" pitchFamily="18" charset="0"/>
                <a:cs typeface="Times New Roman" panose="02020603050405020304" pitchFamily="18" charset="0"/>
              </a:rPr>
              <a:t>Funk SVD</a:t>
            </a:r>
            <a:r>
              <a:rPr lang="zh-CN" altLang="en-US" sz="1800" dirty="0">
                <a:latin typeface="Times New Roman" panose="02020603050405020304" pitchFamily="18" charset="0"/>
                <a:cs typeface="Times New Roman" panose="02020603050405020304" pitchFamily="18" charset="0"/>
              </a:rPr>
              <a:t>），其主要思路是：</a:t>
            </a:r>
            <a:endParaRPr lang="zh-CN" altLang="en-US" sz="1800" dirty="0">
              <a:latin typeface="Times New Roman" panose="02020603050405020304" pitchFamily="18" charset="0"/>
              <a:cs typeface="Times New Roman" panose="02020603050405020304" pitchFamily="18" charset="0"/>
            </a:endParaRPr>
          </a:p>
          <a:p>
            <a:pPr>
              <a:lnSpc>
                <a:spcPct val="150000"/>
              </a:lnSpc>
            </a:pPr>
            <a:r>
              <a:rPr lang="en-US" altLang="zh-CN" sz="1800" dirty="0">
                <a:latin typeface="Times New Roman" panose="02020603050405020304" pitchFamily="18" charset="0"/>
                <a:cs typeface="Times New Roman" panose="02020603050405020304" pitchFamily="18" charset="0"/>
              </a:rPr>
              <a:t>1</a:t>
            </a:r>
            <a:r>
              <a:rPr lang="zh-CN" altLang="en-US" sz="1800" dirty="0">
                <a:latin typeface="Times New Roman" panose="02020603050405020304" pitchFamily="18" charset="0"/>
                <a:cs typeface="Times New Roman" panose="02020603050405020304" pitchFamily="18" charset="0"/>
              </a:rPr>
              <a:t>）将原始评分矩阵</a:t>
            </a:r>
            <a:r>
              <a:rPr lang="en-US" altLang="zh-CN" sz="1800" dirty="0" err="1">
                <a:latin typeface="Times New Roman" panose="02020603050405020304" pitchFamily="18" charset="0"/>
                <a:cs typeface="Times New Roman" panose="02020603050405020304" pitchFamily="18" charset="0"/>
              </a:rPr>
              <a:t>R_m×n</a:t>
            </a:r>
            <a:r>
              <a:rPr lang="zh-CN" altLang="en-US" sz="1800" dirty="0">
                <a:latin typeface="Times New Roman" panose="02020603050405020304" pitchFamily="18" charset="0"/>
                <a:cs typeface="Times New Roman" panose="02020603050405020304" pitchFamily="18" charset="0"/>
              </a:rPr>
              <a:t>分解成两个矩阵</a:t>
            </a:r>
            <a:r>
              <a:rPr lang="en-US" altLang="zh-CN" sz="1800" dirty="0" err="1">
                <a:latin typeface="Times New Roman" panose="02020603050405020304" pitchFamily="18" charset="0"/>
                <a:cs typeface="Times New Roman" panose="02020603050405020304" pitchFamily="18" charset="0"/>
              </a:rPr>
              <a:t>R_m×k</a:t>
            </a:r>
            <a:r>
              <a:rPr lang="zh-CN" altLang="en-US" sz="1800" dirty="0">
                <a:latin typeface="Times New Roman" panose="02020603050405020304" pitchFamily="18" charset="0"/>
                <a:cs typeface="Times New Roman" panose="02020603050405020304" pitchFamily="18" charset="0"/>
              </a:rPr>
              <a:t>和</a:t>
            </a:r>
            <a:r>
              <a:rPr lang="en-US" altLang="zh-CN" sz="1800" dirty="0" err="1">
                <a:latin typeface="Times New Roman" panose="02020603050405020304" pitchFamily="18" charset="0"/>
                <a:cs typeface="Times New Roman" panose="02020603050405020304" pitchFamily="18" charset="0"/>
              </a:rPr>
              <a:t>Q_k×n</a:t>
            </a:r>
            <a:r>
              <a:rPr lang="zh-CN" altLang="en-US" sz="1800" dirty="0" err="1">
                <a:latin typeface="Times New Roman" panose="02020603050405020304" pitchFamily="18" charset="0"/>
                <a:cs typeface="Times New Roman" panose="02020603050405020304" pitchFamily="18" charset="0"/>
              </a:rPr>
              <a:t>（略去中间的正交方阵）；</a:t>
            </a:r>
            <a:endParaRPr lang="zh-CN" altLang="en-US" sz="1800" dirty="0" err="1">
              <a:latin typeface="Times New Roman" panose="02020603050405020304" pitchFamily="18" charset="0"/>
              <a:cs typeface="Times New Roman" panose="02020603050405020304" pitchFamily="18" charset="0"/>
            </a:endParaRPr>
          </a:p>
          <a:p>
            <a:pPr>
              <a:lnSpc>
                <a:spcPct val="150000"/>
              </a:lnSpc>
            </a:pPr>
            <a:r>
              <a:rPr lang="en-US" altLang="zh-CN" sz="1800" dirty="0" err="1">
                <a:latin typeface="Times New Roman" panose="02020603050405020304" pitchFamily="18" charset="0"/>
                <a:cs typeface="Times New Roman" panose="02020603050405020304" pitchFamily="18" charset="0"/>
              </a:rPr>
              <a:t>2</a:t>
            </a:r>
            <a:r>
              <a:rPr lang="zh-CN" altLang="en-US" sz="1800" dirty="0" err="1">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同时，考察原始评分矩阵中有评分的项分解结果是否准确，而判别标准则是均方差。 </a:t>
            </a:r>
            <a:endParaRPr lang="zh-CN" altLang="en-US" sz="1800"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741872" y="3518217"/>
            <a:ext cx="5037543" cy="2558437"/>
          </a:xfrm>
          <a:prstGeom prst="rect">
            <a:avLst/>
          </a:prstGeom>
        </p:spPr>
      </p:pic>
      <p:sp>
        <p:nvSpPr>
          <p:cNvPr id="6" name="灯片编号占位符 5"/>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smtClean="0">
                <a:latin typeface="Times New Roman" panose="02020603050405020304" pitchFamily="18" charset="0"/>
                <a:cs typeface="Times New Roman" panose="02020603050405020304" pitchFamily="18" charset="0"/>
                <a:sym typeface="+mn-ea"/>
              </a:rPr>
              <a:t>3.5.2</a:t>
            </a:r>
            <a:r>
              <a:rPr kumimoji="1" lang="zh-CN" altLang="en-US" b="0" dirty="0" smtClean="0">
                <a:latin typeface="Times New Roman" panose="02020603050405020304" pitchFamily="18" charset="0"/>
                <a:cs typeface="Times New Roman" panose="02020603050405020304" pitchFamily="18" charset="0"/>
                <a:sym typeface="+mn-ea"/>
              </a:rPr>
              <a:t>、</a:t>
            </a:r>
            <a:r>
              <a:rPr kumimoji="1" lang="en-US" altLang="zh-CN" b="0" dirty="0">
                <a:latin typeface="Times New Roman" panose="02020603050405020304" pitchFamily="18" charset="0"/>
                <a:cs typeface="Times New Roman" panose="02020603050405020304" pitchFamily="18" charset="0"/>
                <a:sym typeface="+mn-ea"/>
              </a:rPr>
              <a:t>SVD</a:t>
            </a:r>
            <a:r>
              <a:rPr kumimoji="1" lang="zh-CN" altLang="en-US" b="0" dirty="0">
                <a:latin typeface="Times New Roman" panose="02020603050405020304" pitchFamily="18" charset="0"/>
                <a:cs typeface="Times New Roman" panose="02020603050405020304" pitchFamily="18" charset="0"/>
                <a:sym typeface="+mn-ea"/>
              </a:rPr>
              <a:t>算法</a:t>
            </a:r>
            <a:endParaRPr kumimoji="1" lang="zh-CN" altLang="en-US" b="0" dirty="0">
              <a:sym typeface="+mn-ea"/>
            </a:endParaRPr>
          </a:p>
        </p:txBody>
      </p:sp>
      <p:sp>
        <p:nvSpPr>
          <p:cNvPr id="3" name="文本占位符 2"/>
          <p:cNvSpPr>
            <a:spLocks noGrp="1"/>
          </p:cNvSpPr>
          <p:nvPr>
            <p:ph type="body" idx="1"/>
          </p:nvPr>
        </p:nvSpPr>
        <p:spPr>
          <a:xfrm>
            <a:off x="962526" y="1155033"/>
            <a:ext cx="9935460" cy="5309937"/>
          </a:xfrm>
        </p:spPr>
        <p:txBody>
          <a:bodyPr>
            <a:normAutofit/>
          </a:bodyPr>
          <a:lstStyle/>
          <a:p>
            <a:pPr>
              <a:lnSpc>
                <a:spcPct val="150000"/>
              </a:lnSpc>
            </a:pPr>
            <a:r>
              <a:rPr lang="zh-CN" altLang="en-US" dirty="0">
                <a:latin typeface="Times New Roman" panose="02020603050405020304" pitchFamily="18" charset="0"/>
                <a:cs typeface="Times New Roman" panose="02020603050405020304" pitchFamily="18" charset="0"/>
              </a:rPr>
              <a:t>推荐系统中的</a:t>
            </a:r>
            <a:r>
              <a:rPr lang="en-US" altLang="zh-CN" dirty="0">
                <a:latin typeface="Times New Roman" panose="02020603050405020304" pitchFamily="18" charset="0"/>
                <a:cs typeface="Times New Roman" panose="02020603050405020304" pitchFamily="18" charset="0"/>
              </a:rPr>
              <a:t>SVD</a:t>
            </a:r>
            <a:r>
              <a:rPr lang="zh-CN" altLang="en-US" dirty="0">
                <a:latin typeface="Times New Roman" panose="02020603050405020304" pitchFamily="18" charset="0"/>
                <a:cs typeface="Times New Roman" panose="02020603050405020304" pitchFamily="18" charset="0"/>
              </a:rPr>
              <a:t>模型（</a:t>
            </a:r>
            <a:r>
              <a:rPr lang="en-US" altLang="zh-CN" dirty="0">
                <a:latin typeface="Times New Roman" panose="02020603050405020304" pitchFamily="18" charset="0"/>
                <a:cs typeface="Times New Roman" panose="02020603050405020304" pitchFamily="18" charset="0"/>
              </a:rPr>
              <a:t>Funk SVD</a:t>
            </a:r>
            <a:r>
              <a:rPr lang="zh-CN" altLang="en-US" dirty="0">
                <a:latin typeface="Times New Roman" panose="02020603050405020304" pitchFamily="18" charset="0"/>
                <a:cs typeface="Times New Roman" panose="02020603050405020304" pitchFamily="18" charset="0"/>
              </a:rPr>
              <a:t>）为：</a:t>
            </a: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r>
              <a:rPr lang="en-US" altLang="zh-CN" sz="1800" dirty="0" err="1">
                <a:latin typeface="Times New Roman" panose="02020603050405020304" pitchFamily="18" charset="0"/>
                <a:cs typeface="Times New Roman" panose="02020603050405020304" pitchFamily="18" charset="0"/>
              </a:rPr>
              <a:t>R</a:t>
            </a:r>
            <a:r>
              <a:rPr lang="en-US" altLang="zh-CN" sz="1800" dirty="0" err="1">
                <a:latin typeface="Times New Roman" panose="02020603050405020304" pitchFamily="18" charset="0"/>
                <a:cs typeface="Times New Roman" panose="02020603050405020304" pitchFamily="18" charset="0"/>
                <a:sym typeface="+mn-ea"/>
              </a:rPr>
              <a:t>(hat)</a:t>
            </a:r>
            <a:r>
              <a:rPr lang="en-US" altLang="zh-CN" sz="1800" dirty="0" err="1">
                <a:latin typeface="Times New Roman" panose="02020603050405020304" pitchFamily="18" charset="0"/>
                <a:cs typeface="Times New Roman" panose="02020603050405020304" pitchFamily="18" charset="0"/>
              </a:rPr>
              <a:t>_m×n</a:t>
            </a:r>
            <a:r>
              <a:rPr lang="zh-CN" altLang="en-US" sz="1800" dirty="0">
                <a:latin typeface="Times New Roman" panose="02020603050405020304" pitchFamily="18" charset="0"/>
                <a:cs typeface="Times New Roman" panose="02020603050405020304" pitchFamily="18" charset="0"/>
              </a:rPr>
              <a:t>为预测评分矩阵，</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P_m×k</a:t>
            </a:r>
            <a:r>
              <a:rPr lang="zh-CN" altLang="en-US" sz="1800" dirty="0">
                <a:latin typeface="Times New Roman" panose="02020603050405020304" pitchFamily="18" charset="0"/>
                <a:cs typeface="Times New Roman" panose="02020603050405020304" pitchFamily="18" charset="0"/>
              </a:rPr>
              <a:t>为用户特征矩阵，</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Q_k×n</a:t>
            </a:r>
            <a:r>
              <a:rPr lang="zh-CN" altLang="en-US" sz="1800" dirty="0">
                <a:latin typeface="Times New Roman" panose="02020603050405020304" pitchFamily="18" charset="0"/>
                <a:cs typeface="Times New Roman" panose="02020603050405020304" pitchFamily="18" charset="0"/>
              </a:rPr>
              <a:t>为物品特征矩阵</a:t>
            </a:r>
            <a:endParaRPr lang="zh-CN" altLang="en-US" sz="1800"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4487399" y="1801814"/>
            <a:ext cx="2885714" cy="476190"/>
          </a:xfrm>
          <a:prstGeom prst="rect">
            <a:avLst/>
          </a:prstGeom>
        </p:spPr>
      </p:pic>
      <p:pic>
        <p:nvPicPr>
          <p:cNvPr id="6" name="图片 5"/>
          <p:cNvPicPr>
            <a:picLocks noChangeAspect="1"/>
          </p:cNvPicPr>
          <p:nvPr/>
        </p:nvPicPr>
        <p:blipFill>
          <a:blip r:embed="rId2"/>
          <a:stretch>
            <a:fillRect/>
          </a:stretch>
        </p:blipFill>
        <p:spPr>
          <a:xfrm>
            <a:off x="2901154" y="3464293"/>
            <a:ext cx="6358401" cy="2562441"/>
          </a:xfrm>
          <a:prstGeom prst="rect">
            <a:avLst/>
          </a:prstGeom>
        </p:spPr>
      </p:pic>
      <p:sp>
        <p:nvSpPr>
          <p:cNvPr id="7" name="灯片编号占位符 6"/>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smtClean="0">
                <a:latin typeface="Times New Roman" panose="02020603050405020304" pitchFamily="18" charset="0"/>
                <a:cs typeface="Times New Roman" panose="02020603050405020304" pitchFamily="18" charset="0"/>
                <a:sym typeface="+mn-ea"/>
              </a:rPr>
              <a:t>3.5.2</a:t>
            </a:r>
            <a:r>
              <a:rPr kumimoji="1" lang="zh-CN" altLang="en-US" b="0" dirty="0" smtClean="0">
                <a:latin typeface="Times New Roman" panose="02020603050405020304" pitchFamily="18" charset="0"/>
                <a:cs typeface="Times New Roman" panose="02020603050405020304" pitchFamily="18" charset="0"/>
                <a:sym typeface="+mn-ea"/>
              </a:rPr>
              <a:t>、</a:t>
            </a:r>
            <a:r>
              <a:rPr kumimoji="1" lang="en-US" altLang="zh-CN" b="0" dirty="0">
                <a:latin typeface="Times New Roman" panose="02020603050405020304" pitchFamily="18" charset="0"/>
                <a:cs typeface="Times New Roman" panose="02020603050405020304" pitchFamily="18" charset="0"/>
                <a:sym typeface="+mn-ea"/>
              </a:rPr>
              <a:t>SVD</a:t>
            </a:r>
            <a:r>
              <a:rPr kumimoji="1" lang="zh-CN" altLang="en-US" b="0" dirty="0">
                <a:latin typeface="Times New Roman" panose="02020603050405020304" pitchFamily="18" charset="0"/>
                <a:cs typeface="Times New Roman" panose="02020603050405020304" pitchFamily="18" charset="0"/>
                <a:sym typeface="+mn-ea"/>
              </a:rPr>
              <a:t>算法</a:t>
            </a:r>
            <a:endParaRPr kumimoji="1" lang="zh-CN" altLang="en-US" b="0" dirty="0">
              <a:sym typeface="+mn-ea"/>
            </a:endParaRPr>
          </a:p>
        </p:txBody>
      </p:sp>
      <p:sp>
        <p:nvSpPr>
          <p:cNvPr id="3" name="文本占位符 2"/>
          <p:cNvSpPr>
            <a:spLocks noGrp="1"/>
          </p:cNvSpPr>
          <p:nvPr>
            <p:ph type="body" idx="1"/>
          </p:nvPr>
        </p:nvSpPr>
        <p:spPr>
          <a:xfrm>
            <a:off x="962526" y="1155033"/>
            <a:ext cx="9935460" cy="5309937"/>
          </a:xfrm>
        </p:spPr>
        <p:txBody>
          <a:bodyPr>
            <a:normAutofit/>
          </a:bodyPr>
          <a:lstStyle/>
          <a:p>
            <a:pPr>
              <a:lnSpc>
                <a:spcPct val="150000"/>
              </a:lnSpc>
            </a:pPr>
            <a:r>
              <a:rPr lang="zh-CN" altLang="en-US" sz="1800" dirty="0"/>
              <a:t>具体到交互矩阵中的某一项评分预测为：</a:t>
            </a:r>
            <a:endParaRPr lang="zh-CN" altLang="en-US" sz="1800" dirty="0"/>
          </a:p>
          <a:p>
            <a:pPr>
              <a:lnSpc>
                <a:spcPct val="150000"/>
              </a:lnSpc>
            </a:pPr>
            <a:endParaRPr lang="en-US" altLang="zh-CN" sz="1800" dirty="0"/>
          </a:p>
          <a:p>
            <a:pPr lvl="1">
              <a:lnSpc>
                <a:spcPct val="150000"/>
              </a:lnSpc>
            </a:pPr>
            <a:r>
              <a:rPr lang="en-US" altLang="zh-CN" dirty="0" err="1"/>
              <a:t>r_ui(hat)</a:t>
            </a:r>
            <a:r>
              <a:rPr lang="zh-CN" altLang="en-US" dirty="0"/>
              <a:t>为预测所得的用户</a:t>
            </a:r>
            <a:r>
              <a:rPr lang="en-US" altLang="zh-CN" dirty="0"/>
              <a:t>u</a:t>
            </a:r>
            <a:r>
              <a:rPr lang="zh-CN" altLang="en-US" dirty="0"/>
              <a:t>对物品</a:t>
            </a:r>
            <a:r>
              <a:rPr lang="en-US" altLang="zh-CN" dirty="0" err="1"/>
              <a:t>i</a:t>
            </a:r>
            <a:r>
              <a:rPr lang="zh-CN" altLang="en-US" dirty="0"/>
              <a:t>的评分；</a:t>
            </a:r>
            <a:endParaRPr lang="en-US" altLang="zh-CN" dirty="0"/>
          </a:p>
          <a:p>
            <a:pPr lvl="1">
              <a:lnSpc>
                <a:spcPct val="150000"/>
              </a:lnSpc>
            </a:pPr>
            <a:r>
              <a:rPr lang="en-US" altLang="zh-CN" dirty="0" err="1"/>
              <a:t>p_u</a:t>
            </a:r>
            <a:r>
              <a:rPr lang="zh-CN" altLang="en-US" dirty="0"/>
              <a:t>为用户</a:t>
            </a:r>
            <a:r>
              <a:rPr lang="en-US" altLang="zh-CN" dirty="0"/>
              <a:t>u</a:t>
            </a:r>
            <a:r>
              <a:rPr lang="zh-CN" altLang="en-US" dirty="0"/>
              <a:t>对应的特征向量；</a:t>
            </a:r>
            <a:endParaRPr lang="en-US" altLang="zh-CN" dirty="0"/>
          </a:p>
          <a:p>
            <a:pPr lvl="1">
              <a:lnSpc>
                <a:spcPct val="150000"/>
              </a:lnSpc>
            </a:pPr>
            <a:r>
              <a:rPr lang="en-US" altLang="zh-CN" dirty="0" err="1"/>
              <a:t>q_i</a:t>
            </a:r>
            <a:r>
              <a:rPr lang="zh-CN" altLang="en-US" dirty="0"/>
              <a:t>为物品</a:t>
            </a:r>
            <a:r>
              <a:rPr lang="en-US" altLang="zh-CN" dirty="0" err="1"/>
              <a:t>i</a:t>
            </a:r>
            <a:r>
              <a:rPr lang="zh-CN" altLang="en-US" dirty="0"/>
              <a:t>对应的特征向量。</a:t>
            </a:r>
            <a:endParaRPr lang="en-US" altLang="zh-CN" dirty="0"/>
          </a:p>
          <a:p>
            <a:pPr>
              <a:lnSpc>
                <a:spcPct val="150000"/>
              </a:lnSpc>
            </a:pPr>
            <a:r>
              <a:rPr lang="zh-CN" altLang="en-US" sz="1800" dirty="0"/>
              <a:t>那么对于整个评分矩阵而言，总的损失函数就是</a:t>
            </a:r>
            <a:r>
              <a:rPr lang="en-US" altLang="zh-CN" sz="1800" dirty="0"/>
              <a:t>:</a:t>
            </a:r>
            <a:endParaRPr lang="en-US" altLang="zh-CN" sz="1800" dirty="0"/>
          </a:p>
          <a:p>
            <a:pPr>
              <a:lnSpc>
                <a:spcPct val="150000"/>
              </a:lnSpc>
            </a:pPr>
            <a:endParaRPr lang="en-US" altLang="zh-CN" sz="1800" dirty="0"/>
          </a:p>
          <a:p>
            <a:pPr>
              <a:lnSpc>
                <a:spcPct val="150000"/>
              </a:lnSpc>
            </a:pPr>
            <a:endParaRPr lang="en-US" altLang="zh-CN" sz="1800" dirty="0"/>
          </a:p>
          <a:p>
            <a:pPr>
              <a:lnSpc>
                <a:spcPct val="150000"/>
              </a:lnSpc>
            </a:pPr>
            <a:r>
              <a:rPr lang="zh-CN" altLang="en-US" sz="1800" dirty="0">
                <a:solidFill>
                  <a:srgbClr val="0000FF"/>
                </a:solidFill>
              </a:rPr>
              <a:t>如何理解上面的损失函数？</a:t>
            </a:r>
            <a:endParaRPr lang="zh-CN" altLang="en-US" sz="1800" dirty="0">
              <a:solidFill>
                <a:srgbClr val="0000FF"/>
              </a:solidFill>
            </a:endParaRPr>
          </a:p>
          <a:p>
            <a:pPr>
              <a:lnSpc>
                <a:spcPct val="150000"/>
              </a:lnSpc>
            </a:pPr>
            <a:endParaRPr lang="en-US" altLang="zh-CN" sz="1800" dirty="0"/>
          </a:p>
          <a:p>
            <a:pPr>
              <a:lnSpc>
                <a:spcPct val="150000"/>
              </a:lnSpc>
            </a:pPr>
            <a:endParaRPr lang="zh-CN" altLang="en-US" sz="1800" dirty="0"/>
          </a:p>
          <a:p>
            <a:pPr>
              <a:lnSpc>
                <a:spcPct val="150000"/>
              </a:lnSpc>
            </a:pPr>
            <a:endParaRPr lang="zh-CN" altLang="en-US" sz="1800" dirty="0"/>
          </a:p>
          <a:p>
            <a:pPr>
              <a:lnSpc>
                <a:spcPct val="150000"/>
              </a:lnSpc>
            </a:pPr>
            <a:endParaRPr lang="en-US" altLang="zh-CN" sz="1800" dirty="0"/>
          </a:p>
        </p:txBody>
      </p:sp>
      <p:pic>
        <p:nvPicPr>
          <p:cNvPr id="5" name="图片 4"/>
          <p:cNvPicPr>
            <a:picLocks noChangeAspect="1"/>
          </p:cNvPicPr>
          <p:nvPr/>
        </p:nvPicPr>
        <p:blipFill>
          <a:blip r:embed="rId1"/>
          <a:stretch>
            <a:fillRect/>
          </a:stretch>
        </p:blipFill>
        <p:spPr>
          <a:xfrm>
            <a:off x="4911110" y="1637167"/>
            <a:ext cx="1704762" cy="485714"/>
          </a:xfrm>
          <a:prstGeom prst="rect">
            <a:avLst/>
          </a:prstGeom>
        </p:spPr>
      </p:pic>
      <p:pic>
        <p:nvPicPr>
          <p:cNvPr id="7" name="图片 6"/>
          <p:cNvPicPr>
            <a:picLocks noChangeAspect="1"/>
          </p:cNvPicPr>
          <p:nvPr/>
        </p:nvPicPr>
        <p:blipFill>
          <a:blip r:embed="rId2"/>
          <a:stretch>
            <a:fillRect/>
          </a:stretch>
        </p:blipFill>
        <p:spPr>
          <a:xfrm>
            <a:off x="2754065" y="4059696"/>
            <a:ext cx="6352381" cy="866667"/>
          </a:xfrm>
          <a:prstGeom prst="rect">
            <a:avLst/>
          </a:prstGeom>
        </p:spPr>
      </p:pic>
      <p:sp>
        <p:nvSpPr>
          <p:cNvPr id="6" name="灯片编号占位符 5"/>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smtClean="0">
                <a:latin typeface="Times New Roman" panose="02020603050405020304" pitchFamily="18" charset="0"/>
                <a:cs typeface="Times New Roman" panose="02020603050405020304" pitchFamily="18" charset="0"/>
                <a:sym typeface="+mn-ea"/>
              </a:rPr>
              <a:t>3.5.3</a:t>
            </a:r>
            <a:r>
              <a:rPr kumimoji="1" lang="zh-CN" altLang="en-US" b="0" dirty="0" smtClean="0">
                <a:latin typeface="Times New Roman" panose="02020603050405020304" pitchFamily="18" charset="0"/>
                <a:cs typeface="Times New Roman" panose="02020603050405020304" pitchFamily="18" charset="0"/>
                <a:sym typeface="+mn-ea"/>
              </a:rPr>
              <a:t>、</a:t>
            </a:r>
            <a:r>
              <a:rPr kumimoji="1" lang="en-US" altLang="zh-CN" b="0" dirty="0" err="1">
                <a:latin typeface="Times New Roman" panose="02020603050405020304" pitchFamily="18" charset="0"/>
                <a:cs typeface="Times New Roman" panose="02020603050405020304" pitchFamily="18" charset="0"/>
                <a:sym typeface="+mn-ea"/>
              </a:rPr>
              <a:t>BiasSVD</a:t>
            </a:r>
            <a:r>
              <a:rPr kumimoji="1" lang="zh-CN" altLang="en-US" b="0" dirty="0">
                <a:latin typeface="Times New Roman" panose="02020603050405020304" pitchFamily="18" charset="0"/>
                <a:cs typeface="Times New Roman" panose="02020603050405020304" pitchFamily="18" charset="0"/>
                <a:sym typeface="+mn-ea"/>
              </a:rPr>
              <a:t>算法</a:t>
            </a:r>
            <a:endParaRPr kumimoji="1" lang="zh-CN" altLang="en-US" b="0" dirty="0">
              <a:latin typeface="Times New Roman" panose="02020603050405020304" pitchFamily="18" charset="0"/>
              <a:cs typeface="Times New Roman" panose="02020603050405020304" pitchFamily="18" charset="0"/>
              <a:sym typeface="+mn-ea"/>
            </a:endParaRPr>
          </a:p>
        </p:txBody>
      </p:sp>
      <p:sp>
        <p:nvSpPr>
          <p:cNvPr id="3" name="文本占位符 2"/>
          <p:cNvSpPr>
            <a:spLocks noGrp="1"/>
          </p:cNvSpPr>
          <p:nvPr>
            <p:ph type="body" idx="1"/>
          </p:nvPr>
        </p:nvSpPr>
        <p:spPr>
          <a:xfrm>
            <a:off x="962526" y="1155033"/>
            <a:ext cx="9935460" cy="5309937"/>
          </a:xfrm>
        </p:spPr>
        <p:txBody>
          <a:bodyPr>
            <a:normAutofit/>
          </a:bodyPr>
          <a:lstStyle/>
          <a:p>
            <a:pPr>
              <a:lnSpc>
                <a:spcPct val="150000"/>
              </a:lnSpc>
            </a:pPr>
            <a:r>
              <a:rPr lang="en-US" altLang="zh-CN" sz="1800" dirty="0">
                <a:solidFill>
                  <a:srgbClr val="0000FF"/>
                </a:solidFill>
              </a:rPr>
              <a:t>BiasSVD</a:t>
            </a:r>
            <a:r>
              <a:rPr lang="zh-CN" altLang="en-US" sz="1800" dirty="0">
                <a:solidFill>
                  <a:srgbClr val="0000FF"/>
                </a:solidFill>
              </a:rPr>
              <a:t>算法：</a:t>
            </a:r>
            <a:r>
              <a:rPr lang="zh-CN" altLang="en-US" sz="1800" dirty="0"/>
              <a:t>在</a:t>
            </a:r>
            <a:r>
              <a:rPr lang="en-US" altLang="zh-CN" sz="1800" dirty="0"/>
              <a:t>Funk SVD</a:t>
            </a:r>
            <a:r>
              <a:rPr lang="zh-CN" altLang="en-US" sz="1800" dirty="0"/>
              <a:t>算法的基础上引入了</a:t>
            </a:r>
            <a:r>
              <a:rPr lang="zh-CN" altLang="en-US" sz="1800" dirty="0">
                <a:solidFill>
                  <a:srgbClr val="0000FF"/>
                </a:solidFill>
              </a:rPr>
              <a:t>偏置信息</a:t>
            </a:r>
            <a:r>
              <a:rPr lang="en-US" altLang="zh-CN" sz="1800" dirty="0">
                <a:solidFill>
                  <a:srgbClr val="0000FF"/>
                </a:solidFill>
              </a:rPr>
              <a:t>Bias</a:t>
            </a:r>
            <a:r>
              <a:rPr lang="zh-CN" altLang="en-US" sz="1800" dirty="0"/>
              <a:t>。</a:t>
            </a:r>
            <a:endParaRPr lang="en-US" altLang="zh-CN" sz="1800" dirty="0"/>
          </a:p>
          <a:p>
            <a:pPr>
              <a:lnSpc>
                <a:spcPct val="150000"/>
              </a:lnSpc>
            </a:pPr>
            <a:r>
              <a:rPr lang="zh-CN" altLang="en-US" sz="1800">
                <a:solidFill>
                  <a:srgbClr val="0000FF"/>
                </a:solidFill>
                <a:sym typeface="+mn-ea"/>
              </a:rPr>
              <a:t>怎么理解偏置？</a:t>
            </a:r>
            <a:r>
              <a:rPr lang="zh-CN" altLang="en-US" sz="1800" dirty="0"/>
              <a:t>在实际的应用中不同的用户在评分时会有自己的偏好。如在电影评价的场景中，某些人评分的标准会比较高，对所有看过的电影评分都比较低。不同的物品之间评分标准也会有所区别，某部电影口碑很烂，会在一定程度上影响其他用户对该电影的评分。</a:t>
            </a:r>
            <a:endParaRPr lang="zh-CN" altLang="en-US" sz="1800" dirty="0"/>
          </a:p>
          <a:p>
            <a:pPr>
              <a:lnSpc>
                <a:spcPct val="150000"/>
              </a:lnSpc>
            </a:pPr>
            <a:r>
              <a:rPr lang="en-US" altLang="zh-CN" sz="1800" dirty="0"/>
              <a:t>我们把这些独立于用户</a:t>
            </a:r>
            <a:r>
              <a:rPr lang="zh-CN" altLang="en-US" sz="1800" dirty="0"/>
              <a:t>、</a:t>
            </a:r>
            <a:r>
              <a:rPr lang="en-US" altLang="zh-CN" sz="1800" dirty="0"/>
              <a:t>独立于物品的因素称为</a:t>
            </a:r>
            <a:r>
              <a:rPr lang="en-US" altLang="zh-CN" sz="1800" dirty="0">
                <a:solidFill>
                  <a:srgbClr val="0000FF"/>
                </a:solidFill>
              </a:rPr>
              <a:t>偏置(Bias)部分</a:t>
            </a:r>
            <a:r>
              <a:rPr lang="en-US" altLang="zh-CN" sz="1800" dirty="0"/>
              <a:t>，将用户对物品的喜好部分称为</a:t>
            </a:r>
            <a:r>
              <a:rPr lang="en-US" altLang="zh-CN" sz="1800" dirty="0">
                <a:solidFill>
                  <a:srgbClr val="0000FF"/>
                </a:solidFill>
              </a:rPr>
              <a:t>个性化部分</a:t>
            </a:r>
            <a:r>
              <a:rPr lang="zh-CN" altLang="en-US" sz="1800" dirty="0"/>
              <a:t>。</a:t>
            </a:r>
            <a:endParaRPr lang="zh-CN" altLang="en-US" sz="1800" dirty="0"/>
          </a:p>
          <a:p>
            <a:pPr>
              <a:lnSpc>
                <a:spcPct val="150000"/>
              </a:lnSpc>
            </a:pPr>
            <a:r>
              <a:rPr lang="zh-CN" altLang="en-US" sz="1800" dirty="0"/>
              <a:t>事实上，在矩阵分解模型中，偏置部分对提高评分预测准确率起的作用要大大高于个性化部分所起的作用。以Netflix Prize推荐比赛数据集为例为例，一项研究统计说明：</a:t>
            </a:r>
            <a:endParaRPr lang="zh-CN" altLang="en-US" sz="1800" dirty="0"/>
          </a:p>
          <a:p>
            <a:pPr>
              <a:lnSpc>
                <a:spcPct val="150000"/>
              </a:lnSpc>
            </a:pPr>
            <a:r>
              <a:rPr lang="en-US" altLang="zh-CN" sz="1600" dirty="0"/>
              <a:t>1</a:t>
            </a:r>
            <a:r>
              <a:rPr lang="zh-CN" altLang="en-US" sz="1600" dirty="0"/>
              <a:t>）仅使用偏置部分可以将评分误差降低32%，而加入个性化部分能降低42%，也就是说只有10%是个性化部分起到的作用，这也充分说明了偏置部分所起的重要性；</a:t>
            </a:r>
            <a:endParaRPr lang="zh-CN" altLang="en-US" sz="1600" dirty="0"/>
          </a:p>
          <a:p>
            <a:pPr>
              <a:lnSpc>
                <a:spcPct val="150000"/>
              </a:lnSpc>
            </a:pPr>
            <a:r>
              <a:rPr lang="en-US" altLang="zh-CN" sz="1600" dirty="0"/>
              <a:t>2</a:t>
            </a:r>
            <a:r>
              <a:rPr lang="zh-CN" altLang="en-US" sz="1600" dirty="0"/>
              <a:t>）剩下的58%的误差，研究者称之为</a:t>
            </a:r>
            <a:r>
              <a:rPr lang="zh-CN" altLang="en-US" sz="1600" dirty="0">
                <a:solidFill>
                  <a:srgbClr val="0000FF"/>
                </a:solidFill>
              </a:rPr>
              <a:t>模型不可解释部分，包括数据噪音</a:t>
            </a:r>
            <a:r>
              <a:rPr lang="zh-CN" altLang="en-US" sz="1600" dirty="0"/>
              <a:t>等因素。</a:t>
            </a:r>
            <a:endParaRPr lang="zh-CN" altLang="en-US" sz="1800" dirty="0"/>
          </a:p>
          <a:p>
            <a:pPr>
              <a:lnSpc>
                <a:spcPct val="150000"/>
              </a:lnSpc>
            </a:pPr>
            <a:endParaRPr lang="zh-CN" altLang="en-US" sz="1800" dirty="0"/>
          </a:p>
        </p:txBody>
      </p:sp>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3.5.3</a:t>
            </a:r>
            <a:r>
              <a:rPr kumimoji="1" lang="zh-CN" altLang="en-US" b="0" dirty="0">
                <a:sym typeface="+mn-ea"/>
              </a:rPr>
              <a:t>、</a:t>
            </a:r>
            <a:r>
              <a:rPr kumimoji="1" lang="en-US" altLang="zh-CN" b="0" dirty="0" err="1">
                <a:sym typeface="+mn-ea"/>
              </a:rPr>
              <a:t>BiasSVD</a:t>
            </a:r>
            <a:r>
              <a:rPr kumimoji="1" lang="zh-CN" altLang="en-US" b="0" dirty="0">
                <a:sym typeface="+mn-ea"/>
              </a:rPr>
              <a:t>算法</a:t>
            </a:r>
            <a:endParaRPr kumimoji="1" lang="zh-CN" altLang="en-US" b="0" dirty="0">
              <a:sym typeface="+mn-ea"/>
            </a:endParaRPr>
          </a:p>
        </p:txBody>
      </p:sp>
      <p:sp>
        <p:nvSpPr>
          <p:cNvPr id="3" name="文本占位符 2"/>
          <p:cNvSpPr>
            <a:spLocks noGrp="1"/>
          </p:cNvSpPr>
          <p:nvPr>
            <p:ph type="body" idx="1"/>
          </p:nvPr>
        </p:nvSpPr>
        <p:spPr>
          <a:xfrm>
            <a:off x="962660" y="1155065"/>
            <a:ext cx="9935210" cy="4470400"/>
          </a:xfrm>
        </p:spPr>
        <p:txBody>
          <a:bodyPr>
            <a:normAutofit/>
          </a:bodyPr>
          <a:lstStyle/>
          <a:p>
            <a:pPr>
              <a:lnSpc>
                <a:spcPct val="150000"/>
              </a:lnSpc>
            </a:pPr>
            <a:r>
              <a:rPr lang="zh-CN" altLang="en-US" dirty="0"/>
              <a:t>偏置部分一般由三个子部分组成，分别是：</a:t>
            </a:r>
            <a:endParaRPr lang="zh-CN" altLang="en-US" dirty="0"/>
          </a:p>
          <a:p>
            <a:pPr marL="457200" indent="-457200">
              <a:lnSpc>
                <a:spcPct val="150000"/>
              </a:lnSpc>
              <a:buAutoNum type="arabicPeriod"/>
            </a:pPr>
            <a:r>
              <a:rPr lang="zh-CN" altLang="en-US" dirty="0">
                <a:solidFill>
                  <a:srgbClr val="0000FF"/>
                </a:solidFill>
              </a:rPr>
              <a:t>全局偏置</a:t>
            </a:r>
            <a:r>
              <a:rPr lang="en-US" altLang="zh-CN" i="1" dirty="0">
                <a:solidFill>
                  <a:srgbClr val="0000FF"/>
                </a:solidFill>
              </a:rPr>
              <a:t>μ</a:t>
            </a:r>
            <a:r>
              <a:rPr lang="zh-CN" altLang="en-US" dirty="0"/>
              <a:t>：</a:t>
            </a:r>
            <a:r>
              <a:rPr lang="zh-CN" altLang="en-US" dirty="0"/>
              <a:t>训练集中所有评分记录的全局平均数μ，表示了训练数据的总体评分情况，对于固定的数据集，它是一个常数。</a:t>
            </a:r>
            <a:endParaRPr lang="zh-CN" altLang="en-US" dirty="0"/>
          </a:p>
          <a:p>
            <a:pPr marL="457200" indent="-457200">
              <a:lnSpc>
                <a:spcPct val="150000"/>
              </a:lnSpc>
              <a:buAutoNum type="arabicPeriod"/>
            </a:pPr>
            <a:r>
              <a:rPr lang="zh-CN" altLang="en-US" dirty="0">
                <a:solidFill>
                  <a:srgbClr val="0000FF"/>
                </a:solidFill>
              </a:rPr>
              <a:t>用户偏置</a:t>
            </a:r>
            <a:r>
              <a:rPr lang="zh-CN" altLang="en-US" i="1" dirty="0">
                <a:solidFill>
                  <a:srgbClr val="0000FF"/>
                </a:solidFill>
              </a:rPr>
              <a:t>b</a:t>
            </a:r>
            <a:r>
              <a:rPr lang="en-US" altLang="zh-CN" i="1" dirty="0">
                <a:solidFill>
                  <a:srgbClr val="0000FF"/>
                </a:solidFill>
              </a:rPr>
              <a:t>u</a:t>
            </a:r>
            <a:r>
              <a:rPr lang="zh-CN" altLang="en-US" dirty="0"/>
              <a:t>，独立于物品特征的因素，表示某一特定用户的打分习惯。例如，对于批判性用户对于自己的评分比较苛刻，倾向于打低分；而乐观型用户则打分比较保守，总体打分要偏高。</a:t>
            </a:r>
            <a:endParaRPr lang="zh-CN" altLang="en-US" dirty="0"/>
          </a:p>
          <a:p>
            <a:pPr marL="457200" indent="-457200">
              <a:lnSpc>
                <a:spcPct val="150000"/>
              </a:lnSpc>
              <a:buAutoNum type="arabicPeriod"/>
            </a:pPr>
            <a:r>
              <a:rPr lang="zh-CN" altLang="en-US" dirty="0">
                <a:solidFill>
                  <a:srgbClr val="0000FF"/>
                </a:solidFill>
              </a:rPr>
              <a:t>物品偏置</a:t>
            </a:r>
            <a:r>
              <a:rPr lang="zh-CN" altLang="en-US" i="1" dirty="0">
                <a:solidFill>
                  <a:srgbClr val="0000FF"/>
                </a:solidFill>
              </a:rPr>
              <a:t>bj</a:t>
            </a:r>
            <a:r>
              <a:rPr lang="zh-CN" altLang="en-US" dirty="0"/>
              <a:t>，特立于用户兴趣的因素，表示某一特定物品得到的打分情况。以电影为例，好片获得的总体评分偏高，而烂片获得的评分普遍偏低，物品偏置捕获的就是这样的特征。</a:t>
            </a:r>
            <a:endParaRPr lang="en-US" altLang="zh-CN" dirty="0"/>
          </a:p>
        </p:txBody>
      </p:sp>
      <p:sp>
        <p:nvSpPr>
          <p:cNvPr id="5" name="灯片编号占位符 4"/>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a:sym typeface="+mn-ea"/>
              </a:rPr>
              <a:t>3.5.3</a:t>
            </a:r>
            <a:r>
              <a:rPr kumimoji="1" lang="zh-CN" altLang="en-US" b="0" dirty="0">
                <a:sym typeface="+mn-ea"/>
              </a:rPr>
              <a:t>、</a:t>
            </a:r>
            <a:r>
              <a:rPr kumimoji="1" lang="en-US" altLang="zh-CN" b="0" dirty="0" err="1">
                <a:sym typeface="+mn-ea"/>
              </a:rPr>
              <a:t>BiasSVD</a:t>
            </a:r>
            <a:r>
              <a:rPr kumimoji="1" lang="zh-CN" altLang="en-US" b="0" dirty="0">
                <a:sym typeface="+mn-ea"/>
              </a:rPr>
              <a:t>算法</a:t>
            </a:r>
            <a:endParaRPr kumimoji="1" lang="zh-CN" altLang="en-US" b="0" dirty="0">
              <a:sym typeface="+mn-ea"/>
            </a:endParaRPr>
          </a:p>
        </p:txBody>
      </p:sp>
      <p:sp>
        <p:nvSpPr>
          <p:cNvPr id="3" name="文本占位符 2"/>
          <p:cNvSpPr>
            <a:spLocks noGrp="1"/>
          </p:cNvSpPr>
          <p:nvPr>
            <p:ph type="body" idx="1"/>
          </p:nvPr>
        </p:nvSpPr>
        <p:spPr>
          <a:xfrm>
            <a:off x="962526" y="1155033"/>
            <a:ext cx="9935460" cy="5309937"/>
          </a:xfrm>
        </p:spPr>
        <p:txBody>
          <a:bodyPr>
            <a:normAutofit/>
          </a:bodyPr>
          <a:lstStyle/>
          <a:p>
            <a:pPr>
              <a:lnSpc>
                <a:spcPct val="150000"/>
              </a:lnSpc>
            </a:pPr>
            <a:r>
              <a:rPr lang="en-US" altLang="zh-CN" sz="1800" dirty="0"/>
              <a:t>BiasSVD</a:t>
            </a:r>
            <a:r>
              <a:rPr lang="zh-CN" altLang="en-US" sz="1800" dirty="0"/>
              <a:t>的模型为：</a:t>
            </a:r>
            <a:endParaRPr lang="zh-CN" altLang="en-US" sz="1800" dirty="0"/>
          </a:p>
          <a:p>
            <a:pPr>
              <a:lnSpc>
                <a:spcPct val="150000"/>
              </a:lnSpc>
            </a:pPr>
            <a:endParaRPr lang="zh-CN" altLang="en-US" sz="1800" dirty="0"/>
          </a:p>
          <a:p>
            <a:pPr>
              <a:lnSpc>
                <a:spcPct val="150000"/>
              </a:lnSpc>
            </a:pPr>
            <a:endParaRPr lang="en-US" altLang="zh-CN" sz="1800" dirty="0"/>
          </a:p>
          <a:p>
            <a:pPr lvl="1">
              <a:lnSpc>
                <a:spcPct val="150000"/>
              </a:lnSpc>
            </a:pPr>
            <a:r>
              <a:rPr lang="en-US" altLang="zh-CN" dirty="0"/>
              <a:t>μ</a:t>
            </a:r>
            <a:r>
              <a:rPr lang="zh-CN" altLang="en-US" dirty="0"/>
              <a:t>为全局偏置，</a:t>
            </a:r>
            <a:r>
              <a:rPr lang="zh-CN" altLang="en-US" dirty="0">
                <a:solidFill>
                  <a:srgbClr val="0000FF"/>
                </a:solidFill>
              </a:rPr>
              <a:t>不参与模型更新，是所有已有评分的均值</a:t>
            </a:r>
            <a:r>
              <a:rPr lang="zh-CN" altLang="en-US" dirty="0"/>
              <a:t>；</a:t>
            </a:r>
            <a:endParaRPr lang="zh-CN" altLang="en-US" dirty="0"/>
          </a:p>
          <a:p>
            <a:pPr lvl="1">
              <a:lnSpc>
                <a:spcPct val="150000"/>
              </a:lnSpc>
            </a:pPr>
            <a:r>
              <a:rPr lang="en-US" altLang="zh-CN" dirty="0" err="1"/>
              <a:t>b_u</a:t>
            </a:r>
            <a:r>
              <a:rPr lang="zh-CN" altLang="en-US" dirty="0"/>
              <a:t>为用户偏置，随机初始化后参与模型更新；</a:t>
            </a:r>
            <a:endParaRPr lang="zh-CN" altLang="en-US" dirty="0"/>
          </a:p>
          <a:p>
            <a:pPr lvl="1">
              <a:lnSpc>
                <a:spcPct val="150000"/>
              </a:lnSpc>
            </a:pPr>
            <a:r>
              <a:rPr lang="en-US" altLang="zh-CN" dirty="0" err="1"/>
              <a:t>b_i</a:t>
            </a:r>
            <a:r>
              <a:rPr lang="en-US" altLang="zh-CN" dirty="0"/>
              <a:t> </a:t>
            </a:r>
            <a:r>
              <a:rPr lang="zh-CN" altLang="en-US" dirty="0"/>
              <a:t>为物品偏置，随机初始化后参与模型更新。</a:t>
            </a:r>
            <a:endParaRPr lang="en-US" altLang="zh-CN" dirty="0"/>
          </a:p>
          <a:p>
            <a:pPr>
              <a:lnSpc>
                <a:spcPct val="150000"/>
              </a:lnSpc>
            </a:pPr>
            <a:r>
              <a:rPr lang="zh-CN" altLang="en-US" sz="1800" dirty="0"/>
              <a:t>损失函数为：</a:t>
            </a:r>
            <a:endParaRPr lang="zh-CN" altLang="en-US" sz="1800" dirty="0"/>
          </a:p>
          <a:p>
            <a:pPr>
              <a:lnSpc>
                <a:spcPct val="150000"/>
              </a:lnSpc>
            </a:pPr>
            <a:endParaRPr lang="zh-CN" altLang="en-US" dirty="0"/>
          </a:p>
          <a:p>
            <a:pPr>
              <a:lnSpc>
                <a:spcPct val="150000"/>
              </a:lnSpc>
            </a:pPr>
            <a:endParaRPr lang="en-US" altLang="zh-CN" dirty="0"/>
          </a:p>
          <a:p>
            <a:pPr>
              <a:lnSpc>
                <a:spcPct val="150000"/>
              </a:lnSpc>
            </a:pPr>
            <a:endParaRPr lang="zh-CN" altLang="en-US" dirty="0"/>
          </a:p>
          <a:p>
            <a:pPr>
              <a:lnSpc>
                <a:spcPct val="150000"/>
              </a:lnSpc>
            </a:pPr>
            <a:endParaRPr lang="zh-CN" altLang="en-US" dirty="0"/>
          </a:p>
          <a:p>
            <a:pPr>
              <a:lnSpc>
                <a:spcPct val="150000"/>
              </a:lnSpc>
            </a:pPr>
            <a:endParaRPr lang="en-US" altLang="zh-CN" dirty="0"/>
          </a:p>
        </p:txBody>
      </p:sp>
      <p:pic>
        <p:nvPicPr>
          <p:cNvPr id="4" name="图片 3"/>
          <p:cNvPicPr>
            <a:picLocks noChangeAspect="1"/>
          </p:cNvPicPr>
          <p:nvPr/>
        </p:nvPicPr>
        <p:blipFill>
          <a:blip r:embed="rId1"/>
          <a:stretch>
            <a:fillRect/>
          </a:stretch>
        </p:blipFill>
        <p:spPr>
          <a:xfrm>
            <a:off x="4096922" y="1734719"/>
            <a:ext cx="3666667" cy="695238"/>
          </a:xfrm>
          <a:prstGeom prst="rect">
            <a:avLst/>
          </a:prstGeom>
        </p:spPr>
      </p:pic>
      <p:pic>
        <p:nvPicPr>
          <p:cNvPr id="5" name="图片 4"/>
          <p:cNvPicPr>
            <a:picLocks noChangeAspect="1"/>
          </p:cNvPicPr>
          <p:nvPr/>
        </p:nvPicPr>
        <p:blipFill>
          <a:blip r:embed="rId2"/>
          <a:stretch>
            <a:fillRect/>
          </a:stretch>
        </p:blipFill>
        <p:spPr>
          <a:xfrm>
            <a:off x="1457599" y="4608088"/>
            <a:ext cx="8561905" cy="1066667"/>
          </a:xfrm>
          <a:prstGeom prst="rect">
            <a:avLst/>
          </a:prstGeom>
        </p:spPr>
      </p:pic>
      <p:sp>
        <p:nvSpPr>
          <p:cNvPr id="7" name="灯片编号占位符 6"/>
          <p:cNvSpPr>
            <a:spLocks noGrp="1"/>
          </p:cNvSpPr>
          <p:nvPr>
            <p:ph type="sldNum" sz="quarter" idx="2"/>
          </p:nvPr>
        </p:nvSpPr>
        <p:spPr/>
        <p:txBody>
          <a:bodyPr/>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dirty="0" smtClean="0">
                <a:latin typeface="Times New Roman" panose="02020603050405020304" pitchFamily="18" charset="0"/>
                <a:cs typeface="Times New Roman" panose="02020603050405020304" pitchFamily="18" charset="0"/>
                <a:sym typeface="+mn-ea"/>
              </a:rPr>
              <a:t>3.5.4</a:t>
            </a:r>
            <a:r>
              <a:rPr kumimoji="1" lang="zh-CN" altLang="en-US" b="0" dirty="0" smtClean="0">
                <a:latin typeface="Times New Roman" panose="02020603050405020304" pitchFamily="18" charset="0"/>
                <a:cs typeface="Times New Roman" panose="02020603050405020304" pitchFamily="18" charset="0"/>
                <a:sym typeface="+mn-ea"/>
              </a:rPr>
              <a:t>、</a:t>
            </a:r>
            <a:r>
              <a:rPr kumimoji="1" lang="en-US" altLang="zh-CN" b="0" dirty="0" err="1">
                <a:latin typeface="Times New Roman" panose="02020603050405020304" pitchFamily="18" charset="0"/>
                <a:cs typeface="Times New Roman" panose="02020603050405020304" pitchFamily="18" charset="0"/>
                <a:sym typeface="+mn-ea"/>
              </a:rPr>
              <a:t>SVD</a:t>
            </a:r>
            <a:r>
              <a:rPr kumimoji="1" lang="en-US" altLang="zh-CN" b="0" dirty="0">
                <a:latin typeface="Times New Roman" panose="02020603050405020304" pitchFamily="18" charset="0"/>
                <a:cs typeface="Times New Roman" panose="02020603050405020304" pitchFamily="18" charset="0"/>
                <a:sym typeface="+mn-ea"/>
              </a:rPr>
              <a:t>++</a:t>
            </a:r>
            <a:r>
              <a:rPr kumimoji="1" lang="zh-CN" altLang="en-US" b="0" dirty="0">
                <a:latin typeface="Times New Roman" panose="02020603050405020304" pitchFamily="18" charset="0"/>
                <a:cs typeface="Times New Roman" panose="02020603050405020304" pitchFamily="18" charset="0"/>
                <a:sym typeface="+mn-ea"/>
              </a:rPr>
              <a:t>算法</a:t>
            </a:r>
            <a:endParaRPr kumimoji="1" lang="zh-CN" altLang="en-US" b="0" dirty="0">
              <a:latin typeface="Times New Roman" panose="02020603050405020304" pitchFamily="18" charset="0"/>
              <a:cs typeface="Times New Roman" panose="02020603050405020304" pitchFamily="18" charset="0"/>
              <a:sym typeface="+mn-ea"/>
            </a:endParaRPr>
          </a:p>
        </p:txBody>
      </p:sp>
      <p:sp>
        <p:nvSpPr>
          <p:cNvPr id="3" name="文本占位符 2"/>
          <p:cNvSpPr>
            <a:spLocks noGrp="1"/>
          </p:cNvSpPr>
          <p:nvPr>
            <p:ph type="body" idx="1"/>
          </p:nvPr>
        </p:nvSpPr>
        <p:spPr>
          <a:xfrm>
            <a:off x="962660" y="1155065"/>
            <a:ext cx="10081260" cy="5309870"/>
          </a:xfrm>
        </p:spPr>
        <p:txBody>
          <a:bodyPr>
            <a:normAutofit/>
          </a:bodyPr>
          <a:lstStyle/>
          <a:p>
            <a:pPr>
              <a:lnSpc>
                <a:spcPct val="200000"/>
              </a:lnSpc>
            </a:pPr>
            <a:r>
              <a:rPr lang="en-US" altLang="zh-CN" sz="1800" dirty="0">
                <a:solidFill>
                  <a:srgbClr val="0000FF"/>
                </a:solidFill>
                <a:latin typeface="Times New Roman" panose="02020603050405020304" pitchFamily="18" charset="0"/>
                <a:cs typeface="Times New Roman" panose="02020603050405020304" pitchFamily="18" charset="0"/>
              </a:rPr>
              <a:t>SVD++</a:t>
            </a:r>
            <a:r>
              <a:rPr lang="zh-CN" altLang="en-US" sz="1800" dirty="0">
                <a:solidFill>
                  <a:srgbClr val="0000FF"/>
                </a:solidFill>
                <a:latin typeface="Times New Roman" panose="02020603050405020304" pitchFamily="18" charset="0"/>
                <a:cs typeface="Times New Roman" panose="02020603050405020304" pitchFamily="18" charset="0"/>
              </a:rPr>
              <a:t>算法背景</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SVD</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BiasSVD</a:t>
            </a:r>
            <a:r>
              <a:rPr lang="zh-CN" altLang="en-US" sz="1800" dirty="0">
                <a:latin typeface="Times New Roman" panose="02020603050405020304" pitchFamily="18" charset="0"/>
                <a:cs typeface="Times New Roman" panose="02020603050405020304" pitchFamily="18" charset="0"/>
              </a:rPr>
              <a:t>属于典型的矩阵分解推荐算法，</a:t>
            </a:r>
            <a:r>
              <a:rPr lang="zh-CN" altLang="en-US" sz="1800" dirty="0">
                <a:solidFill>
                  <a:srgbClr val="0000FF"/>
                </a:solidFill>
                <a:latin typeface="Times New Roman" panose="02020603050405020304" pitchFamily="18" charset="0"/>
                <a:cs typeface="Times New Roman" panose="02020603050405020304" pitchFamily="18" charset="0"/>
              </a:rPr>
              <a:t>只使用了显式反馈数据，对于系统中大量的隐式反馈数据没有充分利用；</a:t>
            </a:r>
            <a:r>
              <a:rPr lang="zh-CN" altLang="en-US" sz="1800">
                <a:latin typeface="Times New Roman" panose="02020603050405020304" pitchFamily="18" charset="0"/>
                <a:cs typeface="Times New Roman" panose="02020603050405020304" pitchFamily="18" charset="0"/>
                <a:sym typeface="+mn-ea"/>
              </a:rPr>
              <a:t>在实际应用场景中还存在着大量的隐式反馈信息，如用户的浏览和点击操作。虽然显式评分可以很好的衡量用户对物品的偏好，但是隐式反馈信息也能一定程度上反应用户的偏好，所以融合隐式反馈信息后的模型具有更强的表现力。</a:t>
            </a:r>
            <a:endParaRPr lang="en-US" altLang="zh-CN" sz="1800" dirty="0">
              <a:latin typeface="Times New Roman" panose="02020603050405020304" pitchFamily="18" charset="0"/>
              <a:cs typeface="Times New Roman" panose="02020603050405020304" pitchFamily="18" charset="0"/>
            </a:endParaRPr>
          </a:p>
          <a:p>
            <a:pPr>
              <a:lnSpc>
                <a:spcPct val="200000"/>
              </a:lnSpc>
            </a:pPr>
            <a:r>
              <a:rPr lang="en-US" altLang="zh-CN" sz="1800" dirty="0">
                <a:latin typeface="Times New Roman" panose="02020603050405020304" pitchFamily="18" charset="0"/>
                <a:cs typeface="Times New Roman" panose="02020603050405020304" pitchFamily="18" charset="0"/>
              </a:rPr>
              <a:t>SVD++</a:t>
            </a:r>
            <a:r>
              <a:rPr lang="zh-CN" altLang="en-US" sz="1800" dirty="0">
                <a:latin typeface="Times New Roman" panose="02020603050405020304" pitchFamily="18" charset="0"/>
                <a:cs typeface="Times New Roman" panose="02020603050405020304" pitchFamily="18" charset="0"/>
              </a:rPr>
              <a:t>算法在</a:t>
            </a:r>
            <a:r>
              <a:rPr lang="en-US" altLang="zh-CN" sz="1800" dirty="0">
                <a:latin typeface="Times New Roman" panose="02020603050405020304" pitchFamily="18" charset="0"/>
                <a:cs typeface="Times New Roman" panose="02020603050405020304" pitchFamily="18" charset="0"/>
              </a:rPr>
              <a:t>BiasSVD</a:t>
            </a:r>
            <a:r>
              <a:rPr lang="zh-CN" altLang="en-US" sz="1800" dirty="0">
                <a:latin typeface="Times New Roman" panose="02020603050405020304" pitchFamily="18" charset="0"/>
                <a:cs typeface="Times New Roman" panose="02020603050405020304" pitchFamily="18" charset="0"/>
              </a:rPr>
              <a:t>的基础上</a:t>
            </a:r>
            <a:r>
              <a:rPr lang="zh-CN" altLang="en-US" sz="1800" dirty="0">
                <a:solidFill>
                  <a:srgbClr val="0000FF"/>
                </a:solidFill>
                <a:latin typeface="Times New Roman" panose="02020603050405020304" pitchFamily="18" charset="0"/>
                <a:cs typeface="Times New Roman" panose="02020603050405020304" pitchFamily="18" charset="0"/>
              </a:rPr>
              <a:t>引入了隐式反馈信息</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1</a:t>
            </a:r>
            <a:r>
              <a:rPr lang="zh-CN" altLang="en-US" sz="1800" dirty="0">
                <a:latin typeface="Times New Roman" panose="02020603050405020304" pitchFamily="18" charset="0"/>
                <a:cs typeface="Times New Roman" panose="02020603050405020304" pitchFamily="18" charset="0"/>
              </a:rPr>
              <a:t>）可以从侧面更加</a:t>
            </a:r>
            <a:r>
              <a:rPr lang="zh-CN" altLang="en-US" sz="1800" dirty="0">
                <a:solidFill>
                  <a:srgbClr val="0000FF"/>
                </a:solidFill>
                <a:latin typeface="Times New Roman" panose="02020603050405020304" pitchFamily="18" charset="0"/>
                <a:cs typeface="Times New Roman" panose="02020603050405020304" pitchFamily="18" charset="0"/>
              </a:rPr>
              <a:t>充分地反映用户的偏好</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2</a:t>
            </a:r>
            <a:r>
              <a:rPr lang="zh-CN" altLang="en-US" sz="1800" dirty="0">
                <a:latin typeface="Times New Roman" panose="02020603050405020304" pitchFamily="18" charset="0"/>
                <a:cs typeface="Times New Roman" panose="02020603050405020304" pitchFamily="18" charset="0"/>
              </a:rPr>
              <a:t>）而且能够</a:t>
            </a:r>
            <a:r>
              <a:rPr lang="zh-CN" altLang="en-US" sz="1800" dirty="0">
                <a:solidFill>
                  <a:srgbClr val="0000FF"/>
                </a:solidFill>
                <a:latin typeface="Times New Roman" panose="02020603050405020304" pitchFamily="18" charset="0"/>
                <a:cs typeface="Times New Roman" panose="02020603050405020304" pitchFamily="18" charset="0"/>
              </a:rPr>
              <a:t>一定程度缓解</a:t>
            </a:r>
            <a:r>
              <a:rPr lang="zh-CN" altLang="en-US" sz="1800" dirty="0">
                <a:latin typeface="Times New Roman" panose="02020603050405020304" pitchFamily="18" charset="0"/>
                <a:cs typeface="Times New Roman" panose="02020603050405020304" pitchFamily="18" charset="0"/>
              </a:rPr>
              <a:t>因显式评分行为较少导致的</a:t>
            </a:r>
            <a:r>
              <a:rPr lang="zh-CN" altLang="en-US" sz="1800" dirty="0">
                <a:solidFill>
                  <a:srgbClr val="0000FF"/>
                </a:solidFill>
                <a:latin typeface="Times New Roman" panose="02020603050405020304" pitchFamily="18" charset="0"/>
                <a:cs typeface="Times New Roman" panose="02020603050405020304" pitchFamily="18" charset="0"/>
              </a:rPr>
              <a:t>冷启动问题</a:t>
            </a:r>
            <a:r>
              <a:rPr lang="zh-CN" altLang="en-US" sz="1800" dirty="0">
                <a:latin typeface="Times New Roman" panose="02020603050405020304" pitchFamily="18" charset="0"/>
                <a:cs typeface="Times New Roman" panose="02020603050405020304" pitchFamily="18" charset="0"/>
              </a:rPr>
              <a:t>。</a:t>
            </a:r>
            <a:endParaRPr lang="en-US" altLang="zh-CN" sz="1800" dirty="0">
              <a:latin typeface="Times New Roman" panose="02020603050405020304" pitchFamily="18" charset="0"/>
              <a:cs typeface="Times New Roman" panose="02020603050405020304" pitchFamily="18" charset="0"/>
            </a:endParaRPr>
          </a:p>
          <a:p>
            <a:pPr>
              <a:lnSpc>
                <a:spcPct val="200000"/>
              </a:lnSpc>
            </a:pPr>
            <a:r>
              <a:rPr lang="zh-CN" altLang="en-US" sz="1800" dirty="0">
                <a:latin typeface="Times New Roman" panose="02020603050405020304" pitchFamily="18" charset="0"/>
                <a:cs typeface="Times New Roman" panose="02020603050405020304" pitchFamily="18" charset="0"/>
              </a:rPr>
              <a:t>具体来说，</a:t>
            </a:r>
            <a:r>
              <a:rPr lang="en-US" altLang="zh-CN" sz="1800" dirty="0">
                <a:solidFill>
                  <a:srgbClr val="0000FF"/>
                </a:solidFill>
                <a:latin typeface="Times New Roman" panose="02020603050405020304" pitchFamily="18" charset="0"/>
                <a:cs typeface="Times New Roman" panose="02020603050405020304" pitchFamily="18" charset="0"/>
              </a:rPr>
              <a:t>SVD++</a:t>
            </a:r>
            <a:r>
              <a:rPr lang="zh-CN" altLang="en-US" sz="1800" dirty="0">
                <a:solidFill>
                  <a:srgbClr val="0000FF"/>
                </a:solidFill>
                <a:latin typeface="Times New Roman" panose="02020603050405020304" pitchFamily="18" charset="0"/>
                <a:cs typeface="Times New Roman" panose="02020603050405020304" pitchFamily="18" charset="0"/>
              </a:rPr>
              <a:t>将用户（隐式）交互过的物品整合到用户自身的向量</a:t>
            </a:r>
            <a:r>
              <a:rPr lang="zh-CN" altLang="en-US" sz="1800" dirty="0">
                <a:latin typeface="Times New Roman" panose="02020603050405020304" pitchFamily="18" charset="0"/>
                <a:cs typeface="Times New Roman" panose="02020603050405020304" pitchFamily="18" charset="0"/>
              </a:rPr>
              <a:t>中，丰富了用户向量中的有用信息</a:t>
            </a:r>
            <a:r>
              <a:rPr lang="zh-CN" altLang="en-US" sz="1800">
                <a:latin typeface="Times New Roman" panose="02020603050405020304" pitchFamily="18" charset="0"/>
                <a:cs typeface="Times New Roman" panose="02020603050405020304" pitchFamily="18" charset="0"/>
                <a:sym typeface="+mn-ea"/>
              </a:rPr>
              <a:t>，提升模型的表达能力</a:t>
            </a:r>
            <a:r>
              <a:rPr lang="zh-CN" altLang="en-US" sz="1800"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lnSpc>
                <a:spcPct val="200000"/>
              </a:lnSpc>
              <a:buNone/>
            </a:pPr>
            <a:endParaRPr lang="zh-CN" altLang="en-US" dirty="0">
              <a:latin typeface="Times New Roman" panose="02020603050405020304" pitchFamily="18" charset="0"/>
              <a:cs typeface="Times New Roman" panose="02020603050405020304" pitchFamily="18" charset="0"/>
            </a:endParaRPr>
          </a:p>
          <a:p>
            <a:pPr>
              <a:lnSpc>
                <a:spcPct val="200000"/>
              </a:lnSpc>
            </a:pPr>
            <a:endParaRPr lang="zh-CN" altLang="en-US"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2"/>
          </p:nvPr>
        </p:nvSpPr>
        <p:spPr>
          <a:xfrm>
            <a:off x="10078720" y="6124575"/>
            <a:ext cx="745490" cy="275590"/>
          </a:xfrm>
        </p:spPr>
        <p:txBody>
          <a:bodyPr wrap="square"/>
          <a:lstStyle/>
          <a:p>
            <a:pPr>
              <a:defRPr/>
            </a:pPr>
            <a:fld id="{86CB4B4D-7CA3-9044-876B-883B54F8677D}" type="slidenum">
              <a:rPr lang="en-US" altLang="zh-CN" smtClean="0"/>
            </a:fld>
            <a:r>
              <a:rPr lang="en-US" altLang="zh-CN"/>
              <a:t>/120</a:t>
            </a:r>
            <a:endParaRPr lang="zh-CN" altLang="en-US" dirty="0"/>
          </a:p>
        </p:txBody>
      </p:sp>
    </p:spTree>
  </p:cSld>
  <p:clrMapOvr>
    <a:masterClrMapping/>
  </p:clrMapOvr>
  <p:transition spd="med"/>
  <p:timing>
    <p:tnLst>
      <p:par>
        <p:cTn id="1" dur="indefinite" restart="never" nodeType="tmRoot"/>
      </p:par>
    </p:tnLst>
  </p:timing>
</p:sld>
</file>

<file path=ppt/tags/tag1.xml><?xml version="1.0" encoding="utf-8"?>
<p:tagLst xmlns:p="http://schemas.openxmlformats.org/presentationml/2006/main">
  <p:tag name="KSO_WM_UNIT_TABLE_BEAUTIFY" val="smartTable{8ce9fc96-e3ef-4df7-a67a-b1dae4caa9fd}"/>
</p:tagLst>
</file>

<file path=ppt/tags/tag2.xml><?xml version="1.0" encoding="utf-8"?>
<p:tagLst xmlns:p="http://schemas.openxmlformats.org/presentationml/2006/main">
  <p:tag name="KSO_WM_UNIT_TABLE_BEAUTIFY" val="smartTable{8ce9fc96-e3ef-4df7-a67a-b1dae4caa9fd}"/>
</p:tagLst>
</file>

<file path=ppt/tags/tag3.xml><?xml version="1.0" encoding="utf-8"?>
<p:tagLst xmlns:p="http://schemas.openxmlformats.org/presentationml/2006/main">
  <p:tag name="KSO_WM_UNIT_TABLE_BEAUTIFY" val="smartTable{ab19c79e-02e0-464e-86af-a498004a0473}"/>
  <p:tag name="TABLE_ENDDRAG_ORIGIN_RECT" val="427*193"/>
  <p:tag name="TABLE_ENDDRAG_RECT" val="504*331*427*193"/>
</p:tagLst>
</file>

<file path=ppt/tags/tag4.xml><?xml version="1.0" encoding="utf-8"?>
<p:tagLst xmlns:p="http://schemas.openxmlformats.org/presentationml/2006/main">
  <p:tag name="KSO_WM_UNIT_TABLE_BEAUTIFY" val="smartTable{0229e93d-d563-4b4d-833b-a8047ab59a82}"/>
</p:tagLst>
</file>

<file path=ppt/tags/tag5.xml><?xml version="1.0" encoding="utf-8"?>
<p:tagLst xmlns:p="http://schemas.openxmlformats.org/presentationml/2006/main">
  <p:tag name="KSO_WM_UNIT_TABLE_BEAUTIFY" val="smartTable{fc6771f2-37cb-4a02-8040-45999ba84003}"/>
</p:tagLst>
</file>

<file path=ppt/tags/tag6.xml><?xml version="1.0" encoding="utf-8"?>
<p:tagLst xmlns:p="http://schemas.openxmlformats.org/presentationml/2006/main">
  <p:tag name="KSO_WM_UNIT_TABLE_BEAUTIFY" val="smartTable{3b0fbea0-d338-4760-b95e-bfade8f60036}"/>
</p:tagLst>
</file>

<file path=ppt/theme/theme1.xml><?xml version="1.0" encoding="utf-8"?>
<a:theme xmlns:a="http://schemas.openxmlformats.org/drawingml/2006/main" name="PaddlPadd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黑体"/>
        <a:ea typeface="黑体"/>
        <a:cs typeface="Arial Unicode MS"/>
      </a:majorFont>
      <a:minorFont>
        <a:latin typeface="黑体"/>
        <a:ea typeface="黑体"/>
        <a:cs typeface="Arial Unicode MS"/>
      </a:minorFont>
    </a:fontScheme>
    <a:fmtScheme name="PaddlPadd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ddlPaddle">
  <a:themeElements>
    <a:clrScheme name="PaddlPaddle">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1DB"/>
      </a:accent5>
      <a:accent6>
        <a:srgbClr val="AE4845"/>
      </a:accent6>
      <a:hlink>
        <a:srgbClr val="0000FF"/>
      </a:hlink>
      <a:folHlink>
        <a:srgbClr val="FF00FF"/>
      </a:folHlink>
    </a:clrScheme>
    <a:fontScheme name="PaddlPaddle">
      <a:majorFont>
        <a:latin typeface="等线"/>
        <a:ea typeface="等线"/>
        <a:cs typeface="等线"/>
      </a:majorFont>
      <a:minorFont>
        <a:latin typeface="Helvetica"/>
        <a:ea typeface="Helvetica"/>
        <a:cs typeface="Helvetica"/>
      </a:minorFont>
    </a:fontScheme>
    <a:fmtScheme name="PaddlPadd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黑体"/>
        <a:font script="Hebr" typeface="黑体"/>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黑体"/>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32922</Words>
  <Application>WPS 演示</Application>
  <PresentationFormat>宽屏</PresentationFormat>
  <Paragraphs>2903</Paragraphs>
  <Slides>157</Slides>
  <Notes>1</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157</vt:i4>
      </vt:variant>
    </vt:vector>
  </HeadingPairs>
  <TitlesOfParts>
    <vt:vector size="178" baseType="lpstr">
      <vt:lpstr>Arial</vt:lpstr>
      <vt:lpstr>宋体</vt:lpstr>
      <vt:lpstr>Wingdings</vt:lpstr>
      <vt:lpstr>Calibri</vt:lpstr>
      <vt:lpstr>Arial</vt:lpstr>
      <vt:lpstr>FZLanTingKanHei-R-GBK</vt:lpstr>
      <vt:lpstr>微软雅黑</vt:lpstr>
      <vt:lpstr>黑体</vt:lpstr>
      <vt:lpstr>等线</vt:lpstr>
      <vt:lpstr>Times New Roman</vt:lpstr>
      <vt:lpstr>Arial Unicode MS</vt:lpstr>
      <vt:lpstr>Wingdings</vt:lpstr>
      <vt:lpstr>楷体</vt:lpstr>
      <vt:lpstr>方正兰亭刊黑简体</vt:lpstr>
      <vt:lpstr>Arial Unicode MS</vt:lpstr>
      <vt:lpstr>Webdings</vt:lpstr>
      <vt:lpstr>楷体_GB2312</vt:lpstr>
      <vt:lpstr>新宋体</vt:lpstr>
      <vt:lpstr>BatangChe</vt:lpstr>
      <vt:lpstr>Segoe Print</vt:lpstr>
      <vt:lpstr>PaddlPaddle</vt:lpstr>
      <vt:lpstr>智能推荐系统  薛 峰</vt:lpstr>
      <vt:lpstr>第三章 基础推荐算法</vt:lpstr>
      <vt:lpstr>课程目录</vt:lpstr>
      <vt:lpstr>3.1.1、推荐算法的分类</vt:lpstr>
      <vt:lpstr>3.1.1、推荐算法的分类</vt:lpstr>
      <vt:lpstr>3.1.1、推荐算法的分类</vt:lpstr>
      <vt:lpstr>3.1.2、推荐系统中隐式反馈和显式反馈</vt:lpstr>
      <vt:lpstr>3.1.2、推荐系统中隐式反馈和显式反馈</vt:lpstr>
      <vt:lpstr>3.1.3、推荐系统中的两类损失函数</vt:lpstr>
      <vt:lpstr>3.1.3、推荐系统中的两类损失函数</vt:lpstr>
      <vt:lpstr>3.1.3、推荐系统中的两类损失函数</vt:lpstr>
      <vt:lpstr>课程目录</vt:lpstr>
      <vt:lpstr>3.2.1、非个性化推荐算法——简介</vt:lpstr>
      <vt:lpstr>3.2.2、基于流行度（排行榜）的推荐算法——基本思想</vt:lpstr>
      <vt:lpstr>3.2.2、基于流行度的推荐算法——算法特点</vt:lpstr>
      <vt:lpstr>3.2.3、长尾分布</vt:lpstr>
      <vt:lpstr>3.2.3、长尾分布</vt:lpstr>
      <vt:lpstr>3.2.4、基于关联规则的推荐方法</vt:lpstr>
      <vt:lpstr>3.2.4、基于关联规则的推荐方法——基本思想</vt:lpstr>
      <vt:lpstr>3.2.5、关联规则</vt:lpstr>
      <vt:lpstr>3.2.5、关联规则</vt:lpstr>
      <vt:lpstr>3.2.6、关联规则挖掘算法</vt:lpstr>
      <vt:lpstr>3.2.6、关联规则挖掘算法——算法实例</vt:lpstr>
      <vt:lpstr>3.2.6、关联规则挖掘算法——算法实例</vt:lpstr>
      <vt:lpstr>3.2.6、关联规则挖掘算法——算法实例</vt:lpstr>
      <vt:lpstr>3.2.6、关联规则挖掘算法——算法实例</vt:lpstr>
      <vt:lpstr>3.2.6、关联规则挖掘算法——算法实例</vt:lpstr>
      <vt:lpstr>3.2.7、基于关联规则的推荐算法——算法特点</vt:lpstr>
      <vt:lpstr>课程目录</vt:lpstr>
      <vt:lpstr>3.3.1、基于内容的推荐——简介</vt:lpstr>
      <vt:lpstr>3.3.2、基于内容的推荐——算法步骤</vt:lpstr>
      <vt:lpstr>3.3.2、基于内容的推荐——算法步骤</vt:lpstr>
      <vt:lpstr>3.3.2、基于内容的推荐——算法步骤</vt:lpstr>
      <vt:lpstr>3.3.2、基于内容的推荐——算法步骤</vt:lpstr>
      <vt:lpstr>3.3.2、基于内容的推荐——算法步骤</vt:lpstr>
      <vt:lpstr>3.3.2、基于内容的推荐——算法步骤</vt:lpstr>
      <vt:lpstr>3.3.2、基于内容的推荐——算法步骤</vt:lpstr>
      <vt:lpstr>3.3.2、基于内容的推荐——算法步骤</vt:lpstr>
      <vt:lpstr>3.3.2、基于内容的推荐——算法特点</vt:lpstr>
      <vt:lpstr>3.3.2、基于内容的推荐——算法特点</vt:lpstr>
      <vt:lpstr>3.3.2、基于内容的推荐——算法案例</vt:lpstr>
      <vt:lpstr>3.3.2、基于内容的推荐——算法案例</vt:lpstr>
      <vt:lpstr>3.3.2、基于内容的推荐——算法案例</vt:lpstr>
      <vt:lpstr>3.3.2、基于内容的推荐——算法案例</vt:lpstr>
      <vt:lpstr>3.3.2、基于内容的推荐——算法案例</vt:lpstr>
      <vt:lpstr>3.3.3、标签推荐系统</vt:lpstr>
      <vt:lpstr>3.3.4、UGC标签系统的代表应用——Delicious</vt:lpstr>
      <vt:lpstr>3.3.4、UGC标签系统的代表应用——CiteULike</vt:lpstr>
      <vt:lpstr>3.3.4、UGC标签系统的代表应用——Last.fm</vt:lpstr>
      <vt:lpstr>3.3.4、UGC标签系统的代表应用——豆瓣</vt:lpstr>
      <vt:lpstr>3.3.5、标签系统的作用</vt:lpstr>
      <vt:lpstr>3.3.6、标签系统中的推荐问题</vt:lpstr>
      <vt:lpstr>3.3.6、标签系统中的推荐问题——用户为什么进行标注</vt:lpstr>
      <vt:lpstr>3.3.6、标签系统中的推荐问题——用户如何打标签</vt:lpstr>
      <vt:lpstr>3.3.6、标签系统中的推荐问题——用户打什么样的标签</vt:lpstr>
      <vt:lpstr>3.3.6、标签系统中的推荐问题——用户打什么样的标签</vt:lpstr>
      <vt:lpstr>3.3.7、基于标签的推荐系统</vt:lpstr>
      <vt:lpstr>3.3.7、基于标签的推荐系统——基础算法SimpleTagBased</vt:lpstr>
      <vt:lpstr>3.3.7、基于标签的推荐系统——算法的改进TagBasedTFIDF</vt:lpstr>
      <vt:lpstr>3.3.7、基于标签的推荐系统——算法评测</vt:lpstr>
      <vt:lpstr>3.3.7、基于标签的推荐系统——算法评测</vt:lpstr>
      <vt:lpstr>3.3.8、给用户推荐标签——为什么打标签？怎么打标签？</vt:lpstr>
      <vt:lpstr>课程目录</vt:lpstr>
      <vt:lpstr>3.4.1、基于统计（邻域）推荐方法——算法介绍</vt:lpstr>
      <vt:lpstr>3.4.2、基于用户的协同过滤算法</vt:lpstr>
      <vt:lpstr>3.4.2、基于用户的协同过滤算法——算法步骤</vt:lpstr>
      <vt:lpstr>3.4.3、余弦的相似度计算</vt:lpstr>
      <vt:lpstr>3.4.3、余弦的相似度计算</vt:lpstr>
      <vt:lpstr>3.4.3、余弦的相似度计算</vt:lpstr>
      <vt:lpstr>3.4.3、余弦的相似度计算——实例</vt:lpstr>
      <vt:lpstr>3.4.3、基于余弦的相似度计算——伪代码</vt:lpstr>
      <vt:lpstr>3.4.4、利用倒排表计算用户相似度</vt:lpstr>
      <vt:lpstr>3.4.4、利用倒排表计算相似度——实例</vt:lpstr>
      <vt:lpstr>3.4.4、利用倒排表计算相似度——伪代码</vt:lpstr>
      <vt:lpstr>3.4.5、根据用户相似度进行推荐</vt:lpstr>
      <vt:lpstr>3.4.5、根据用户相似度进行推荐</vt:lpstr>
      <vt:lpstr>3.4.5、根据用户相似度进行推荐</vt:lpstr>
      <vt:lpstr>3.4.5、根据用户相似度进行推荐</vt:lpstr>
      <vt:lpstr>3.4.5、根据用户相似度进行推荐——伪代码</vt:lpstr>
      <vt:lpstr>3.4.6、基于物品的协同过滤算法</vt:lpstr>
      <vt:lpstr>3.4.6、基于物品的协同过滤算法</vt:lpstr>
      <vt:lpstr>3.4.6、基于物品的协同过滤算法——算法步骤</vt:lpstr>
      <vt:lpstr>3.4.6、基于物品的协同过滤算法</vt:lpstr>
      <vt:lpstr>3.4.6、基于物品的协同过滤算法</vt:lpstr>
      <vt:lpstr>3.4.6、基于物品的协同过滤算法</vt:lpstr>
      <vt:lpstr>3.4.7、UserCF和ItemCF的综合比较</vt:lpstr>
      <vt:lpstr>课程目录</vt:lpstr>
      <vt:lpstr>3.5.1、背景简介</vt:lpstr>
      <vt:lpstr>3.5.2、SVD算法</vt:lpstr>
      <vt:lpstr>3.5.2、SVD算法</vt:lpstr>
      <vt:lpstr>3.5.2、SVD算法</vt:lpstr>
      <vt:lpstr>3.5.2、SVD算法</vt:lpstr>
      <vt:lpstr>3.5.2、SVD算法</vt:lpstr>
      <vt:lpstr>3.5.2、SVD算法</vt:lpstr>
      <vt:lpstr>3.5.2、SVD算法</vt:lpstr>
      <vt:lpstr>3.5.3、BiasSVD算法</vt:lpstr>
      <vt:lpstr>3.5.3、BiasSVD算法</vt:lpstr>
      <vt:lpstr>3.5.3、BiasSVD算法</vt:lpstr>
      <vt:lpstr>3.5.4、SVD++算法</vt:lpstr>
      <vt:lpstr>3.5.4、SVD++算法</vt:lpstr>
      <vt:lpstr>3.5.5、实验-SVD/BiasSVD/SVD++</vt:lpstr>
      <vt:lpstr>3.5.5、实验-SVD/BiasSVD/SVD++</vt:lpstr>
      <vt:lpstr>3.5.5、实验-SVD/BiasSVD/SVD++</vt:lpstr>
      <vt:lpstr>3.5.5、实验-SVD/BiasSVD/SVD++</vt:lpstr>
      <vt:lpstr>3.5.5、实验-SVD/BiasSVD/SVD++</vt:lpstr>
      <vt:lpstr>3.5.6、WR-MF算法——背景</vt:lpstr>
      <vt:lpstr>3.5.6、WR-MF算法——贡献</vt:lpstr>
      <vt:lpstr>3.5.6、WR-MF算法——参数解释</vt:lpstr>
      <vt:lpstr>3.5.6、WR-MF算法——模型框架</vt:lpstr>
      <vt:lpstr>3.5.6、WR-MF算法——模型框架</vt:lpstr>
      <vt:lpstr>3.5.6、WR-MF算法——模型框架</vt:lpstr>
      <vt:lpstr>3.5.6、WR-MF算法</vt:lpstr>
      <vt:lpstr>3.5.6、WR-MF算法——更新过程</vt:lpstr>
      <vt:lpstr>3.5.6、WR-MF算法——更新过程</vt:lpstr>
      <vt:lpstr>3.5.6、WR-MF算法——讨论</vt:lpstr>
      <vt:lpstr>3.5.6、WR-MF算法——讨论</vt:lpstr>
      <vt:lpstr>3.5.6、WR-MF算法——实验</vt:lpstr>
      <vt:lpstr>3.5.6、WR-MF算法——实验</vt:lpstr>
      <vt:lpstr>3.5.6、WR-MF算法——实验</vt:lpstr>
      <vt:lpstr>3.5.6、WR-MF算法——实验</vt:lpstr>
      <vt:lpstr>3.5.6、WR-MF算法——实验</vt:lpstr>
      <vt:lpstr>3.5.6、WR-MF算法——实验</vt:lpstr>
      <vt:lpstr>3.5.6、WR-MF算法——实验</vt:lpstr>
      <vt:lpstr>3.5.6、WR-MF算法——总结</vt:lpstr>
      <vt:lpstr>课程目录</vt:lpstr>
      <vt:lpstr>3.6.1、背景简介</vt:lpstr>
      <vt:lpstr>3.6.1、基于物品的协同过滤——背景简介</vt:lpstr>
      <vt:lpstr>3.6.1、基于物品的协同过滤——背景简介</vt:lpstr>
      <vt:lpstr>3.6.2、Item-based协同过滤</vt:lpstr>
      <vt:lpstr>3.6.2、Item-based 协同过滤</vt:lpstr>
      <vt:lpstr>3.6.3、SLIM算法——基本思想 </vt:lpstr>
      <vt:lpstr>3.6.3、SLIM算法——模型框架</vt:lpstr>
      <vt:lpstr>3.6.3、SLIM算法——模型框架</vt:lpstr>
      <vt:lpstr>3.6.4、SLIM算法——实验</vt:lpstr>
      <vt:lpstr>3.6.4、SLIM算法——实验</vt:lpstr>
      <vt:lpstr>3.6.4、SLIM算法——实验</vt:lpstr>
      <vt:lpstr>3.6.4、SLIM算法——实验</vt:lpstr>
      <vt:lpstr>3.6.4、SLIM算法——实验</vt:lpstr>
      <vt:lpstr>3.6.4、SLIM算法——实验</vt:lpstr>
      <vt:lpstr>3.6.4、SLIM算法——实验</vt:lpstr>
      <vt:lpstr>3.6.5、FISM算法——基本思想</vt:lpstr>
      <vt:lpstr>6.5、FISM算法——基本思想</vt:lpstr>
      <vt:lpstr>6.5、FISM算法——基本思想</vt:lpstr>
      <vt:lpstr>6.5、FISM算法——基本思想</vt:lpstr>
      <vt:lpstr>3.6.5、FISM算法——基本思想</vt:lpstr>
      <vt:lpstr>3.6.6、FISM算法——FISMrmse</vt:lpstr>
      <vt:lpstr>3.6.8、FISM算法——实验</vt:lpstr>
      <vt:lpstr>6.6、FISM算法——FISMrmse</vt:lpstr>
      <vt:lpstr>3.6.8、FISM算法——实验</vt:lpstr>
      <vt:lpstr>3.6.8、FISM算法——实验</vt:lpstr>
      <vt:lpstr>3.6.8、FISM算法——实验</vt:lpstr>
      <vt:lpstr>3.6.8、FISM算法——实验</vt:lpstr>
      <vt:lpstr>3.6.8、FISM算法——实验</vt:lpstr>
      <vt:lpstr>3.6.8、FISM算法——实验</vt:lpstr>
      <vt:lpstr>3.6.8、FISM算法——实验</vt:lpstr>
      <vt:lpstr>本章小结</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数学基础</dc:title>
  <dc:creator>1</dc:creator>
  <cp:lastModifiedBy>1</cp:lastModifiedBy>
  <cp:revision>260</cp:revision>
  <dcterms:created xsi:type="dcterms:W3CDTF">2020-11-23T01:58:00Z</dcterms:created>
  <dcterms:modified xsi:type="dcterms:W3CDTF">2020-12-09T15:00:40Z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